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E32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2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8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2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9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E32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" y="6013275"/>
            <a:ext cx="11064240" cy="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4B5F-3763-4E39-A43F-FE2529DF87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ECDA-490D-485D-BBF6-27B770D4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0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024" y="1122363"/>
            <a:ext cx="10165976" cy="23876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Liceul pentru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toţi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şansă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în plus pentru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inserţia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-profesională a elevilor Liceului Tehnologic „Gheorghe Ionescu-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Siseşti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Comuna Valea Călugărească (LITOT)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024" y="3602038"/>
            <a:ext cx="10165976" cy="1258286"/>
          </a:xfrm>
        </p:spPr>
        <p:txBody>
          <a:bodyPr/>
          <a:lstStyle/>
          <a:p>
            <a:pPr algn="l"/>
            <a:r>
              <a:rPr lang="ro-RO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Acord de grant nr: 729/Sec/RII din 02.10.2018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0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ro-R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PE INDICATORI: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ubstituent conținut 2">
            <a:extLst>
              <a:ext uri="{FF2B5EF4-FFF2-40B4-BE49-F238E27FC236}">
                <a16:creationId xmlns:a16="http://schemas.microsoft.com/office/drawing/2014/main" id="{BB70AD76-4392-4749-93B2-89750723E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195" y="2802688"/>
            <a:ext cx="5389606" cy="2397210"/>
          </a:xfrm>
          <a:prstGeom prst="rect">
            <a:avLst/>
          </a:prstGeom>
        </p:spPr>
      </p:pic>
      <p:graphicFrame>
        <p:nvGraphicFramePr>
          <p:cNvPr id="7" name="Substituent conținut 6">
            <a:extLst>
              <a:ext uri="{FF2B5EF4-FFF2-40B4-BE49-F238E27FC236}">
                <a16:creationId xmlns:a16="http://schemas.microsoft.com/office/drawing/2014/main" id="{14E9C007-1996-40A4-9051-5D2BF9B6A3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3340275"/>
              </p:ext>
            </p:extLst>
          </p:nvPr>
        </p:nvGraphicFramePr>
        <p:xfrm>
          <a:off x="6172200" y="2258081"/>
          <a:ext cx="5181599" cy="3486425"/>
        </p:xfrm>
        <a:graphic>
          <a:graphicData uri="http://schemas.openxmlformats.org/drawingml/2006/table">
            <a:tbl>
              <a:tblPr firstRow="1" firstCol="1" bandRow="1"/>
              <a:tblGrid>
                <a:gridCol w="1301408">
                  <a:extLst>
                    <a:ext uri="{9D8B030D-6E8A-4147-A177-3AD203B41FA5}">
                      <a16:colId xmlns:a16="http://schemas.microsoft.com/office/drawing/2014/main" val="1193610926"/>
                    </a:ext>
                  </a:extLst>
                </a:gridCol>
                <a:gridCol w="404371">
                  <a:extLst>
                    <a:ext uri="{9D8B030D-6E8A-4147-A177-3AD203B41FA5}">
                      <a16:colId xmlns:a16="http://schemas.microsoft.com/office/drawing/2014/main" val="3142057916"/>
                    </a:ext>
                  </a:extLst>
                </a:gridCol>
                <a:gridCol w="404371">
                  <a:extLst>
                    <a:ext uri="{9D8B030D-6E8A-4147-A177-3AD203B41FA5}">
                      <a16:colId xmlns:a16="http://schemas.microsoft.com/office/drawing/2014/main" val="1021885638"/>
                    </a:ext>
                  </a:extLst>
                </a:gridCol>
                <a:gridCol w="924204">
                  <a:extLst>
                    <a:ext uri="{9D8B030D-6E8A-4147-A177-3AD203B41FA5}">
                      <a16:colId xmlns:a16="http://schemas.microsoft.com/office/drawing/2014/main" val="696707818"/>
                    </a:ext>
                  </a:extLst>
                </a:gridCol>
                <a:gridCol w="1037051">
                  <a:extLst>
                    <a:ext uri="{9D8B030D-6E8A-4147-A177-3AD203B41FA5}">
                      <a16:colId xmlns:a16="http://schemas.microsoft.com/office/drawing/2014/main" val="1573479633"/>
                    </a:ext>
                  </a:extLst>
                </a:gridCol>
                <a:gridCol w="1110194">
                  <a:extLst>
                    <a:ext uri="{9D8B030D-6E8A-4147-A177-3AD203B41FA5}">
                      <a16:colId xmlns:a16="http://schemas.microsoft.com/office/drawing/2014/main" val="824576321"/>
                    </a:ext>
                  </a:extLst>
                </a:gridCol>
              </a:tblGrid>
              <a:tr h="3359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Denumirea indicatorului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Valori propuse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Valori realizate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Valori realizate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Valori realizate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69510"/>
                  </a:ext>
                </a:extLst>
              </a:tr>
              <a:tr h="2387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 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 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502964"/>
                  </a:ext>
                </a:extLst>
              </a:tr>
              <a:tr h="162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Indicatori de impact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51174"/>
                  </a:ext>
                </a:extLst>
              </a:tr>
              <a:tr h="509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Rata de abandon a elevilor din anii terminali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968810"/>
                  </a:ext>
                </a:extLst>
              </a:tr>
              <a:tr h="335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Rata de abandon la nivelul liceului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750708"/>
                  </a:ext>
                </a:extLst>
              </a:tr>
              <a:tr h="335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Rata de absolvire a claselor terminale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92,98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96.91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22906"/>
                  </a:ext>
                </a:extLst>
              </a:tr>
              <a:tr h="509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Rata de participare la examenul de bacalaureat%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51.51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46.34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99477"/>
                  </a:ext>
                </a:extLst>
              </a:tr>
              <a:tr h="509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Rata de promovare a examenului de bacalaureat%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605863"/>
                  </a:ext>
                </a:extLst>
              </a:tr>
              <a:tr h="509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 de satisfacție a elevilor,părinților și a cadrelor didactice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Foarte bine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Satisfăcător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Bine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Bine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0" marR="56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4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17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5A3467E-BA58-4AEE-BB48-40533A38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-67 </a:t>
            </a:r>
            <a:r>
              <a:rPr lang="en-GB" sz="2800" dirty="0" err="1"/>
              <a:t>laptopuri</a:t>
            </a:r>
            <a:br>
              <a:rPr lang="en-GB" sz="2800" dirty="0"/>
            </a:br>
            <a:r>
              <a:rPr lang="en-GB" sz="2800" dirty="0"/>
              <a:t>-4 table interactive</a:t>
            </a:r>
            <a:br>
              <a:rPr lang="en-GB" sz="2800" dirty="0"/>
            </a:br>
            <a:r>
              <a:rPr lang="en-GB" sz="2800" dirty="0"/>
              <a:t>-1 system </a:t>
            </a:r>
            <a:r>
              <a:rPr lang="en-GB" sz="2800" dirty="0" err="1"/>
              <a:t>videoconferin</a:t>
            </a:r>
            <a:r>
              <a:rPr lang="ro-RO" sz="2800" dirty="0" err="1"/>
              <a:t>ță</a:t>
            </a:r>
            <a:endParaRPr lang="en-GB" sz="2800" dirty="0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55642C08-4CC8-4672-859E-0F7149DA77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571" y="1909665"/>
            <a:ext cx="1924479" cy="1888204"/>
          </a:xfrm>
        </p:spPr>
      </p:pic>
      <p:pic>
        <p:nvPicPr>
          <p:cNvPr id="17" name="Substituent conținut 16">
            <a:extLst>
              <a:ext uri="{FF2B5EF4-FFF2-40B4-BE49-F238E27FC236}">
                <a16:creationId xmlns:a16="http://schemas.microsoft.com/office/drawing/2014/main" id="{C3C7D213-0209-4766-B170-F5E30B92F7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17" y="1027906"/>
            <a:ext cx="3050017" cy="2211262"/>
          </a:xfrm>
        </p:spPr>
      </p:pic>
      <p:sp>
        <p:nvSpPr>
          <p:cNvPr id="14" name="Substituent conținut 12">
            <a:extLst>
              <a:ext uri="{FF2B5EF4-FFF2-40B4-BE49-F238E27FC236}">
                <a16:creationId xmlns:a16="http://schemas.microsoft.com/office/drawing/2014/main" id="{64497307-6D17-4DF3-88BF-34A6CC6C8E93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Substituent conținut 12">
            <a:extLst>
              <a:ext uri="{FF2B5EF4-FFF2-40B4-BE49-F238E27FC236}">
                <a16:creationId xmlns:a16="http://schemas.microsoft.com/office/drawing/2014/main" id="{B8499BD8-FB5B-4AB4-BC42-E0E22342CA1F}"/>
              </a:ext>
            </a:extLst>
          </p:cNvPr>
          <p:cNvSpPr txBox="1">
            <a:spLocks/>
          </p:cNvSpPr>
          <p:nvPr/>
        </p:nvSpPr>
        <p:spPr>
          <a:xfrm>
            <a:off x="2833815" y="1710144"/>
            <a:ext cx="2578445" cy="228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3" name="Imagine 22">
            <a:extLst>
              <a:ext uri="{FF2B5EF4-FFF2-40B4-BE49-F238E27FC236}">
                <a16:creationId xmlns:a16="http://schemas.microsoft.com/office/drawing/2014/main" id="{7773828A-1197-43FE-9416-3BA3DA851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37" y="1708670"/>
            <a:ext cx="3601040" cy="2287244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833DAA93-FE0F-43BC-9A17-65D7299624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47" y="3618832"/>
            <a:ext cx="2910107" cy="2361837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id="{C2A7E8D2-91A4-42BD-A563-84F80C42D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8699" y="4162917"/>
            <a:ext cx="2694825" cy="2396783"/>
          </a:xfrm>
          <a:prstGeom prst="rect">
            <a:avLst/>
          </a:prstGeom>
        </p:spPr>
      </p:pic>
      <p:pic>
        <p:nvPicPr>
          <p:cNvPr id="33" name="Imagine 32">
            <a:extLst>
              <a:ext uri="{FF2B5EF4-FFF2-40B4-BE49-F238E27FC236}">
                <a16:creationId xmlns:a16="http://schemas.microsoft.com/office/drawing/2014/main" id="{2ACD6A97-3CEB-4E3B-B97B-592A5DB204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6" y="4130483"/>
            <a:ext cx="3745471" cy="20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7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AC04AD6-C989-4EC7-81DF-228D3CFD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20" y="99218"/>
            <a:ext cx="10515600" cy="581819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ORAR PROGRAM REMEDIAL/PREGĂTIRE BACALAUREAT</a:t>
            </a:r>
            <a:endParaRPr lang="en-GB" sz="32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DE51659-5E6C-44D6-8496-88BC67ADA3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Substituent conținut 9">
            <a:extLst>
              <a:ext uri="{FF2B5EF4-FFF2-40B4-BE49-F238E27FC236}">
                <a16:creationId xmlns:a16="http://schemas.microsoft.com/office/drawing/2014/main" id="{78251C35-C477-419C-8ADA-5604B0EF0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1405"/>
            <a:ext cx="10587680" cy="5346357"/>
          </a:xfrm>
        </p:spPr>
      </p:pic>
    </p:spTree>
    <p:extLst>
      <p:ext uri="{BB962C8B-B14F-4D97-AF65-F5344CB8AC3E}">
        <p14:creationId xmlns:p14="http://schemas.microsoft.com/office/powerpoint/2010/main" val="6961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CA2C5A-C531-44FC-B2B3-8E7B444A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2259"/>
          </a:xfrm>
        </p:spPr>
        <p:txBody>
          <a:bodyPr/>
          <a:lstStyle/>
          <a:p>
            <a:pPr algn="ctr"/>
            <a:r>
              <a:rPr lang="ro-RO" dirty="0"/>
              <a:t>VĂ MULȚUMIM!</a:t>
            </a:r>
            <a:endParaRPr lang="en-GB" dirty="0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8E393C18-6BA7-4F7F-8504-753BB24B98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92" y="2269387"/>
            <a:ext cx="3608173" cy="2936927"/>
          </a:xfrm>
        </p:spPr>
      </p:pic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6A13839-DADE-43CF-B6E2-7EDE0EC9AE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5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169</Words>
  <Application>Microsoft Office PowerPoint</Application>
  <PresentationFormat>Ecran lat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Liceul pentru toţi – o şansă în plus pentru inserţia socio-profesională a elevilor Liceului Tehnologic „Gheorghe Ionescu-Siseşti” Comuna Valea Călugărească (LITOT) </vt:lpstr>
      <vt:lpstr>ANALIZA PE INDICATORI:</vt:lpstr>
      <vt:lpstr>-67 laptopuri -4 table interactive -1 system videoconferință</vt:lpstr>
      <vt:lpstr>ORAR PROGRAM REMEDIAL/PREGĂTIRE BACALAUREAT</vt:lpstr>
      <vt:lpstr>VĂ MULȚUMIM!</vt:lpstr>
    </vt:vector>
  </TitlesOfParts>
  <Company>Hill International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Popa, Ionut</dc:creator>
  <cp:lastModifiedBy>Liceul Valea</cp:lastModifiedBy>
  <cp:revision>7</cp:revision>
  <dcterms:created xsi:type="dcterms:W3CDTF">2021-10-01T13:08:45Z</dcterms:created>
  <dcterms:modified xsi:type="dcterms:W3CDTF">2022-01-13T09:23:32Z</dcterms:modified>
</cp:coreProperties>
</file>