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  <p:sldMasterId id="2147483864" r:id="rId3"/>
  </p:sldMasterIdLst>
  <p:sldIdLst>
    <p:sldId id="281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80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03D0-DC32-4ECF-AB8A-3BFD2198BE8C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C13578-E5B6-4A7C-B9FC-025C56DEF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03D0-DC32-4ECF-AB8A-3BFD2198BE8C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3578-E5B6-4A7C-B9FC-025C56DEF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03D0-DC32-4ECF-AB8A-3BFD2198BE8C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3578-E5B6-4A7C-B9FC-025C56DEF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3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03D0-DC32-4ECF-AB8A-3BFD2198BE8C}" type="datetimeFigureOut">
              <a:rPr lang="en-US" smtClean="0">
                <a:solidFill>
                  <a:srgbClr val="DEF5FA"/>
                </a:solidFill>
              </a:rPr>
              <a:pPr/>
              <a:t>5/4/2025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C13578-E5B6-4A7C-B9FC-025C56DEFE21}" type="slidenum">
              <a:rPr lang="en-US" smtClean="0">
                <a:solidFill>
                  <a:srgbClr val="DEF5FA"/>
                </a:solidFill>
              </a:rPr>
              <a:pPr/>
              <a:t>‹#›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42924"/>
      </p:ext>
    </p:extLst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7F03D0-DC32-4ECF-AB8A-3BFD2198BE8C}" type="datetimeFigureOut">
              <a:rPr lang="en-US" smtClean="0">
                <a:solidFill>
                  <a:srgbClr val="DEF5FA"/>
                </a:solidFill>
              </a:rPr>
              <a:pPr/>
              <a:t>5/4/2025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DC13578-E5B6-4A7C-B9FC-025C56DEFE21}" type="slidenum">
              <a:rPr lang="en-US" smtClean="0">
                <a:solidFill>
                  <a:srgbClr val="DEF5FA"/>
                </a:solidFill>
              </a:rPr>
              <a:pPr/>
              <a:t>‹#›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DEF5FA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3139612"/>
      </p:ext>
    </p:extLst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03D0-DC32-4ECF-AB8A-3BFD2198BE8C}" type="datetimeFigureOut">
              <a:rPr lang="en-US" smtClean="0">
                <a:solidFill>
                  <a:srgbClr val="DEF5FA"/>
                </a:solidFill>
              </a:rPr>
              <a:pPr/>
              <a:t>5/4/2025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EF5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3578-E5B6-4A7C-B9FC-025C56DEFE21}" type="slidenum">
              <a:rPr lang="en-US" smtClean="0">
                <a:solidFill>
                  <a:srgbClr val="DEF5FA"/>
                </a:solidFill>
              </a:rPr>
              <a:pPr/>
              <a:t>‹#›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338744"/>
      </p:ext>
    </p:extLst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03D0-DC32-4ECF-AB8A-3BFD2198BE8C}" type="datetimeFigureOut">
              <a:rPr lang="en-US" smtClean="0">
                <a:solidFill>
                  <a:srgbClr val="DEF5FA"/>
                </a:solidFill>
              </a:rPr>
              <a:pPr/>
              <a:t>5/4/2025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EF5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3578-E5B6-4A7C-B9FC-025C56DEFE21}" type="slidenum">
              <a:rPr lang="en-US" smtClean="0">
                <a:solidFill>
                  <a:srgbClr val="DEF5FA"/>
                </a:solidFill>
              </a:rPr>
              <a:pPr/>
              <a:t>‹#›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20076549"/>
      </p:ext>
    </p:extLst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3578-E5B6-4A7C-B9FC-025C56DEFE21}" type="slidenum">
              <a:rPr lang="en-US" smtClean="0">
                <a:solidFill>
                  <a:srgbClr val="DEF5FA"/>
                </a:solidFill>
              </a:rPr>
              <a:pPr/>
              <a:t>‹#›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EF5F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03D0-DC32-4ECF-AB8A-3BFD2198BE8C}" type="datetimeFigureOut">
              <a:rPr lang="en-US" smtClean="0">
                <a:solidFill>
                  <a:srgbClr val="DEF5FA"/>
                </a:solidFill>
              </a:rPr>
              <a:pPr/>
              <a:t>5/4/2025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23968"/>
      </p:ext>
    </p:extLst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03D0-DC32-4ECF-AB8A-3BFD2198BE8C}" type="datetimeFigureOut">
              <a:rPr lang="en-US" smtClean="0">
                <a:solidFill>
                  <a:srgbClr val="DEF5FA"/>
                </a:solidFill>
              </a:rPr>
              <a:pPr/>
              <a:t>5/4/2025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EF5F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3578-E5B6-4A7C-B9FC-025C56DEFE21}" type="slidenum">
              <a:rPr lang="en-US" smtClean="0">
                <a:solidFill>
                  <a:srgbClr val="DEF5FA"/>
                </a:solidFill>
              </a:rPr>
              <a:pPr/>
              <a:t>‹#›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063438"/>
      </p:ext>
    </p:extLst>
  </p:cSld>
  <p:clrMapOvr>
    <a:masterClrMapping/>
  </p:clrMapOvr>
  <p:transition spd="med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03D0-DC32-4ECF-AB8A-3BFD2198BE8C}" type="datetimeFigureOut">
              <a:rPr lang="en-US" smtClean="0">
                <a:solidFill>
                  <a:srgbClr val="DEF5FA"/>
                </a:solidFill>
              </a:rPr>
              <a:pPr/>
              <a:t>5/4/2025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EF5F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3578-E5B6-4A7C-B9FC-025C56DEFE21}" type="slidenum">
              <a:rPr lang="en-US" smtClean="0">
                <a:solidFill>
                  <a:srgbClr val="DEF5FA"/>
                </a:solidFill>
              </a:rPr>
              <a:pPr/>
              <a:t>‹#›</a:t>
            </a:fld>
            <a:endParaRPr lang="en-US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81379"/>
      </p:ext>
    </p:extLst>
  </p:cSld>
  <p:clrMapOvr>
    <a:masterClrMapping/>
  </p:clrMapOvr>
  <p:transition spd="med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7F03D0-DC32-4ECF-AB8A-3BFD2198BE8C}" type="datetimeFigureOut">
              <a:rPr lang="en-US" smtClean="0">
                <a:solidFill>
                  <a:srgbClr val="DEF5FA"/>
                </a:solidFill>
              </a:rPr>
              <a:pPr/>
              <a:t>5/4/2025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C13578-E5B6-4A7C-B9FC-025C56DEFE21}" type="slidenum">
              <a:rPr lang="en-US" smtClean="0">
                <a:solidFill>
                  <a:srgbClr val="DEF5FA"/>
                </a:solidFill>
              </a:rPr>
              <a:pPr/>
              <a:t>‹#›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22246"/>
      </p:ext>
    </p:extLst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7F03D0-DC32-4ECF-AB8A-3BFD2198BE8C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DC13578-E5B6-4A7C-B9FC-025C56DEF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 spd="med">
    <p:wheel spokes="3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03D0-DC32-4ECF-AB8A-3BFD2198BE8C}" type="datetimeFigureOut">
              <a:rPr lang="en-US" smtClean="0">
                <a:solidFill>
                  <a:srgbClr val="DEF5FA"/>
                </a:solidFill>
              </a:rPr>
              <a:pPr/>
              <a:t>5/4/2025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C13578-E5B6-4A7C-B9FC-025C56DEFE21}" type="slidenum">
              <a:rPr lang="en-US" smtClean="0">
                <a:solidFill>
                  <a:srgbClr val="DEF5FA"/>
                </a:solidFill>
              </a:rPr>
              <a:pPr/>
              <a:t>‹#›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18725"/>
      </p:ext>
    </p:extLst>
  </p:cSld>
  <p:clrMapOvr>
    <a:masterClrMapping/>
  </p:clrMapOvr>
  <p:transition spd="med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03D0-DC32-4ECF-AB8A-3BFD2198BE8C}" type="datetimeFigureOut">
              <a:rPr lang="en-US" smtClean="0">
                <a:solidFill>
                  <a:srgbClr val="DEF5FA"/>
                </a:solidFill>
              </a:rPr>
              <a:pPr/>
              <a:t>5/4/2025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EF5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3578-E5B6-4A7C-B9FC-025C56DEFE21}" type="slidenum">
              <a:rPr lang="en-US" smtClean="0">
                <a:solidFill>
                  <a:srgbClr val="DEF5FA"/>
                </a:solidFill>
              </a:rPr>
              <a:pPr/>
              <a:t>‹#›</a:t>
            </a:fld>
            <a:endParaRPr lang="en-US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7293"/>
      </p:ext>
    </p:extLst>
  </p:cSld>
  <p:clrMapOvr>
    <a:masterClrMapping/>
  </p:clrMapOvr>
  <p:transition spd="med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03D0-DC32-4ECF-AB8A-3BFD2198BE8C}" type="datetimeFigureOut">
              <a:rPr lang="en-US" smtClean="0">
                <a:solidFill>
                  <a:srgbClr val="DEF5FA"/>
                </a:solidFill>
              </a:rPr>
              <a:pPr/>
              <a:t>5/4/2025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EF5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3578-E5B6-4A7C-B9FC-025C56DEFE21}" type="slidenum">
              <a:rPr lang="en-US" smtClean="0">
                <a:solidFill>
                  <a:srgbClr val="DEF5FA"/>
                </a:solidFill>
              </a:rPr>
              <a:pPr/>
              <a:t>‹#›</a:t>
            </a:fld>
            <a:endParaRPr lang="en-US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90649"/>
      </p:ext>
    </p:extLst>
  </p:cSld>
  <p:clrMapOvr>
    <a:masterClrMapping/>
  </p:clrMapOvr>
  <p:transition spd="med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342FF85-2569-4129-99A7-684DB1DD7ED4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5/4/2025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A3D0-96F2-4E0D-9C06-3810C8BD1E31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69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FF85-2569-4129-99A7-684DB1DD7ED4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5/4/2025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A3D0-96F2-4E0D-9C06-3810C8BD1E31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58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FF85-2569-4129-99A7-684DB1DD7ED4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5/4/2025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A3D0-96F2-4E0D-9C06-3810C8BD1E31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6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FF85-2569-4129-99A7-684DB1DD7ED4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5/4/2025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A3D0-96F2-4E0D-9C06-3810C8BD1E31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36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FF85-2569-4129-99A7-684DB1DD7ED4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5/4/2025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A3D0-96F2-4E0D-9C06-3810C8BD1E31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93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FF85-2569-4129-99A7-684DB1DD7ED4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5/4/2025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A3D0-96F2-4E0D-9C06-3810C8BD1E31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28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FF85-2569-4129-99A7-684DB1DD7ED4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5/4/2025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A3D0-96F2-4E0D-9C06-3810C8BD1E31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8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03D0-DC32-4ECF-AB8A-3BFD2198BE8C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3578-E5B6-4A7C-B9FC-025C56DEF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3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FF85-2569-4129-99A7-684DB1DD7ED4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5/4/2025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A3D0-96F2-4E0D-9C06-3810C8BD1E31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83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FF85-2569-4129-99A7-684DB1DD7ED4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5/4/2025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A3D0-96F2-4E0D-9C06-3810C8BD1E31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52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FF85-2569-4129-99A7-684DB1DD7ED4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5/4/2025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A3D0-96F2-4E0D-9C06-3810C8BD1E31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38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FF85-2569-4129-99A7-684DB1DD7ED4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5/4/2025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5A3D0-96F2-4E0D-9C06-3810C8BD1E31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977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03D0-DC32-4ECF-AB8A-3BFD2198BE8C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3578-E5B6-4A7C-B9FC-025C56DEF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3578-E5B6-4A7C-B9FC-025C56DEF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03D0-DC32-4ECF-AB8A-3BFD2198BE8C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03D0-DC32-4ECF-AB8A-3BFD2198BE8C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3578-E5B6-4A7C-B9FC-025C56DEF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03D0-DC32-4ECF-AB8A-3BFD2198BE8C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3578-E5B6-4A7C-B9FC-025C56DEF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7F03D0-DC32-4ECF-AB8A-3BFD2198BE8C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C13578-E5B6-4A7C-B9FC-025C56DEF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F03D0-DC32-4ECF-AB8A-3BFD2198BE8C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C13578-E5B6-4A7C-B9FC-025C56DEF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C7F03D0-DC32-4ECF-AB8A-3BFD2198BE8C}" type="datetimeFigureOut">
              <a:rPr lang="en-US" smtClean="0"/>
              <a:pPr/>
              <a:t>5/4/2025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DC13578-E5B6-4A7C-B9FC-025C56DEF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med">
    <p:wheel spokes="3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C7F03D0-DC32-4ECF-AB8A-3BFD2198BE8C}" type="datetimeFigureOut">
              <a:rPr lang="en-US" smtClean="0">
                <a:solidFill>
                  <a:srgbClr val="DEF5FA"/>
                </a:solidFill>
              </a:rPr>
              <a:pPr/>
              <a:t>5/4/2025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DEF5FA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DC13578-E5B6-4A7C-B9FC-025C56DEFE21}" type="slidenum">
              <a:rPr lang="en-US" smtClean="0">
                <a:solidFill>
                  <a:srgbClr val="DEF5FA"/>
                </a:solidFill>
              </a:rPr>
              <a:pPr/>
              <a:t>‹#›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309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med">
    <p:wheel spokes="3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342FF85-2569-4129-99A7-684DB1DD7ED4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5/4/2025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895A3D0-96F2-4E0D-9C06-3810C8BD1E31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0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rchivo:Ergocalciferol.sv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hyperlink" Target="http://es.wikipedia.org/wiki/Archivo:Cholecalciferol.svg" TargetMode="Externa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ribd.com/doc/25850967/Curs-VII-Necesar-Subst-Nutritive-MG-III" TargetMode="External"/><Relationship Id="rId13" Type="http://schemas.openxmlformats.org/officeDocument/2006/relationships/hyperlink" Target="http://www.sfatulmedicului.ro/arhiva_medicala/antivitaminele" TargetMode="External"/><Relationship Id="rId3" Type="http://schemas.openxmlformats.org/officeDocument/2006/relationships/hyperlink" Target="http://www.exrx.net/Nutrition/Antioxidants/VitaminA.html" TargetMode="External"/><Relationship Id="rId7" Type="http://schemas.openxmlformats.org/officeDocument/2006/relationships/hyperlink" Target="http://www.bioterapi.ro/compusi_bio/index_compusi_bio_vitamine.html" TargetMode="External"/><Relationship Id="rId12" Type="http://schemas.openxmlformats.org/officeDocument/2006/relationships/hyperlink" Target="http://www.scribd.com/doc/40020072/Vitamins" TargetMode="External"/><Relationship Id="rId2" Type="http://schemas.openxmlformats.org/officeDocument/2006/relationships/hyperlink" Target="http://emedicine.medscape.com/article/126104-overview" TargetMode="External"/><Relationship Id="rId16" Type="http://schemas.openxmlformats.org/officeDocument/2006/relationships/hyperlink" Target="http://ro.wikipedia.org/wiki/Retino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Vitamin_A" TargetMode="External"/><Relationship Id="rId11" Type="http://schemas.openxmlformats.org/officeDocument/2006/relationships/hyperlink" Target="http://www.scribd.com/doc/30950906/PRINCIPIILE-NUTRITIEIUMANE-5" TargetMode="External"/><Relationship Id="rId5" Type="http://schemas.openxmlformats.org/officeDocument/2006/relationships/hyperlink" Target="http://www.nlm.nih.gov/medlineplus/ency/article/002400.htm" TargetMode="External"/><Relationship Id="rId15" Type="http://schemas.openxmlformats.org/officeDocument/2006/relationships/hyperlink" Target="http://www.upb-coloranti.go.ro/GeneratedItems/vitamine.pdf" TargetMode="External"/><Relationship Id="rId10" Type="http://schemas.openxmlformats.org/officeDocument/2006/relationships/hyperlink" Target="http://www.sfatmedical.ro/Diete_si_nutritie/Vitamine_si_minerale/" TargetMode="External"/><Relationship Id="rId4" Type="http://schemas.openxmlformats.org/officeDocument/2006/relationships/hyperlink" Target="http://lpi.oregonstate.edu/infocenter/vitamins/vitaminA/" TargetMode="External"/><Relationship Id="rId9" Type="http://schemas.openxmlformats.org/officeDocument/2006/relationships/hyperlink" Target="http://www.scribd.com/doc/26091853/Vitaminele-Si-Rolul-Lor-%EF%BF%BDn-Organismele-Vii" TargetMode="External"/><Relationship Id="rId14" Type="http://schemas.openxmlformats.org/officeDocument/2006/relationships/hyperlink" Target="http://www.srif.eu/fisiere/8994_YgNh_Dietoterapia%20deficientelor%20vitaminice%20Hipovitaminoza%20A_ELENA%20LISA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ro.wikipedia.org/w/index.php?title=Limfocite&amp;action=edit&amp;redlink=1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csid.ro/dieta/legume-crude-vs-legume-gatite-274402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3600"/>
            <a:ext cx="7272808" cy="864096"/>
          </a:xfrm>
        </p:spPr>
        <p:txBody>
          <a:bodyPr>
            <a:noAutofit/>
          </a:bodyPr>
          <a:lstStyle/>
          <a:p>
            <a:r>
              <a:rPr lang="ro-RO" sz="4000" b="1" dirty="0" smtClean="0">
                <a:solidFill>
                  <a:srgbClr val="FF0000"/>
                </a:solidFill>
              </a:rPr>
              <a:t>VITAMINELE A ȘI D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3657600"/>
            <a:ext cx="6984776" cy="1890361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ro-RO" sz="2400" b="1" i="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Elevi</a:t>
            </a:r>
            <a:r>
              <a:rPr lang="ro-RO" sz="2400" b="1" i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: </a:t>
            </a:r>
            <a:r>
              <a:rPr lang="ro-RO" sz="2400" b="1" i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Altungeyk </a:t>
            </a:r>
            <a:r>
              <a:rPr lang="ro-RO" sz="2400" b="1" i="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Emre</a:t>
            </a:r>
          </a:p>
          <a:p>
            <a:pPr algn="r">
              <a:lnSpc>
                <a:spcPct val="100000"/>
              </a:lnSpc>
            </a:pPr>
            <a:r>
              <a:rPr lang="ro-RO" sz="2400" b="1" i="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Bartiș Emil</a:t>
            </a:r>
          </a:p>
          <a:p>
            <a:pPr algn="r">
              <a:lnSpc>
                <a:spcPct val="100000"/>
              </a:lnSpc>
            </a:pPr>
            <a:r>
              <a:rPr lang="ro-RO" sz="2400" b="1" i="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Bică Dragoș</a:t>
            </a:r>
          </a:p>
          <a:p>
            <a:pPr algn="r">
              <a:lnSpc>
                <a:spcPct val="100000"/>
              </a:lnSpc>
            </a:pPr>
            <a:r>
              <a:rPr lang="ro-RO" sz="2400" b="1" i="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Brașoveanu Vicențiu</a:t>
            </a:r>
          </a:p>
          <a:p>
            <a:pPr algn="r">
              <a:lnSpc>
                <a:spcPct val="100000"/>
              </a:lnSpc>
            </a:pPr>
            <a:endParaRPr lang="ro-RO" sz="2400" b="1" i="0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2400" b="1" i="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endParaRPr lang="en-US" sz="2400" b="1" i="0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28" y="3505200"/>
            <a:ext cx="3280573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541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pecialis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8077200" cy="5562600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cs typeface="Times New Roman" pitchFamily="18" charset="0"/>
              </a:rPr>
              <a:t>Rolul şi importanţa vitaminei D:</a:t>
            </a:r>
            <a:endParaRPr lang="en-US" sz="2000" b="1" dirty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            </a:t>
            </a:r>
            <a:r>
              <a:rPr lang="it-IT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Vitamina D se prezint</a:t>
            </a:r>
            <a:r>
              <a:rPr lang="ro-RO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ă</a:t>
            </a:r>
            <a:r>
              <a:rPr lang="it-IT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sub forma mai multor subs</a:t>
            </a:r>
            <a:r>
              <a:rPr lang="ro-RO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ţ</a:t>
            </a:r>
            <a:r>
              <a:rPr lang="it-IT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ante liposolubile (solubile </a:t>
            </a:r>
            <a:r>
              <a:rPr lang="ro-RO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î</a:t>
            </a:r>
            <a:r>
              <a:rPr lang="it-IT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n gr</a:t>
            </a:r>
            <a:r>
              <a:rPr lang="ro-RO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ă</a:t>
            </a:r>
            <a:r>
              <a:rPr lang="it-IT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simi), care au efecte de prevenire </a:t>
            </a:r>
            <a:r>
              <a:rPr lang="ro-RO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ş</a:t>
            </a:r>
            <a:r>
              <a:rPr lang="it-IT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i combatere a rahitismului (la copii) </a:t>
            </a:r>
            <a:r>
              <a:rPr lang="ro-RO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ş</a:t>
            </a:r>
            <a:r>
              <a:rPr lang="it-IT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i a osteomalaciei (la adul</a:t>
            </a:r>
            <a:r>
              <a:rPr lang="ro-RO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ţ</a:t>
            </a:r>
            <a:r>
              <a:rPr lang="it-IT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i). Cele mai importante sunt vitaminele D2 </a:t>
            </a:r>
            <a:r>
              <a:rPr lang="ro-RO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ş</a:t>
            </a:r>
            <a:r>
              <a:rPr lang="it-IT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i D3.</a:t>
            </a:r>
            <a:endParaRPr lang="en-US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2932083"/>
            <a:ext cx="5372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o-RO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         </a:t>
            </a:r>
            <a:r>
              <a:rPr lang="it-IT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Vitamina D2 (ergocalciferolul) se ob</a:t>
            </a:r>
            <a:r>
              <a:rPr lang="ro-RO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ţ</a:t>
            </a:r>
            <a:r>
              <a:rPr lang="it-IT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ine prin iradiere cu ultraviolete a unei provitamine con</a:t>
            </a:r>
            <a:r>
              <a:rPr lang="ro-RO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ţ</a:t>
            </a:r>
            <a:r>
              <a:rPr lang="it-IT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inut</a:t>
            </a:r>
            <a:r>
              <a:rPr lang="ro-RO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ă</a:t>
            </a:r>
            <a:r>
              <a:rPr lang="it-IT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o-RO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î</a:t>
            </a:r>
            <a:r>
              <a:rPr lang="it-IT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n anumite vegetale (ciuperci, drojdii, etc.) </a:t>
            </a:r>
            <a:endParaRPr lang="en-US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4336729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bg1"/>
                </a:solidFill>
                <a:cs typeface="Times New Roman" pitchFamily="18" charset="0"/>
              </a:rPr>
              <a:t>        </a:t>
            </a:r>
            <a:r>
              <a:rPr lang="it-IT" sz="2000" dirty="0">
                <a:solidFill>
                  <a:schemeClr val="bg1"/>
                </a:solidFill>
                <a:cs typeface="Times New Roman" pitchFamily="18" charset="0"/>
              </a:rPr>
              <a:t>Vitamina D3 (colecalciferolul) se formeaz</a:t>
            </a:r>
            <a:r>
              <a:rPr lang="ro-RO" sz="2000" dirty="0">
                <a:solidFill>
                  <a:schemeClr val="bg1"/>
                </a:solidFill>
                <a:cs typeface="Times New Roman" pitchFamily="18" charset="0"/>
              </a:rPr>
              <a:t>ă</a:t>
            </a:r>
            <a:r>
              <a:rPr lang="it-IT" sz="2000" dirty="0">
                <a:solidFill>
                  <a:schemeClr val="bg1"/>
                </a:solidFill>
                <a:cs typeface="Times New Roman" pitchFamily="18" charset="0"/>
              </a:rPr>
              <a:t> prin iradierea cu ultraviolete a unui component al sebumului, secretat de piele.</a:t>
            </a:r>
            <a:endParaRPr lang="en-US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" name="Picture 5" descr="vitami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53" y="4320739"/>
            <a:ext cx="1938053" cy="2045722"/>
          </a:xfrm>
          <a:prstGeom prst="rect">
            <a:avLst/>
          </a:prstGeom>
        </p:spPr>
      </p:pic>
      <p:pic>
        <p:nvPicPr>
          <p:cNvPr id="9" name="Picture 8" descr="180px-Ergocalciferol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41002"/>
            <a:ext cx="316301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180px-Cholecalciferol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3089932"/>
            <a:ext cx="3200400" cy="344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17166"/>
            <a:ext cx="853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o-RO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Se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întâlneşte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numai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în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organismul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uman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;</a:t>
            </a:r>
            <a:r>
              <a:rPr lang="ro-RO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Este 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o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vitamină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liposolubilă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(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solubilă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în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grăsimi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);</a:t>
            </a:r>
            <a:endParaRPr lang="ro-RO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Se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obţine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prin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acţiunea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razelor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solare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şi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prin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alimentaţie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;</a:t>
            </a:r>
            <a:endParaRPr lang="ro-RO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sz="2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Razele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ultraviolete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determină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producerea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vitaminelor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în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grăsimile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din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epidermă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şi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acestea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sunt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apoi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absorbite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de organism.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După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pielea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s-a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bronzat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sinteza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vitaminei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D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prin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epidermă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încetează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;</a:t>
            </a:r>
            <a:endParaRPr lang="ro-RO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sz="2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Doza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zilnică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necesară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pentru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adulţi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este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de 5 la 10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micrograme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;</a:t>
            </a:r>
            <a:endParaRPr lang="ro-RO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sz="2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Vitamina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D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acţioneaz</a:t>
            </a:r>
            <a:r>
              <a:rPr lang="ro-RO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ă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cel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mai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eficient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împreună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cu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vitaminele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A, C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şi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mineralele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şi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P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just">
              <a:buFont typeface="Courier New" pitchFamily="49" charset="0"/>
              <a:buChar char="o"/>
            </a:pPr>
            <a:endParaRPr lang="en-US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10447"/>
            <a:ext cx="3966373" cy="218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3124200"/>
            <a:ext cx="4264987" cy="339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73516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04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3200" b="1" dirty="0">
                <a:latin typeface="+mj-lt"/>
                <a:cs typeface="Times New Roman" pitchFamily="18" charset="0"/>
              </a:rPr>
              <a:t>Surse naturale</a:t>
            </a:r>
            <a:endParaRPr lang="en-US" sz="3200" b="1" dirty="0"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069" y="1066800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o-RO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Soarele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reprezintă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cea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mai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importantă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sursă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vitamina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D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pentru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organismul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uman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deoarece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expunerea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la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razele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solare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asigură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necesarul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vitamina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D. La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nivelul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pielii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are loc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sinteza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vitamina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D3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prin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transformarea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provitaminei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D3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în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vitamin</a:t>
            </a:r>
            <a:r>
              <a:rPr lang="ro-RO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ă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, sub ac</a:t>
            </a:r>
            <a:r>
              <a:rPr lang="ro-RO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ţ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iunea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razelor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ultraviolete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5992" y="4191000"/>
            <a:ext cx="4419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o-RO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Se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consideră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că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o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expunere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de 10 - 15 min, de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două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ori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pe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săptămână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a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feţei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spatelui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braţelor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sau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picioarelor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permite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sinteza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unei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cantităţi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adecvate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vitamina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D.</a:t>
            </a:r>
          </a:p>
        </p:txBody>
      </p:sp>
      <p:pic>
        <p:nvPicPr>
          <p:cNvPr id="5" name="Picture 8" descr="soare-si-vitamina-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075592"/>
            <a:ext cx="4038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300" y="130314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>
                <a:cs typeface="Times New Roman" pitchFamily="18" charset="0"/>
              </a:rPr>
              <a:t>Surse animale</a:t>
            </a: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867508"/>
            <a:ext cx="41148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Times New Roman" pitchFamily="18" charset="0"/>
              </a:rPr>
              <a:t>Alimentele</a:t>
            </a:r>
            <a:r>
              <a:rPr lang="en-US" sz="2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Times New Roman" pitchFamily="18" charset="0"/>
              </a:rPr>
              <a:t>cele</a:t>
            </a:r>
            <a:r>
              <a:rPr lang="en-US" sz="2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Times New Roman" pitchFamily="18" charset="0"/>
              </a:rPr>
              <a:t>mai</a:t>
            </a:r>
            <a:r>
              <a:rPr lang="en-US" sz="2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Times New Roman" pitchFamily="18" charset="0"/>
              </a:rPr>
              <a:t>bogate</a:t>
            </a:r>
            <a:r>
              <a:rPr lang="en-US" sz="2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o-RO" sz="2200" dirty="0">
                <a:solidFill>
                  <a:schemeClr val="bg1"/>
                </a:solidFill>
                <a:cs typeface="Times New Roman" pitchFamily="18" charset="0"/>
              </a:rPr>
              <a:t>î</a:t>
            </a:r>
            <a:r>
              <a:rPr lang="en-US" sz="2200" dirty="0">
                <a:solidFill>
                  <a:schemeClr val="bg1"/>
                </a:solidFill>
                <a:cs typeface="Times New Roman" pitchFamily="18" charset="0"/>
              </a:rPr>
              <a:t>n </a:t>
            </a:r>
            <a:r>
              <a:rPr lang="en-US" sz="2200" dirty="0" err="1">
                <a:solidFill>
                  <a:schemeClr val="bg1"/>
                </a:solidFill>
                <a:cs typeface="Times New Roman" pitchFamily="18" charset="0"/>
              </a:rPr>
              <a:t>vitamina</a:t>
            </a:r>
            <a:r>
              <a:rPr lang="en-US" sz="2200" dirty="0">
                <a:solidFill>
                  <a:schemeClr val="bg1"/>
                </a:solidFill>
                <a:cs typeface="Times New Roman" pitchFamily="18" charset="0"/>
              </a:rPr>
              <a:t> D </a:t>
            </a:r>
            <a:r>
              <a:rPr lang="en-US" sz="2200" dirty="0" err="1">
                <a:solidFill>
                  <a:schemeClr val="bg1"/>
                </a:solidFill>
                <a:cs typeface="Times New Roman" pitchFamily="18" charset="0"/>
              </a:rPr>
              <a:t>sunt</a:t>
            </a:r>
            <a:r>
              <a:rPr lang="en-US" sz="2200" dirty="0" smtClean="0">
                <a:solidFill>
                  <a:schemeClr val="bg1"/>
                </a:solidFill>
                <a:cs typeface="Times New Roman" pitchFamily="18" charset="0"/>
              </a:rPr>
              <a:t>:</a:t>
            </a:r>
            <a:endParaRPr lang="ro-RO" sz="22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dirty="0" err="1">
                <a:solidFill>
                  <a:schemeClr val="bg1"/>
                </a:solidFill>
                <a:cs typeface="Times New Roman" pitchFamily="18" charset="0"/>
              </a:rPr>
              <a:t>ficatul</a:t>
            </a:r>
            <a:r>
              <a:rPr lang="en-US" sz="2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Times New Roman" pitchFamily="18" charset="0"/>
              </a:rPr>
              <a:t>peştelui</a:t>
            </a:r>
            <a:r>
              <a:rPr lang="en-US" sz="2200" dirty="0">
                <a:solidFill>
                  <a:schemeClr val="bg1"/>
                </a:solidFill>
                <a:cs typeface="Times New Roman" pitchFamily="18" charset="0"/>
              </a:rPr>
              <a:t> slab (</a:t>
            </a:r>
            <a:r>
              <a:rPr lang="en-US" sz="2200" dirty="0" err="1">
                <a:solidFill>
                  <a:schemeClr val="bg1"/>
                </a:solidFill>
                <a:cs typeface="Times New Roman" pitchFamily="18" charset="0"/>
              </a:rPr>
              <a:t>ulei</a:t>
            </a:r>
            <a:r>
              <a:rPr lang="en-US" sz="2200" dirty="0">
                <a:solidFill>
                  <a:schemeClr val="bg1"/>
                </a:solidFill>
                <a:cs typeface="Times New Roman" pitchFamily="18" charset="0"/>
              </a:rPr>
              <a:t> din </a:t>
            </a:r>
            <a:r>
              <a:rPr lang="en-US" sz="2200" dirty="0" err="1">
                <a:solidFill>
                  <a:schemeClr val="bg1"/>
                </a:solidFill>
                <a:cs typeface="Times New Roman" pitchFamily="18" charset="0"/>
              </a:rPr>
              <a:t>ficat</a:t>
            </a:r>
            <a:r>
              <a:rPr lang="en-US" sz="2200" dirty="0">
                <a:solidFill>
                  <a:schemeClr val="bg1"/>
                </a:solidFill>
                <a:cs typeface="Times New Roman" pitchFamily="18" charset="0"/>
              </a:rPr>
              <a:t> de </a:t>
            </a:r>
            <a:r>
              <a:rPr lang="en-US" sz="2200" dirty="0" err="1">
                <a:solidFill>
                  <a:schemeClr val="bg1"/>
                </a:solidFill>
                <a:cs typeface="Times New Roman" pitchFamily="18" charset="0"/>
              </a:rPr>
              <a:t>morun</a:t>
            </a:r>
            <a:r>
              <a:rPr lang="en-US" sz="2200" dirty="0">
                <a:solidFill>
                  <a:schemeClr val="bg1"/>
                </a:solidFill>
                <a:cs typeface="Times New Roman" pitchFamily="18" charset="0"/>
              </a:rPr>
              <a:t>), </a:t>
            </a:r>
            <a:endParaRPr lang="ro-RO" sz="22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dirty="0" err="1">
                <a:solidFill>
                  <a:schemeClr val="bg1"/>
                </a:solidFill>
                <a:cs typeface="Times New Roman" pitchFamily="18" charset="0"/>
              </a:rPr>
              <a:t>peştele</a:t>
            </a:r>
            <a:r>
              <a:rPr lang="en-US" sz="2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cs typeface="Times New Roman" pitchFamily="18" charset="0"/>
              </a:rPr>
              <a:t>gras</a:t>
            </a:r>
            <a:r>
              <a:rPr lang="en-US" sz="2200" dirty="0">
                <a:solidFill>
                  <a:schemeClr val="bg1"/>
                </a:solidFill>
                <a:cs typeface="Times New Roman" pitchFamily="18" charset="0"/>
              </a:rPr>
              <a:t> (</a:t>
            </a:r>
            <a:r>
              <a:rPr lang="en-US" sz="2200" dirty="0" err="1">
                <a:solidFill>
                  <a:schemeClr val="bg1"/>
                </a:solidFill>
                <a:cs typeface="Times New Roman" pitchFamily="18" charset="0"/>
              </a:rPr>
              <a:t>hering</a:t>
            </a:r>
            <a:r>
              <a:rPr lang="en-US" sz="2200" dirty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cs typeface="Times New Roman" pitchFamily="18" charset="0"/>
              </a:rPr>
              <a:t>sardin</a:t>
            </a:r>
            <a:r>
              <a:rPr lang="ro-RO" sz="2200" dirty="0">
                <a:solidFill>
                  <a:schemeClr val="bg1"/>
                </a:solidFill>
                <a:cs typeface="Times New Roman" pitchFamily="18" charset="0"/>
              </a:rPr>
              <a:t>ă</a:t>
            </a:r>
            <a:r>
              <a:rPr lang="en-US" sz="2200" dirty="0">
                <a:solidFill>
                  <a:schemeClr val="bg1"/>
                </a:solidFill>
                <a:cs typeface="Times New Roman" pitchFamily="18" charset="0"/>
              </a:rPr>
              <a:t>, ton</a:t>
            </a:r>
            <a:r>
              <a:rPr lang="en-US" sz="2200" dirty="0" smtClean="0">
                <a:solidFill>
                  <a:schemeClr val="bg1"/>
                </a:solidFill>
                <a:cs typeface="Times New Roman" pitchFamily="18" charset="0"/>
              </a:rPr>
              <a:t>),</a:t>
            </a:r>
            <a:endParaRPr lang="ro-RO" sz="22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dirty="0" err="1">
                <a:solidFill>
                  <a:schemeClr val="bg1"/>
                </a:solidFill>
                <a:cs typeface="Times New Roman" pitchFamily="18" charset="0"/>
              </a:rPr>
              <a:t>gălbenu</a:t>
            </a:r>
            <a:r>
              <a:rPr lang="ro-RO" sz="2200" dirty="0">
                <a:solidFill>
                  <a:schemeClr val="bg1"/>
                </a:solidFill>
                <a:cs typeface="Times New Roman" pitchFamily="18" charset="0"/>
              </a:rPr>
              <a:t>ş</a:t>
            </a:r>
            <a:r>
              <a:rPr lang="en-US" sz="2200" dirty="0" err="1">
                <a:solidFill>
                  <a:schemeClr val="bg1"/>
                </a:solidFill>
                <a:cs typeface="Times New Roman" pitchFamily="18" charset="0"/>
              </a:rPr>
              <a:t>ul</a:t>
            </a:r>
            <a:r>
              <a:rPr lang="en-US" sz="2200" dirty="0">
                <a:solidFill>
                  <a:schemeClr val="bg1"/>
                </a:solidFill>
                <a:cs typeface="Times New Roman" pitchFamily="18" charset="0"/>
              </a:rPr>
              <a:t> de </a:t>
            </a:r>
            <a:r>
              <a:rPr lang="en-US" sz="2200" dirty="0" err="1">
                <a:solidFill>
                  <a:schemeClr val="bg1"/>
                </a:solidFill>
                <a:cs typeface="Times New Roman" pitchFamily="18" charset="0"/>
              </a:rPr>
              <a:t>ou</a:t>
            </a:r>
            <a:r>
              <a:rPr lang="en-US" sz="2200" dirty="0" smtClean="0">
                <a:solidFill>
                  <a:schemeClr val="bg1"/>
                </a:solidFill>
                <a:cs typeface="Times New Roman" pitchFamily="18" charset="0"/>
              </a:rPr>
              <a:t>,</a:t>
            </a:r>
            <a:endParaRPr lang="ro-RO" sz="22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dirty="0" err="1">
                <a:solidFill>
                  <a:schemeClr val="bg1"/>
                </a:solidFill>
                <a:cs typeface="Times New Roman" pitchFamily="18" charset="0"/>
              </a:rPr>
              <a:t>ficatul</a:t>
            </a:r>
            <a:r>
              <a:rPr lang="en-US" sz="2200" dirty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cs typeface="Times New Roman" pitchFamily="18" charset="0"/>
              </a:rPr>
              <a:t>laptele</a:t>
            </a:r>
            <a:r>
              <a:rPr lang="en-US" sz="22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cs typeface="Times New Roman" pitchFamily="18" charset="0"/>
              </a:rPr>
              <a:t>integral</a:t>
            </a:r>
            <a:endParaRPr lang="ro-RO" sz="22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dirty="0" err="1">
                <a:solidFill>
                  <a:schemeClr val="bg1"/>
                </a:solidFill>
                <a:cs typeface="Times New Roman" pitchFamily="18" charset="0"/>
              </a:rPr>
              <a:t>produsele</a:t>
            </a:r>
            <a:r>
              <a:rPr lang="en-US" sz="2200" dirty="0">
                <a:solidFill>
                  <a:schemeClr val="bg1"/>
                </a:solidFill>
                <a:cs typeface="Times New Roman" pitchFamily="18" charset="0"/>
              </a:rPr>
              <a:t> lactate </a:t>
            </a:r>
            <a:r>
              <a:rPr lang="en-US" sz="2200" dirty="0" err="1">
                <a:solidFill>
                  <a:schemeClr val="bg1"/>
                </a:solidFill>
                <a:cs typeface="Times New Roman" pitchFamily="18" charset="0"/>
              </a:rPr>
              <a:t>nedegresate</a:t>
            </a:r>
            <a:r>
              <a:rPr lang="en-US" sz="2200" dirty="0">
                <a:solidFill>
                  <a:schemeClr val="bg1"/>
                </a:solidFill>
                <a:cs typeface="Times New Roman" pitchFamily="18" charset="0"/>
              </a:rPr>
              <a:t>   (</a:t>
            </a:r>
            <a:r>
              <a:rPr lang="en-US" sz="2200" dirty="0" err="1">
                <a:solidFill>
                  <a:schemeClr val="bg1"/>
                </a:solidFill>
                <a:cs typeface="Times New Roman" pitchFamily="18" charset="0"/>
              </a:rPr>
              <a:t>unt</a:t>
            </a:r>
            <a:r>
              <a:rPr lang="en-US" sz="2200" dirty="0">
                <a:solidFill>
                  <a:schemeClr val="bg1"/>
                </a:solidFill>
                <a:cs typeface="Times New Roman" pitchFamily="18" charset="0"/>
              </a:rPr>
              <a:t>).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0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6019800"/>
            <a:ext cx="579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cs typeface="Times New Roman" pitchFamily="18" charset="0"/>
              </a:rPr>
              <a:t>Vegetalele</a:t>
            </a:r>
            <a:r>
              <a:rPr lang="en-US" sz="2200" b="1" dirty="0">
                <a:cs typeface="Times New Roman" pitchFamily="18" charset="0"/>
              </a:rPr>
              <a:t> nu con</a:t>
            </a:r>
            <a:r>
              <a:rPr lang="ro-RO" sz="2200" b="1" dirty="0">
                <a:cs typeface="Times New Roman" pitchFamily="18" charset="0"/>
              </a:rPr>
              <a:t>ţ</a:t>
            </a:r>
            <a:r>
              <a:rPr lang="en-US" sz="2200" b="1" dirty="0">
                <a:cs typeface="Times New Roman" pitchFamily="18" charset="0"/>
              </a:rPr>
              <a:t>in </a:t>
            </a:r>
            <a:r>
              <a:rPr lang="en-US" sz="2200" b="1" dirty="0" err="1">
                <a:cs typeface="Times New Roman" pitchFamily="18" charset="0"/>
              </a:rPr>
              <a:t>această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 err="1">
                <a:cs typeface="Times New Roman" pitchFamily="18" charset="0"/>
              </a:rPr>
              <a:t>vitamină</a:t>
            </a:r>
            <a:r>
              <a:rPr lang="en-US" sz="2200" b="1" dirty="0">
                <a:cs typeface="Times New Roman" pitchFamily="18" charset="0"/>
              </a:rPr>
              <a:t>.</a:t>
            </a:r>
          </a:p>
        </p:txBody>
      </p:sp>
      <p:pic>
        <p:nvPicPr>
          <p:cNvPr id="11" name="Picture 10" descr="imagesCAKVZCS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066800"/>
            <a:ext cx="4258408" cy="4258408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86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>
                <a:latin typeface="Times New Roman" pitchFamily="18" charset="0"/>
                <a:cs typeface="Times New Roman" pitchFamily="18" charset="0"/>
              </a:rPr>
              <a:t>Carenţa de vitamina D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În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cazul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adul</a:t>
            </a:r>
            <a:r>
              <a:rPr lang="ro-RO" sz="2000" dirty="0">
                <a:solidFill>
                  <a:srgbClr val="FF0000"/>
                </a:solidFill>
                <a:cs typeface="Times New Roman" pitchFamily="18" charset="0"/>
              </a:rPr>
              <a:t>ţ</a:t>
            </a:r>
            <a:r>
              <a:rPr lang="en-US" sz="2000" dirty="0" err="1">
                <a:solidFill>
                  <a:srgbClr val="FF0000"/>
                </a:solidFill>
                <a:cs typeface="Times New Roman" pitchFamily="18" charset="0"/>
              </a:rPr>
              <a:t>ilor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lipsa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vitaminei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D se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poate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manifesta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astfel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0631" y="1752600"/>
            <a:ext cx="434340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hipocalcemia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nivelul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scăzut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al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calciului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în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sânge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),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3979" y="3581400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osteomalacia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reducerea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conţinutului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minerale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din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oase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915" y="5193323"/>
            <a:ext cx="4387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osteoporoza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reducerea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masei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osoase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). </a:t>
            </a:r>
          </a:p>
        </p:txBody>
      </p:sp>
      <p:pic>
        <p:nvPicPr>
          <p:cNvPr id="7" name="Picture 7" descr="Hipocalcemia_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1308" y="1412696"/>
            <a:ext cx="3080602" cy="164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diseased-hi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429000"/>
            <a:ext cx="28633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Osteoporoz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5152413"/>
            <a:ext cx="2712427" cy="147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426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dirty="0">
                <a:solidFill>
                  <a:srgbClr val="FF0000"/>
                </a:solidFill>
                <a:latin typeface="+mj-lt"/>
              </a:rPr>
              <a:t>       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La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copii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hipovitaminoza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D se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numeşte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rahitism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şi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afectează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copiii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de la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cele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mai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mici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vârste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Boala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apare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în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condiţiile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în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care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calciul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nu se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mai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depune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la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nivelul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oaselor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şi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acestea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devin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moi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Daca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nu se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iau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măsurile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adecvate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după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vârsta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doi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ani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apar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deformări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ale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oaselor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astfel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capul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copilului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este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mărit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din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cauza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dezvoltării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oaselor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frontale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coloana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vertebrală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şi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toracele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se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deformează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iar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abdomenul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se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măreşte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4267200"/>
            <a:ext cx="434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dirty="0">
                <a:solidFill>
                  <a:schemeClr val="bg1"/>
                </a:solidFill>
                <a:latin typeface="+mj-lt"/>
              </a:rPr>
              <a:t>      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Lipsa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vitamina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D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în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perioada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creştere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a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copiilor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poate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determina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şi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alte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afecţiuni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cum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sunt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spasmofilia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copilul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afectat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prezintă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contracţii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ale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musculaturii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se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poate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sufoca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şi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are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stări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iritabilitate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)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şi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osteopatia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carenţă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  <p:pic>
        <p:nvPicPr>
          <p:cNvPr id="4" name="Picture 6" descr="practica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04800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4867ce826bd13b7a9594ad95c3e4adf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5236" y="3733800"/>
            <a:ext cx="3309164" cy="229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457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cs typeface="Times New Roman" pitchFamily="18" charset="0"/>
              </a:rPr>
              <a:t>Excesul de vitamina D</a:t>
            </a:r>
            <a:endParaRPr lang="en-US" sz="2400" b="1" dirty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219200"/>
            <a:ext cx="8001000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       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Vitamina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D se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acumulează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în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depozite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la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nivelul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ficatului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şi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al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ţesutului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adipos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iar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administrarea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de doze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mari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pot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determina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fenomene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toxice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manifestate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astfel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:</a:t>
            </a:r>
            <a:endParaRPr lang="ro-RO" sz="20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pot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apărea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hipercalcemii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creşterea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nivelului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calciu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din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sânge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).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Efecte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litiaze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renale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hipertensiune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arterială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. </a:t>
            </a:r>
            <a:endParaRPr lang="ro-RO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depuneri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anormale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calciu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la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nivelul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ţesuturilor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moi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ale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inimii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rinichilor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vaselor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sânge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plămânilor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;    </a:t>
            </a:r>
            <a:endParaRPr lang="ro-RO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la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femeia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însărcinată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poate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determina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malformaţii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la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făt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.                                                                                                             </a:t>
            </a:r>
            <a:endParaRPr lang="en-US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29200"/>
            <a:ext cx="149495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07780"/>
            <a:ext cx="1927293" cy="150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068112"/>
            <a:ext cx="2057400" cy="158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495800"/>
            <a:ext cx="2682880" cy="19413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4200" y="381000"/>
            <a:ext cx="3360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>
                <a:latin typeface="+mj-lt"/>
                <a:cs typeface="Times New Roman" pitchFamily="18" charset="0"/>
              </a:rPr>
              <a:t>Sfaturi utile: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9906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90000"/>
              </a:lnSpc>
              <a:buFont typeface="Wingdings" pitchFamily="2" charset="2"/>
              <a:buChar char="q"/>
            </a:pPr>
            <a:r>
              <a:rPr lang="ro-RO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Este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recomandat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să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se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administreze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vitamina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D la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copiii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mici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încă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din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primele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zile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viaţa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însă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dozele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trebuie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stabilite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medicul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Times New Roman" pitchFamily="18" charset="0"/>
              </a:rPr>
              <a:t>pediatru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799" y="1913930"/>
            <a:ext cx="7848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o-RO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Se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recomandă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expunerea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la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soare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pentru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a se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sintetiza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vitamina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D, cu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evitarea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orelor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critice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când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radiaţiile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solare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sunt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foarte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intense.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8214" y="2819400"/>
            <a:ext cx="7942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o-RO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Este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indicat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ca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în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lunile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iarnă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sau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dac</a:t>
            </a:r>
            <a:r>
              <a:rPr lang="ro-RO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ă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avem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o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activitate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care se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desf</a:t>
            </a:r>
            <a:r>
              <a:rPr lang="ro-RO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ăş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oară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în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spaţii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închise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să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aducem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aport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vitamina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214" y="3650122"/>
            <a:ext cx="7866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o-RO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Este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indicat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să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aducem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un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aport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vitamina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D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şi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printr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-o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alimentaţie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corectă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echilibrată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  <a:r>
              <a:rPr lang="ro-RO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Se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recomandă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administrarea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vitamina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D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şi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calciu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la </a:t>
            </a:r>
            <a:r>
              <a:rPr lang="en-US" sz="20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vârstnici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293244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37392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Biblografie:</a:t>
            </a:r>
            <a:endParaRPr lang="en-US" sz="32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914400"/>
            <a:ext cx="8763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Biochimie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Medicala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Editie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Revizuita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2009 - V.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Atanasiu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2.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3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dirty="0">
                <a:solidFill>
                  <a:schemeClr val="bg1"/>
                </a:solidFill>
                <a:latin typeface="+mj-lt"/>
                <a:hlinkClick r:id="rId2"/>
              </a:rPr>
              <a:t>http://</a:t>
            </a:r>
            <a:r>
              <a:rPr lang="en-US" dirty="0" smtClean="0">
                <a:solidFill>
                  <a:schemeClr val="bg1"/>
                </a:solidFill>
                <a:latin typeface="+mj-lt"/>
                <a:hlinkClick r:id="rId2"/>
              </a:rPr>
              <a:t>emedicine.medscape.com/article/126104-overview</a:t>
            </a:r>
            <a:r>
              <a:rPr lang="ro-RO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4. </a:t>
            </a:r>
            <a:r>
              <a:rPr lang="en-US" dirty="0">
                <a:solidFill>
                  <a:schemeClr val="bg1"/>
                </a:solidFill>
                <a:latin typeface="+mj-lt"/>
                <a:hlinkClick r:id="rId3"/>
              </a:rPr>
              <a:t>http://</a:t>
            </a:r>
            <a:r>
              <a:rPr lang="en-US" dirty="0" smtClean="0">
                <a:solidFill>
                  <a:schemeClr val="bg1"/>
                </a:solidFill>
                <a:latin typeface="+mj-lt"/>
                <a:hlinkClick r:id="rId3"/>
              </a:rPr>
              <a:t>www.exrx.net/Nutrition/Antioxidants/VitaminA.html</a:t>
            </a:r>
            <a:r>
              <a:rPr lang="ro-RO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5. </a:t>
            </a:r>
            <a:r>
              <a:rPr lang="en-US" dirty="0">
                <a:solidFill>
                  <a:schemeClr val="bg1"/>
                </a:solidFill>
                <a:latin typeface="+mj-lt"/>
                <a:hlinkClick r:id="rId4"/>
              </a:rPr>
              <a:t>http://lpi.oregonstate.edu/infocenter/vitamins/vitaminA</a:t>
            </a:r>
            <a:r>
              <a:rPr lang="en-US" dirty="0" smtClean="0">
                <a:solidFill>
                  <a:schemeClr val="bg1"/>
                </a:solidFill>
                <a:latin typeface="+mj-lt"/>
                <a:hlinkClick r:id="rId4"/>
              </a:rPr>
              <a:t>/</a:t>
            </a:r>
            <a:r>
              <a:rPr lang="ro-RO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6. </a:t>
            </a:r>
            <a:r>
              <a:rPr lang="en-US" dirty="0">
                <a:solidFill>
                  <a:schemeClr val="bg1"/>
                </a:solidFill>
                <a:latin typeface="+mj-lt"/>
                <a:hlinkClick r:id="rId5"/>
              </a:rPr>
              <a:t>http://</a:t>
            </a:r>
            <a:r>
              <a:rPr lang="en-US" dirty="0" smtClean="0">
                <a:solidFill>
                  <a:schemeClr val="bg1"/>
                </a:solidFill>
                <a:latin typeface="+mj-lt"/>
                <a:hlinkClick r:id="rId5"/>
              </a:rPr>
              <a:t>www.nlm.nih.gov/medlineplus/ency/article/002400.htm</a:t>
            </a:r>
            <a:r>
              <a:rPr lang="ro-RO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7. </a:t>
            </a:r>
            <a:r>
              <a:rPr lang="en-US" dirty="0">
                <a:solidFill>
                  <a:schemeClr val="bg1"/>
                </a:solidFill>
                <a:latin typeface="+mj-lt"/>
                <a:hlinkClick r:id="rId6"/>
              </a:rPr>
              <a:t>http://</a:t>
            </a:r>
            <a:r>
              <a:rPr lang="en-US" dirty="0" smtClean="0">
                <a:solidFill>
                  <a:schemeClr val="bg1"/>
                </a:solidFill>
                <a:latin typeface="+mj-lt"/>
                <a:hlinkClick r:id="rId6"/>
              </a:rPr>
              <a:t>en.wikipedia.org/wiki/Vitamin_A</a:t>
            </a:r>
            <a:r>
              <a:rPr lang="ro-RO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8. </a:t>
            </a:r>
            <a:r>
              <a:rPr lang="en-US" dirty="0">
                <a:solidFill>
                  <a:schemeClr val="bg1"/>
                </a:solidFill>
                <a:latin typeface="+mj-lt"/>
                <a:hlinkClick r:id="rId7"/>
              </a:rPr>
              <a:t>http://</a:t>
            </a:r>
            <a:r>
              <a:rPr lang="en-US" dirty="0" smtClean="0">
                <a:solidFill>
                  <a:schemeClr val="bg1"/>
                </a:solidFill>
                <a:latin typeface="+mj-lt"/>
                <a:hlinkClick r:id="rId7"/>
              </a:rPr>
              <a:t>www.bioterapi.ro/compusi_bio/index_compusi_bio_vitamine.html</a:t>
            </a:r>
            <a:r>
              <a:rPr lang="ro-RO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9. </a:t>
            </a:r>
            <a:r>
              <a:rPr lang="en-US" dirty="0">
                <a:solidFill>
                  <a:schemeClr val="bg1"/>
                </a:solidFill>
                <a:latin typeface="+mj-lt"/>
                <a:hlinkClick r:id="rId8"/>
              </a:rPr>
              <a:t>http://</a:t>
            </a:r>
            <a:r>
              <a:rPr lang="en-US" dirty="0" smtClean="0">
                <a:solidFill>
                  <a:schemeClr val="bg1"/>
                </a:solidFill>
                <a:latin typeface="+mj-lt"/>
                <a:hlinkClick r:id="rId8"/>
              </a:rPr>
              <a:t>www.scribd.com/doc/25850967/Curs-VII-Necesar-Subst-Nutritive-MG-III</a:t>
            </a:r>
            <a:r>
              <a:rPr lang="ro-RO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10. </a:t>
            </a:r>
            <a:r>
              <a:rPr lang="en-US" dirty="0">
                <a:solidFill>
                  <a:schemeClr val="bg1"/>
                </a:solidFill>
                <a:latin typeface="+mj-lt"/>
                <a:hlinkClick r:id="rId9"/>
              </a:rPr>
              <a:t>http://www.scribd.com/doc/26091853/Vitaminele-Si-Rolul-Lor-%</a:t>
            </a:r>
            <a:r>
              <a:rPr lang="en-US" dirty="0" smtClean="0">
                <a:solidFill>
                  <a:schemeClr val="bg1"/>
                </a:solidFill>
                <a:latin typeface="+mj-lt"/>
                <a:hlinkClick r:id="rId9"/>
              </a:rPr>
              <a:t>EF%BF%BDn-Organismele-Vii</a:t>
            </a:r>
            <a:r>
              <a:rPr lang="ro-RO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11. </a:t>
            </a:r>
            <a:r>
              <a:rPr lang="en-US" dirty="0">
                <a:solidFill>
                  <a:schemeClr val="bg1"/>
                </a:solidFill>
                <a:latin typeface="+mj-lt"/>
                <a:hlinkClick r:id="rId10"/>
              </a:rPr>
              <a:t>http://www.sfatmedical.ro/Diete_si_nutritie/Vitamine_si_minerale</a:t>
            </a:r>
            <a:r>
              <a:rPr lang="en-US" dirty="0" smtClean="0">
                <a:solidFill>
                  <a:schemeClr val="bg1"/>
                </a:solidFill>
                <a:latin typeface="+mj-lt"/>
                <a:hlinkClick r:id="rId10"/>
              </a:rPr>
              <a:t>/</a:t>
            </a:r>
            <a:r>
              <a:rPr lang="ro-RO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+mj-lt"/>
              </a:rPr>
              <a:t>Vitamina_A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/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Excesul_de_vitamina_A</a:t>
            </a:r>
            <a:r>
              <a:rPr lang="ro-RO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en-US" dirty="0">
                <a:solidFill>
                  <a:schemeClr val="bg1"/>
                </a:solidFill>
                <a:latin typeface="+mj-lt"/>
              </a:rPr>
              <a:t>12. </a:t>
            </a:r>
            <a:r>
              <a:rPr lang="en-US" dirty="0">
                <a:solidFill>
                  <a:schemeClr val="bg1"/>
                </a:solidFill>
                <a:latin typeface="+mj-lt"/>
                <a:hlinkClick r:id="rId11"/>
              </a:rPr>
              <a:t>http://</a:t>
            </a:r>
            <a:r>
              <a:rPr lang="en-US" dirty="0" smtClean="0">
                <a:solidFill>
                  <a:schemeClr val="bg1"/>
                </a:solidFill>
                <a:latin typeface="+mj-lt"/>
                <a:hlinkClick r:id="rId11"/>
              </a:rPr>
              <a:t>www.scribd.com/doc/30950906/PRINCIPIILE-NUTRITIEIUMANE-5</a:t>
            </a:r>
            <a:r>
              <a:rPr lang="ro-RO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13. </a:t>
            </a:r>
            <a:r>
              <a:rPr lang="en-US" dirty="0">
                <a:solidFill>
                  <a:schemeClr val="bg1"/>
                </a:solidFill>
                <a:latin typeface="+mj-lt"/>
                <a:hlinkClick r:id="rId12"/>
              </a:rPr>
              <a:t>http://</a:t>
            </a:r>
            <a:r>
              <a:rPr lang="en-US" dirty="0" smtClean="0">
                <a:solidFill>
                  <a:schemeClr val="bg1"/>
                </a:solidFill>
                <a:latin typeface="+mj-lt"/>
                <a:hlinkClick r:id="rId12"/>
              </a:rPr>
              <a:t>www.scribd.com/doc/40020072/Vitamins</a:t>
            </a:r>
            <a:r>
              <a:rPr lang="ro-RO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14. </a:t>
            </a:r>
            <a:r>
              <a:rPr lang="en-US" dirty="0">
                <a:solidFill>
                  <a:schemeClr val="bg1"/>
                </a:solidFill>
                <a:latin typeface="+mj-lt"/>
                <a:hlinkClick r:id="rId13"/>
              </a:rPr>
              <a:t>http://</a:t>
            </a:r>
            <a:r>
              <a:rPr lang="en-US" dirty="0" smtClean="0">
                <a:solidFill>
                  <a:schemeClr val="bg1"/>
                </a:solidFill>
                <a:latin typeface="+mj-lt"/>
                <a:hlinkClick r:id="rId13"/>
              </a:rPr>
              <a:t>www.sfatulmedicului.ro/arhiva_medicala/antivitaminele</a:t>
            </a:r>
            <a:r>
              <a:rPr lang="ro-RO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15. </a:t>
            </a:r>
            <a:r>
              <a:rPr lang="en-US" dirty="0">
                <a:solidFill>
                  <a:schemeClr val="bg1"/>
                </a:solidFill>
                <a:latin typeface="+mj-lt"/>
                <a:hlinkClick r:id="rId14"/>
              </a:rPr>
              <a:t>http://</a:t>
            </a:r>
            <a:r>
              <a:rPr lang="en-US" dirty="0" smtClean="0">
                <a:solidFill>
                  <a:schemeClr val="bg1"/>
                </a:solidFill>
                <a:latin typeface="+mj-lt"/>
                <a:hlinkClick r:id="rId14"/>
              </a:rPr>
              <a:t>www.srif.eu/fisiere/8994_YgNh_Dietoterapia%20deficientelor%20vitaminice%20Hipovitaminoza%20A_ELENA%20LISA.pdf</a:t>
            </a:r>
            <a:r>
              <a:rPr lang="ro-RO" dirty="0" smtClean="0">
                <a:solidFill>
                  <a:schemeClr val="bg1"/>
                </a:solidFill>
                <a:latin typeface="+mj-lt"/>
              </a:rPr>
              <a:t>   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16. </a:t>
            </a:r>
            <a:r>
              <a:rPr lang="en-US" dirty="0">
                <a:solidFill>
                  <a:schemeClr val="bg1"/>
                </a:solidFill>
                <a:latin typeface="+mj-lt"/>
                <a:hlinkClick r:id="rId15"/>
              </a:rPr>
              <a:t>http://</a:t>
            </a:r>
            <a:r>
              <a:rPr lang="en-US" dirty="0" smtClean="0">
                <a:solidFill>
                  <a:schemeClr val="bg1"/>
                </a:solidFill>
                <a:latin typeface="+mj-lt"/>
                <a:hlinkClick r:id="rId15"/>
              </a:rPr>
              <a:t>www.upb-coloranti.go.ro/GeneratedItems/vitamine.pdf</a:t>
            </a:r>
            <a:r>
              <a:rPr lang="ro-RO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17. </a:t>
            </a:r>
            <a:r>
              <a:rPr lang="en-US" dirty="0">
                <a:solidFill>
                  <a:schemeClr val="bg1"/>
                </a:solidFill>
                <a:latin typeface="+mj-lt"/>
                <a:hlinkClick r:id="rId16"/>
              </a:rPr>
              <a:t>http://</a:t>
            </a:r>
            <a:r>
              <a:rPr lang="en-US" dirty="0" smtClean="0">
                <a:solidFill>
                  <a:schemeClr val="bg1"/>
                </a:solidFill>
                <a:latin typeface="+mj-lt"/>
                <a:hlinkClick r:id="rId16"/>
              </a:rPr>
              <a:t>ro.wikipedia.org/wiki/Retinol</a:t>
            </a:r>
            <a:r>
              <a:rPr lang="ro-RO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dirty="0" smtClean="0">
                <a:solidFill>
                  <a:schemeClr val="bg1"/>
                </a:solidFill>
                <a:cs typeface="Times New Roman" pitchFamily="18" charset="0"/>
              </a:rPr>
              <a:t>Vitamina A provine </a:t>
            </a:r>
            <a:r>
              <a:rPr lang="ro-RO" sz="2000" dirty="0">
                <a:solidFill>
                  <a:schemeClr val="bg1"/>
                </a:solidFill>
                <a:cs typeface="Times New Roman" pitchFamily="18" charset="0"/>
              </a:rPr>
              <a:t>din natură sub două forme</a:t>
            </a:r>
            <a:r>
              <a:rPr lang="ro-RO" sz="2000" dirty="0" smtClean="0">
                <a:solidFill>
                  <a:schemeClr val="bg1"/>
                </a:solidFill>
                <a:cs typeface="Times New Roman" pitchFamily="18" charset="0"/>
              </a:rPr>
              <a:t>:</a:t>
            </a:r>
            <a:endParaRPr lang="ro-RO" sz="2000" dirty="0">
              <a:solidFill>
                <a:schemeClr val="bg1"/>
              </a:solidFill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ro-RO" sz="2000" dirty="0" smtClean="0">
                <a:solidFill>
                  <a:schemeClr val="bg1"/>
                </a:solidFill>
                <a:cs typeface="Times New Roman" pitchFamily="18" charset="0"/>
              </a:rPr>
              <a:t>din </a:t>
            </a:r>
            <a:r>
              <a:rPr lang="ro-RO" sz="2000" dirty="0">
                <a:solidFill>
                  <a:schemeClr val="bg1"/>
                </a:solidFill>
                <a:cs typeface="Times New Roman" pitchFamily="18" charset="0"/>
              </a:rPr>
              <a:t>alimente de origine animală (</a:t>
            </a:r>
            <a:r>
              <a:rPr lang="ro-RO" sz="2000" dirty="0">
                <a:cs typeface="Times New Roman" pitchFamily="18" charset="0"/>
              </a:rPr>
              <a:t>retinol</a:t>
            </a:r>
            <a:r>
              <a:rPr lang="ro-RO" sz="2000" dirty="0" smtClean="0">
                <a:solidFill>
                  <a:schemeClr val="bg1"/>
                </a:solidFill>
                <a:cs typeface="Times New Roman" pitchFamily="18" charset="0"/>
              </a:rPr>
              <a:t>);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o-RO" sz="2000" dirty="0" smtClean="0">
                <a:solidFill>
                  <a:schemeClr val="bg1"/>
                </a:solidFill>
                <a:cs typeface="Times New Roman" pitchFamily="18" charset="0"/>
              </a:rPr>
              <a:t>provitamina </a:t>
            </a:r>
            <a:r>
              <a:rPr lang="ro-RO" sz="2000" dirty="0">
                <a:solidFill>
                  <a:schemeClr val="bg1"/>
                </a:solidFill>
                <a:cs typeface="Times New Roman" pitchFamily="18" charset="0"/>
              </a:rPr>
              <a:t>A (</a:t>
            </a:r>
            <a:r>
              <a:rPr lang="ro-RO" sz="2000" dirty="0">
                <a:cs typeface="Times New Roman" pitchFamily="18" charset="0"/>
              </a:rPr>
              <a:t>caroten</a:t>
            </a:r>
            <a:r>
              <a:rPr lang="ro-RO" sz="2000" dirty="0">
                <a:solidFill>
                  <a:schemeClr val="bg1"/>
                </a:solidFill>
                <a:cs typeface="Times New Roman" pitchFamily="18" charset="0"/>
              </a:rPr>
              <a:t>) care se găseşte în alimente de origine animală cât şi în cele vegetale.</a:t>
            </a:r>
            <a:endParaRPr lang="en-US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0200" y="2368540"/>
            <a:ext cx="32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ro-RO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Această vitamină este foarte importantă pentru organismul nostru şi, în special, pentru cel al bebeluşilor deoarece este o vitamină de creştere, vitală pentru organismele tinere.</a:t>
            </a:r>
            <a:endParaRPr lang="en-US" sz="2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474479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208" y="449759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b="1" dirty="0">
                <a:latin typeface="+mj-lt"/>
                <a:cs typeface="Times New Roman" pitchFamily="18" charset="0"/>
              </a:rPr>
              <a:t>Funcţii:</a:t>
            </a:r>
            <a:endParaRPr lang="en-US" sz="2000" b="1" dirty="0"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90600"/>
            <a:ext cx="3733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o-RO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Menține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elasticitatea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o-RO" sz="24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ş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i </a:t>
            </a:r>
            <a:r>
              <a:rPr lang="en-US" sz="24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catifelarea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pielii</a:t>
            </a:r>
            <a:endParaRPr lang="ro-RO" sz="24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o-RO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Intervine în procesul vederii</a:t>
            </a:r>
          </a:p>
          <a:p>
            <a:pPr>
              <a:buFont typeface="Wingdings" pitchFamily="2" charset="2"/>
              <a:buChar char="v"/>
            </a:pPr>
            <a:r>
              <a:rPr lang="ro-RO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Intervine în funcția de reproducere (în dezvoltarea ovarului, în fertilitate, potență)</a:t>
            </a:r>
          </a:p>
          <a:p>
            <a:pPr>
              <a:buFont typeface="Wingdings" pitchFamily="2" charset="2"/>
              <a:buChar char="v"/>
            </a:pPr>
            <a:r>
              <a:rPr lang="ro-RO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Ajută la asimilarea calciului</a:t>
            </a:r>
          </a:p>
          <a:p>
            <a:pPr>
              <a:buFont typeface="Wingdings" pitchFamily="2" charset="2"/>
              <a:buChar char="v"/>
            </a:pPr>
            <a:r>
              <a:rPr lang="ro-RO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Ajută la formarea globulelor albe și anticorpilor</a:t>
            </a:r>
            <a:endParaRPr lang="en-US" sz="2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49814"/>
            <a:ext cx="2200482" cy="224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66900"/>
            <a:ext cx="17716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590" y="3124200"/>
            <a:ext cx="26670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48200"/>
            <a:ext cx="207102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876800"/>
            <a:ext cx="2454852" cy="178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217648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Surse de vitamina A</a:t>
            </a:r>
            <a:endParaRPr lang="en-US" sz="2000" b="1" dirty="0">
              <a:solidFill>
                <a:schemeClr val="bg1">
                  <a:lumMod val="95000"/>
                  <a:lumOff val="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" y="604638"/>
            <a:ext cx="857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b="1" dirty="0">
                <a:solidFill>
                  <a:schemeClr val="bg1"/>
                </a:solidFill>
                <a:cs typeface="Times New Roman" pitchFamily="18" charset="0"/>
              </a:rPr>
              <a:t>        </a:t>
            </a:r>
            <a:r>
              <a:rPr lang="ro-RO" sz="2000" dirty="0">
                <a:solidFill>
                  <a:schemeClr val="bg1"/>
                </a:solidFill>
                <a:cs typeface="Times New Roman" pitchFamily="18" charset="0"/>
              </a:rPr>
              <a:t>Vitamina A se </a:t>
            </a:r>
            <a:r>
              <a:rPr lang="ro-RO" sz="2000" dirty="0" smtClean="0">
                <a:solidFill>
                  <a:schemeClr val="bg1"/>
                </a:solidFill>
                <a:cs typeface="Times New Roman" pitchFamily="18" charset="0"/>
              </a:rPr>
              <a:t>întâlneşte </a:t>
            </a:r>
            <a:r>
              <a:rPr lang="ro-RO" sz="2000" dirty="0">
                <a:solidFill>
                  <a:schemeClr val="bg1"/>
                </a:solidFill>
                <a:cs typeface="Times New Roman" pitchFamily="18" charset="0"/>
              </a:rPr>
              <a:t>(în general sub forma de provitamina A sau carotina) în </a:t>
            </a:r>
            <a:r>
              <a:rPr lang="ro-RO" sz="2000" dirty="0" smtClean="0">
                <a:solidFill>
                  <a:schemeClr val="bg1"/>
                </a:solidFill>
                <a:cs typeface="Times New Roman" pitchFamily="18" charset="0"/>
              </a:rPr>
              <a:t>majoritatea:</a:t>
            </a:r>
            <a:endParaRPr lang="ro-RO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" y="1378224"/>
            <a:ext cx="842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ro-RO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Plantelor</a:t>
            </a:r>
            <a:r>
              <a:rPr lang="ro-RO" sz="2000" b="1" dirty="0" smtClean="0">
                <a:latin typeface="+mj-lt"/>
                <a:cs typeface="Times New Roman" pitchFamily="18" charset="0"/>
              </a:rPr>
              <a:t> - </a:t>
            </a:r>
            <a:r>
              <a:rPr lang="ro-RO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pătrunjel, spanac, frunze de nap, frunze de păpădie.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782033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000" b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 </a:t>
            </a:r>
            <a:r>
              <a:rPr lang="ro-RO" sz="2000" b="1" dirty="0" smtClean="0">
                <a:solidFill>
                  <a:srgbClr val="FF0066"/>
                </a:solidFill>
                <a:latin typeface="+mj-lt"/>
                <a:cs typeface="Times New Roman" pitchFamily="18" charset="0"/>
              </a:rPr>
              <a:t>Fructelor</a:t>
            </a:r>
            <a:r>
              <a:rPr lang="ro-RO" sz="2000" b="1" dirty="0" smtClean="0">
                <a:latin typeface="+mj-lt"/>
                <a:cs typeface="Times New Roman" pitchFamily="18" charset="0"/>
              </a:rPr>
              <a:t> - </a:t>
            </a:r>
            <a:r>
              <a:rPr lang="ro-RO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caise, pepene galben, banana, piersica, ananas, coacăze, zmeură, dude, lămâi, portocale,măceş</a:t>
            </a:r>
            <a:endParaRPr lang="en-US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765431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ro-RO" sz="2000" b="1" dirty="0">
                <a:solidFill>
                  <a:srgbClr val="009900"/>
                </a:solidFill>
                <a:latin typeface="+mj-lt"/>
                <a:cs typeface="Times New Roman" pitchFamily="18" charset="0"/>
              </a:rPr>
              <a:t>Legumelor verzi</a:t>
            </a:r>
            <a:r>
              <a:rPr lang="ro-RO" sz="2000" b="1" dirty="0">
                <a:latin typeface="+mj-lt"/>
                <a:cs typeface="Times New Roman" pitchFamily="18" charset="0"/>
              </a:rPr>
              <a:t> şi </a:t>
            </a:r>
            <a:r>
              <a:rPr lang="ro-RO" sz="2000" b="1" dirty="0" smtClean="0">
                <a:solidFill>
                  <a:srgbClr val="FF3300"/>
                </a:solidFill>
                <a:latin typeface="+mj-lt"/>
                <a:cs typeface="Times New Roman" pitchFamily="18" charset="0"/>
              </a:rPr>
              <a:t>galben-portocalii</a:t>
            </a:r>
            <a:r>
              <a:rPr lang="ro-RO" sz="2000" b="1" dirty="0" smtClean="0">
                <a:latin typeface="+mj-lt"/>
                <a:cs typeface="Times New Roman" pitchFamily="18" charset="0"/>
              </a:rPr>
              <a:t> - </a:t>
            </a:r>
            <a:r>
              <a:rPr lang="ro-RO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morcovi</a:t>
            </a:r>
            <a:r>
              <a:rPr lang="ro-RO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, varză creaţă, gulie, usturoi, ceapă, roşii, castane, nap.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8362" y="1817899"/>
            <a:ext cx="2007398" cy="100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631" y="3531969"/>
            <a:ext cx="1264988" cy="116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2868" y="3531969"/>
            <a:ext cx="1490663" cy="116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4719" y="3544020"/>
            <a:ext cx="1329503" cy="109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4624" y="5487971"/>
            <a:ext cx="1607437" cy="10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5482109"/>
            <a:ext cx="1905000" cy="105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5487971"/>
            <a:ext cx="1324613" cy="107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85020" y="5517202"/>
            <a:ext cx="1755660" cy="10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879356"/>
            <a:ext cx="1600200" cy="95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413" y="1842765"/>
            <a:ext cx="1361437" cy="95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383232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b="1" dirty="0">
                <a:solidFill>
                  <a:srgbClr val="6600FF"/>
                </a:solidFill>
                <a:latin typeface="+mj-lt"/>
                <a:cs typeface="Times New Roman" pitchFamily="18" charset="0"/>
              </a:rPr>
              <a:t> Cereale</a:t>
            </a:r>
            <a:r>
              <a:rPr lang="ro-RO" b="1" dirty="0" smtClean="0">
                <a:latin typeface="+mj-lt"/>
                <a:cs typeface="Times New Roman" pitchFamily="18" charset="0"/>
              </a:rPr>
              <a:t>: boabele </a:t>
            </a:r>
            <a:r>
              <a:rPr lang="ro-RO" b="1" dirty="0">
                <a:latin typeface="+mj-lt"/>
                <a:cs typeface="Times New Roman" pitchFamily="18" charset="0"/>
              </a:rPr>
              <a:t>de grâu.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4915" y="12954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b="1" dirty="0">
                <a:solidFill>
                  <a:srgbClr val="0000FF"/>
                </a:solidFill>
                <a:cs typeface="Times New Roman" pitchFamily="18" charset="0"/>
              </a:rPr>
              <a:t> Uleiuri vegetale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419445"/>
            <a:ext cx="5518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b="1" dirty="0">
                <a:solidFill>
                  <a:schemeClr val="bg2"/>
                </a:solidFill>
                <a:latin typeface="+mj-lt"/>
                <a:cs typeface="Times New Roman" pitchFamily="18" charset="0"/>
              </a:rPr>
              <a:t> </a:t>
            </a:r>
            <a:r>
              <a:rPr lang="ro-RO" b="1" dirty="0">
                <a:latin typeface="+mj-lt"/>
                <a:cs typeface="Times New Roman" pitchFamily="18" charset="0"/>
              </a:rPr>
              <a:t>Lapte şi derivate din lapte: </a:t>
            </a:r>
            <a:r>
              <a:rPr lang="ro-RO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smântână, unt</a:t>
            </a:r>
            <a:r>
              <a:rPr lang="ro-RO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3615" y="2179177"/>
            <a:ext cx="2362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0762" y="3350567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200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Gălbenuşul de ou</a:t>
            </a:r>
            <a:r>
              <a:rPr lang="ro-RO" b="1" dirty="0">
                <a:latin typeface="+mj-lt"/>
                <a:cs typeface="Times New Roman" pitchFamily="18" charset="0"/>
              </a:rPr>
              <a:t>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6287" y="3048000"/>
            <a:ext cx="17811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4471153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b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 Ficat</a:t>
            </a:r>
            <a:r>
              <a:rPr lang="ro-RO" sz="2000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 </a:t>
            </a:r>
            <a:r>
              <a:rPr lang="ro-RO" sz="2000" b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de vită, pui, peşte</a:t>
            </a:r>
            <a:r>
              <a:rPr lang="ro-RO" sz="2000" b="1" dirty="0">
                <a:latin typeface="+mj-lt"/>
                <a:cs typeface="Times New Roman" pitchFamily="18" charset="0"/>
              </a:rPr>
              <a:t> </a:t>
            </a:r>
            <a:r>
              <a:rPr lang="ro-RO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(ulei de ficat de morun, cod, somon, rechin)</a:t>
            </a:r>
            <a:endParaRPr lang="en-US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5309" y="5029200"/>
            <a:ext cx="1350791" cy="15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0354" y="4973840"/>
            <a:ext cx="147710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1088" y="4871263"/>
            <a:ext cx="1244112" cy="165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74" y="228600"/>
            <a:ext cx="1846733" cy="171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6161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cs typeface="Times New Roman" pitchFamily="18" charset="0"/>
              </a:rPr>
              <a:t>Utilitatea vitaminei A</a:t>
            </a:r>
            <a:endParaRPr lang="en-US" sz="2400" b="1" dirty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8382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o-RO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 este o vitamină de creştere, cu importanţă considerabilă pentru organismele tinere</a:t>
            </a:r>
            <a:endParaRPr lang="en-US" sz="2200" dirty="0">
              <a:solidFill>
                <a:schemeClr val="bg1">
                  <a:lumMod val="95000"/>
                  <a:lumOff val="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o-RO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 măreşte rezistenţa la infecţii a cartilajelor, a mucoaselor şi a pielii</a:t>
            </a:r>
            <a:endParaRPr lang="en-US" sz="2200" dirty="0">
              <a:solidFill>
                <a:schemeClr val="bg1">
                  <a:lumMod val="95000"/>
                  <a:lumOff val="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092" y="2362200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o-RO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 ajută la adaptarea vizuală, la dezvoltarea normală a scheletului şi a smalţului dentar, precum şi la buna funcţionare a ficatului, a tiroidei şi a altor organe;</a:t>
            </a:r>
            <a:endParaRPr lang="en-US" sz="2200" dirty="0">
              <a:solidFill>
                <a:schemeClr val="bg1">
                  <a:lumMod val="95000"/>
                  <a:lumOff val="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63122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o-RO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 contribuie  la reglarea somnului şi a tensiunii arteriale</a:t>
            </a:r>
            <a:endParaRPr lang="en-US" sz="2200" dirty="0">
              <a:solidFill>
                <a:schemeClr val="bg1">
                  <a:lumMod val="95000"/>
                  <a:lumOff val="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1910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o-RO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 contribuie, printre altele, la nutriţia cartilagelor şi a oaselor, a organelor 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5123" y="4960441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o-RO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o-RO" sz="2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drenator </a:t>
            </a:r>
            <a:r>
              <a:rPr lang="ro-RO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folicular în sindromul dureros care precede menstruaţiile</a:t>
            </a:r>
            <a:endParaRPr lang="en-US" sz="2200" dirty="0">
              <a:solidFill>
                <a:schemeClr val="bg1">
                  <a:lumMod val="95000"/>
                  <a:lumOff val="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323" y="556260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o-RO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 menţinerea </a:t>
            </a:r>
            <a:r>
              <a:rPr lang="ro-RO" sz="2200" dirty="0">
                <a:solidFill>
                  <a:srgbClr val="C00000"/>
                </a:solidFill>
                <a:latin typeface="+mj-lt"/>
                <a:cs typeface="Times New Roman" pitchFamily="18" charset="0"/>
                <a:hlinkClick r:id="rId2" tooltip="Limfocite — pagină inexistentă"/>
              </a:rPr>
              <a:t>limfocitelor</a:t>
            </a:r>
            <a:r>
              <a:rPr lang="ro-RO" sz="22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o-RO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şi celulelor T </a:t>
            </a:r>
            <a:r>
              <a:rPr lang="ro-RO" sz="2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sănătoase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o-RO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a</a:t>
            </a:r>
            <a:r>
              <a:rPr lang="ro-RO" sz="2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nti-îmbătrânire</a:t>
            </a:r>
            <a:endParaRPr lang="en-US" sz="2200" dirty="0">
              <a:solidFill>
                <a:schemeClr val="bg1">
                  <a:lumMod val="95000"/>
                  <a:lumOff val="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cs typeface="Times New Roman" pitchFamily="18" charset="0"/>
              </a:rPr>
              <a:t>Carenţa de vitamina </a:t>
            </a:r>
            <a:r>
              <a:rPr lang="ro-RO" sz="2000" b="1" dirty="0" smtClean="0">
                <a:cs typeface="Times New Roman" pitchFamily="18" charset="0"/>
              </a:rPr>
              <a:t>A produce:</a:t>
            </a:r>
            <a:endParaRPr lang="en-US" sz="2000" b="1" dirty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685800" y="1049336"/>
            <a:ext cx="7924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o-RO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degenerarea nervilor olfactivi şi a celor acustici; </a:t>
            </a:r>
            <a:endParaRPr lang="ro-RO" sz="24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o-RO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scăderea rezistenţei la infecţii respiratorii şi digestive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;</a:t>
            </a:r>
            <a:endParaRPr lang="ro-RO" sz="24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o-RO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faringite, bronşite, enterocolite</a:t>
            </a:r>
            <a:r>
              <a:rPr lang="ro-RO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o-RO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diferite tulburări psihice</a:t>
            </a:r>
            <a:r>
              <a:rPr lang="ro-RO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o-RO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îngroşarea şi uscarea pielii;</a:t>
            </a:r>
            <a:endParaRPr lang="en-US" sz="2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o-RO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o-RO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nervozitate şi anxietate </a:t>
            </a:r>
            <a:r>
              <a:rPr lang="ro-RO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o-RO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insomnii, cefalee, hipertensiune </a:t>
            </a:r>
            <a:endParaRPr lang="ro-RO" sz="24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ro-RO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arterială</a:t>
            </a:r>
            <a:r>
              <a:rPr lang="ro-RO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;</a:t>
            </a:r>
            <a:endParaRPr lang="en-US" sz="2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en-US" sz="2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</a:pPr>
            <a:endParaRPr lang="en-US" sz="2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</a:pPr>
            <a:endParaRPr lang="en-US" sz="2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1" name="Picture 10" descr="vitam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105400"/>
            <a:ext cx="2789695" cy="1524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69" y="2362200"/>
            <a:ext cx="3022531" cy="396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524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>
                <a:latin typeface="+mj-lt"/>
                <a:cs typeface="Times New Roman" pitchFamily="18" charset="0"/>
              </a:rPr>
              <a:t>Excesul de vitamina A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608" y="1066800"/>
            <a:ext cx="6248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66"/>
              </a:buClr>
              <a:buFont typeface="Wingdings" pitchFamily="2" charset="2"/>
              <a:buChar char="v"/>
            </a:pPr>
            <a:r>
              <a:rPr lang="ro-RO" sz="2000" b="1" dirty="0">
                <a:latin typeface="+mj-lt"/>
                <a:cs typeface="Times New Roman" pitchFamily="18" charset="0"/>
              </a:rPr>
              <a:t>intoxicatii</a:t>
            </a:r>
            <a:r>
              <a:rPr lang="en-US" sz="2000" b="1" dirty="0">
                <a:latin typeface="+mj-lt"/>
                <a:cs typeface="Times New Roman" pitchFamily="18" charset="0"/>
              </a:rPr>
              <a:t>;</a:t>
            </a:r>
          </a:p>
          <a:p>
            <a:pPr>
              <a:buClr>
                <a:srgbClr val="FF0066"/>
              </a:buClr>
              <a:buFont typeface="Wingdings" pitchFamily="2" charset="2"/>
              <a:buChar char="v"/>
            </a:pPr>
            <a:r>
              <a:rPr lang="ro-RO" sz="2000" b="1" dirty="0">
                <a:solidFill>
                  <a:srgbClr val="990000"/>
                </a:solidFill>
                <a:latin typeface="+mj-lt"/>
                <a:cs typeface="Times New Roman" pitchFamily="18" charset="0"/>
              </a:rPr>
              <a:t>stări de greaţă</a:t>
            </a:r>
            <a:r>
              <a:rPr lang="en-US" sz="2000" b="1" dirty="0">
                <a:latin typeface="+mj-lt"/>
                <a:cs typeface="Times New Roman" pitchFamily="18" charset="0"/>
              </a:rPr>
              <a:t>;</a:t>
            </a:r>
          </a:p>
          <a:p>
            <a:pPr>
              <a:buClr>
                <a:srgbClr val="FF0066"/>
              </a:buClr>
              <a:buFont typeface="Wingdings" pitchFamily="2" charset="2"/>
              <a:buChar char="v"/>
            </a:pPr>
            <a:r>
              <a:rPr lang="en-US" sz="2000" b="1" dirty="0">
                <a:latin typeface="+mj-lt"/>
                <a:cs typeface="Times New Roman" pitchFamily="18" charset="0"/>
              </a:rPr>
              <a:t>v</a:t>
            </a:r>
            <a:r>
              <a:rPr lang="ro-RO" sz="2000" b="1" dirty="0">
                <a:latin typeface="+mj-lt"/>
                <a:cs typeface="Times New Roman" pitchFamily="18" charset="0"/>
              </a:rPr>
              <a:t>omă</a:t>
            </a:r>
            <a:r>
              <a:rPr lang="en-US" sz="2000" b="1" dirty="0">
                <a:latin typeface="+mj-lt"/>
                <a:cs typeface="Times New Roman" pitchFamily="18" charset="0"/>
              </a:rPr>
              <a:t>;</a:t>
            </a:r>
          </a:p>
          <a:p>
            <a:pPr>
              <a:buClr>
                <a:srgbClr val="FF0066"/>
              </a:buClr>
              <a:buFont typeface="Wingdings" pitchFamily="2" charset="2"/>
              <a:buChar char="v"/>
            </a:pPr>
            <a:r>
              <a:rPr lang="en-US" sz="2000" b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o</a:t>
            </a:r>
            <a:r>
              <a:rPr lang="ro-RO" sz="2000" b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boseala</a:t>
            </a:r>
            <a:r>
              <a:rPr lang="en-US" sz="2000" b="1" dirty="0">
                <a:latin typeface="+mj-lt"/>
                <a:cs typeface="Times New Roman" pitchFamily="18" charset="0"/>
              </a:rPr>
              <a:t>;</a:t>
            </a:r>
            <a:r>
              <a:rPr lang="ro-RO" sz="2000" b="1" dirty="0">
                <a:latin typeface="+mj-lt"/>
                <a:cs typeface="Times New Roman" pitchFamily="18" charset="0"/>
              </a:rPr>
              <a:t> </a:t>
            </a:r>
            <a:endParaRPr lang="en-US" sz="2000" b="1" dirty="0">
              <a:latin typeface="+mj-lt"/>
              <a:cs typeface="Times New Roman" pitchFamily="18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v"/>
            </a:pPr>
            <a:r>
              <a:rPr lang="en-US" sz="2000" b="1" dirty="0">
                <a:latin typeface="+mj-lt"/>
                <a:cs typeface="Times New Roman" pitchFamily="18" charset="0"/>
              </a:rPr>
              <a:t>c</a:t>
            </a:r>
            <a:r>
              <a:rPr lang="ro-RO" sz="2000" b="1" dirty="0">
                <a:latin typeface="+mj-lt"/>
                <a:cs typeface="Times New Roman" pitchFamily="18" charset="0"/>
              </a:rPr>
              <a:t>efalee</a:t>
            </a:r>
            <a:r>
              <a:rPr lang="en-US" sz="2000" b="1" dirty="0">
                <a:latin typeface="+mj-lt"/>
                <a:cs typeface="Times New Roman" pitchFamily="18" charset="0"/>
              </a:rPr>
              <a:t>;</a:t>
            </a:r>
          </a:p>
          <a:p>
            <a:pPr>
              <a:buClr>
                <a:srgbClr val="FF0066"/>
              </a:buClr>
              <a:buFont typeface="Wingdings" pitchFamily="2" charset="2"/>
              <a:buChar char="v"/>
            </a:pPr>
            <a:r>
              <a:rPr lang="ro-RO" sz="2000" b="1" dirty="0">
                <a:solidFill>
                  <a:srgbClr val="FF6600"/>
                </a:solidFill>
                <a:latin typeface="+mj-lt"/>
                <a:cs typeface="Times New Roman" pitchFamily="18" charset="0"/>
              </a:rPr>
              <a:t>tulburări de vedere</a:t>
            </a:r>
            <a:r>
              <a:rPr lang="en-US" sz="2000" b="1" dirty="0">
                <a:latin typeface="+mj-lt"/>
                <a:cs typeface="Times New Roman" pitchFamily="18" charset="0"/>
              </a:rPr>
              <a:t>;</a:t>
            </a:r>
          </a:p>
          <a:p>
            <a:pPr>
              <a:buClr>
                <a:srgbClr val="FF0066"/>
              </a:buClr>
              <a:buFont typeface="Wingdings" pitchFamily="2" charset="2"/>
              <a:buChar char="v"/>
            </a:pPr>
            <a:r>
              <a:rPr lang="ro-RO" sz="2000" b="1" dirty="0">
                <a:latin typeface="+mj-lt"/>
                <a:cs typeface="Times New Roman" pitchFamily="18" charset="0"/>
              </a:rPr>
              <a:t>căderea pǎrului</a:t>
            </a:r>
            <a:r>
              <a:rPr lang="en-US" sz="2000" b="1" dirty="0">
                <a:latin typeface="+mj-lt"/>
                <a:cs typeface="Times New Roman" pitchFamily="18" charset="0"/>
              </a:rPr>
              <a:t>;</a:t>
            </a:r>
          </a:p>
          <a:p>
            <a:pPr>
              <a:buClr>
                <a:srgbClr val="FF0066"/>
              </a:buClr>
              <a:buFont typeface="Wingdings" pitchFamily="2" charset="2"/>
              <a:buChar char="v"/>
            </a:pPr>
            <a:r>
              <a:rPr lang="ro-RO" sz="2000" b="1" dirty="0">
                <a:solidFill>
                  <a:srgbClr val="FFCC00"/>
                </a:solidFill>
                <a:latin typeface="+mj-lt"/>
                <a:cs typeface="Times New Roman" pitchFamily="18" charset="0"/>
              </a:rPr>
              <a:t>îngroşarea pielii</a:t>
            </a:r>
            <a:r>
              <a:rPr lang="en-US" sz="2000" b="1" dirty="0">
                <a:latin typeface="+mj-lt"/>
                <a:cs typeface="Times New Roman" pitchFamily="18" charset="0"/>
              </a:rPr>
              <a:t>;</a:t>
            </a:r>
          </a:p>
          <a:p>
            <a:pPr>
              <a:buClr>
                <a:srgbClr val="FF0066"/>
              </a:buClr>
              <a:buFont typeface="Wingdings" pitchFamily="2" charset="2"/>
              <a:buChar char="v"/>
            </a:pPr>
            <a:r>
              <a:rPr lang="ro-RO" sz="2000" b="1" dirty="0">
                <a:latin typeface="+mj-lt"/>
                <a:cs typeface="Times New Roman" pitchFamily="18" charset="0"/>
              </a:rPr>
              <a:t>erupţii cutanate</a:t>
            </a:r>
            <a:r>
              <a:rPr lang="en-US" sz="2000" b="1" dirty="0">
                <a:latin typeface="+mj-lt"/>
                <a:cs typeface="Times New Roman" pitchFamily="18" charset="0"/>
              </a:rPr>
              <a:t>;</a:t>
            </a:r>
          </a:p>
          <a:p>
            <a:pPr>
              <a:buClr>
                <a:srgbClr val="FF0066"/>
              </a:buClr>
              <a:buFont typeface="Wingdings" pitchFamily="2" charset="2"/>
              <a:buChar char="v"/>
            </a:pP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o</a:t>
            </a:r>
            <a:r>
              <a:rPr lang="ro-RO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steoporoză</a:t>
            </a:r>
            <a:r>
              <a:rPr lang="en-US" sz="2000" b="1" dirty="0">
                <a:latin typeface="+mj-lt"/>
                <a:cs typeface="Times New Roman" pitchFamily="18" charset="0"/>
              </a:rPr>
              <a:t>;</a:t>
            </a:r>
          </a:p>
          <a:p>
            <a:pPr>
              <a:buClr>
                <a:srgbClr val="FF0066"/>
              </a:buClr>
              <a:buFont typeface="Wingdings" pitchFamily="2" charset="2"/>
              <a:buChar char="v"/>
            </a:pPr>
            <a:r>
              <a:rPr lang="ro-RO" sz="2000" b="1" dirty="0">
                <a:latin typeface="+mj-lt"/>
                <a:cs typeface="Times New Roman" pitchFamily="18" charset="0"/>
              </a:rPr>
              <a:t>menstruaţii neregulate</a:t>
            </a:r>
            <a:r>
              <a:rPr lang="en-US" sz="2000" b="1" dirty="0">
                <a:latin typeface="+mj-lt"/>
                <a:cs typeface="Times New Roman" pitchFamily="18" charset="0"/>
              </a:rPr>
              <a:t>;</a:t>
            </a:r>
          </a:p>
          <a:p>
            <a:pPr>
              <a:buClr>
                <a:srgbClr val="FF0066"/>
              </a:buClr>
              <a:buFont typeface="Wingdings" pitchFamily="2" charset="2"/>
              <a:buChar char="v"/>
            </a:pPr>
            <a:r>
              <a:rPr lang="ro-RO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dureri de cap</a:t>
            </a:r>
            <a:r>
              <a:rPr lang="en-US" sz="2000" b="1" dirty="0">
                <a:latin typeface="+mj-lt"/>
                <a:cs typeface="Times New Roman" pitchFamily="18" charset="0"/>
              </a:rPr>
              <a:t>;</a:t>
            </a:r>
          </a:p>
          <a:p>
            <a:pPr>
              <a:buClr>
                <a:srgbClr val="FF0066"/>
              </a:buClr>
              <a:buFont typeface="Wingdings" pitchFamily="2" charset="2"/>
              <a:buChar char="v"/>
            </a:pPr>
            <a:r>
              <a:rPr lang="ro-RO" sz="2000" b="1" dirty="0">
                <a:latin typeface="+mj-lt"/>
                <a:cs typeface="Times New Roman" pitchFamily="18" charset="0"/>
              </a:rPr>
              <a:t>mărirea ficatului.</a:t>
            </a:r>
            <a:endParaRPr lang="en-US" sz="2000" b="1" dirty="0">
              <a:latin typeface="+mj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4102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       </a:t>
            </a:r>
            <a:r>
              <a:rPr lang="ro-RO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Cazuri de toxicitate cu vitamina A au fost raportate la exploratorii arctici şi la unii consumatori de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o-RO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megadoze de vitamina A pe perioade lungi de timp.</a:t>
            </a:r>
            <a:endParaRPr lang="en-US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662" y="953988"/>
            <a:ext cx="4114800" cy="4206240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latin typeface="+mj-lt"/>
                <a:cs typeface="Times New Roman" pitchFamily="18" charset="0"/>
              </a:rPr>
              <a:t>Sfaturi</a:t>
            </a:r>
            <a:r>
              <a:rPr lang="en-US" sz="2000" b="1" dirty="0">
                <a:latin typeface="+mj-lt"/>
                <a:cs typeface="Times New Roman" pitchFamily="18" charset="0"/>
              </a:rPr>
              <a:t> utile</a:t>
            </a:r>
            <a:r>
              <a:rPr lang="ro-RO" sz="2000" b="1" dirty="0">
                <a:latin typeface="+mj-lt"/>
                <a:cs typeface="Times New Roman" pitchFamily="18" charset="0"/>
              </a:rPr>
              <a:t>:</a:t>
            </a:r>
            <a:endParaRPr lang="en-US" sz="2000" b="1" dirty="0"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762000"/>
            <a:ext cx="8305800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ro-RO" sz="2000" dirty="0">
                <a:solidFill>
                  <a:schemeClr val="bg1"/>
                </a:solidFill>
                <a:cs typeface="Times New Roman" pitchFamily="18" charset="0"/>
              </a:rPr>
              <a:t>               Profită de abundenţa fructelor și </a:t>
            </a:r>
            <a:r>
              <a:rPr lang="ro-RO" sz="2000" dirty="0">
                <a:solidFill>
                  <a:schemeClr val="bg1"/>
                </a:solidFill>
                <a:cs typeface="Times New Roman" pitchFamily="18" charset="0"/>
                <a:hlinkClick r:id="rId2"/>
              </a:rPr>
              <a:t>legumelor </a:t>
            </a:r>
            <a:r>
              <a:rPr lang="ro-RO" sz="2000" dirty="0">
                <a:solidFill>
                  <a:schemeClr val="bg1"/>
                </a:solidFill>
                <a:cs typeface="Times New Roman" pitchFamily="18" charset="0"/>
              </a:rPr>
              <a:t> proaspete şi crescute cât mai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o-RO" sz="2000" dirty="0">
                <a:solidFill>
                  <a:schemeClr val="bg1"/>
                </a:solidFill>
                <a:cs typeface="Times New Roman" pitchFamily="18" charset="0"/>
              </a:rPr>
              <a:t>natural, pentru a-ţi asigura doza zilnică de vitamina A. </a:t>
            </a:r>
            <a:endParaRPr lang="en-US" sz="2000" dirty="0">
              <a:solidFill>
                <a:schemeClr val="bg1"/>
              </a:solidFill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	</a:t>
            </a:r>
            <a:r>
              <a:rPr lang="ro-RO" sz="2000" dirty="0">
                <a:solidFill>
                  <a:schemeClr val="bg1"/>
                </a:solidFill>
                <a:cs typeface="Times New Roman" pitchFamily="18" charset="0"/>
              </a:rPr>
              <a:t>Pune pe masă vinete, ardei, gogoşari, roşii, fasole, varză</a:t>
            </a:r>
            <a:r>
              <a:rPr lang="en-US" sz="2000" dirty="0">
                <a:solidFill>
                  <a:schemeClr val="bg1"/>
                </a:solidFill>
                <a:cs typeface="Times New Roman" pitchFamily="18" charset="0"/>
              </a:rPr>
              <a:t>,</a:t>
            </a:r>
            <a:r>
              <a:rPr lang="ro-RO" sz="2000" dirty="0">
                <a:solidFill>
                  <a:schemeClr val="bg1"/>
                </a:solidFill>
                <a:cs typeface="Times New Roman" pitchFamily="18" charset="0"/>
              </a:rPr>
              <a:t> în salate sau preparate cât mai simplu, fără grăsimi. </a:t>
            </a:r>
            <a:endParaRPr lang="en-US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785" y="2971800"/>
            <a:ext cx="388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386792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heel spokes="3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aper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aper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u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421</TotalTime>
  <Words>1296</Words>
  <Application>Microsoft Office PowerPoint</Application>
  <PresentationFormat>On-screen Show (4:3)</PresentationFormat>
  <Paragraphs>120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Paper</vt:lpstr>
      <vt:lpstr>1_Paper</vt:lpstr>
      <vt:lpstr>Couture</vt:lpstr>
      <vt:lpstr>VITAMINELE A ȘI 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VITAMINELE A ȘI D</dc:title>
  <dc:creator>Vicențiu; Emre, Emil, Dragoș</dc:creator>
  <cp:lastModifiedBy>ZZZ</cp:lastModifiedBy>
  <cp:revision>65</cp:revision>
  <dcterms:created xsi:type="dcterms:W3CDTF">2012-01-19T10:13:58Z</dcterms:created>
  <dcterms:modified xsi:type="dcterms:W3CDTF">2025-05-04T09:13:48Z</dcterms:modified>
</cp:coreProperties>
</file>