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3"/>
  </p:notesMasterIdLst>
  <p:sldIdLst>
    <p:sldId id="272" r:id="rId2"/>
    <p:sldId id="276" r:id="rId3"/>
    <p:sldId id="283" r:id="rId4"/>
    <p:sldId id="274" r:id="rId5"/>
    <p:sldId id="278" r:id="rId6"/>
    <p:sldId id="284" r:id="rId7"/>
    <p:sldId id="282" r:id="rId8"/>
    <p:sldId id="279" r:id="rId9"/>
    <p:sldId id="285" r:id="rId10"/>
    <p:sldId id="286" r:id="rId11"/>
    <p:sldId id="289" r:id="rId12"/>
    <p:sldId id="290" r:id="rId13"/>
    <p:sldId id="291" r:id="rId14"/>
    <p:sldId id="288" r:id="rId15"/>
    <p:sldId id="287" r:id="rId16"/>
    <p:sldId id="292" r:id="rId17"/>
    <p:sldId id="294" r:id="rId18"/>
    <p:sldId id="296" r:id="rId19"/>
    <p:sldId id="293" r:id="rId20"/>
    <p:sldId id="277" r:id="rId21"/>
    <p:sldId id="281" r:id="rId22"/>
    <p:sldId id="280" r:id="rId23"/>
    <p:sldId id="297" r:id="rId24"/>
    <p:sldId id="299" r:id="rId25"/>
    <p:sldId id="302" r:id="rId26"/>
    <p:sldId id="304" r:id="rId27"/>
    <p:sldId id="305" r:id="rId28"/>
    <p:sldId id="303" r:id="rId29"/>
    <p:sldId id="298" r:id="rId30"/>
    <p:sldId id="275" r:id="rId31"/>
    <p:sldId id="271" r:id="rId32"/>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33CC"/>
    <a:srgbClr val="FF3300"/>
    <a:srgbClr val="009900"/>
    <a:srgbClr val="FF00FF"/>
    <a:srgbClr val="FFE181"/>
    <a:srgbClr val="E8F4F8"/>
    <a:srgbClr val="F0F5E7"/>
    <a:srgbClr val="E9F0DC"/>
    <a:srgbClr val="FF0000"/>
    <a:srgbClr val="C0D6C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562" autoAdjust="0"/>
    <p:restoredTop sz="93298" autoAdjust="0"/>
  </p:normalViewPr>
  <p:slideViewPr>
    <p:cSldViewPr>
      <p:cViewPr varScale="1">
        <p:scale>
          <a:sx n="102" d="100"/>
          <a:sy n="102" d="100"/>
        </p:scale>
        <p:origin x="1752" y="108"/>
      </p:cViewPr>
      <p:guideLst>
        <p:guide orient="horz" pos="2160"/>
        <p:guide pos="2880"/>
      </p:guideLst>
    </p:cSldViewPr>
  </p:slideViewPr>
  <p:notesTextViewPr>
    <p:cViewPr>
      <p:scale>
        <a:sx n="100" d="100"/>
        <a:sy n="100" d="100"/>
      </p:scale>
      <p:origin x="0" y="0"/>
    </p:cViewPr>
  </p:notesTextViewPr>
  <p:sorterViewPr>
    <p:cViewPr>
      <p:scale>
        <a:sx n="70" d="100"/>
        <a:sy n="7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atin typeface="Arial" charset="0"/>
              </a:defRPr>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atin typeface="Arial" charset="0"/>
              </a:defRPr>
            </a:lvl1pPr>
          </a:lstStyle>
          <a:p>
            <a:pPr>
              <a:defRPr/>
            </a:pPr>
            <a:fld id="{093518BA-6B56-4CEC-A7DC-23BEC1CDB51B}" type="datetimeFigureOut">
              <a:rPr lang="en-US"/>
              <a:pPr>
                <a:defRPr/>
              </a:pPr>
              <a:t>6/2/2026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atin typeface="Arial" charset="0"/>
              </a:defRPr>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atin typeface="Arial" charset="0"/>
              </a:defRPr>
            </a:lvl1pPr>
          </a:lstStyle>
          <a:p>
            <a:pPr>
              <a:defRPr/>
            </a:pPr>
            <a:fld id="{04F90181-FE10-45C7-A06C-3C4D8889E54E}" type="slidenum">
              <a:rPr lang="en-US"/>
              <a:pPr>
                <a:defRPr/>
              </a:pPr>
              <a:t>‹#›</a:t>
            </a:fld>
            <a:endParaRPr 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Slide Image Placeholder 1"/>
          <p:cNvSpPr>
            <a:spLocks noGrp="1" noRot="1" noChangeAspect="1" noTextEdit="1"/>
          </p:cNvSpPr>
          <p:nvPr>
            <p:ph type="sldImg"/>
          </p:nvPr>
        </p:nvSpPr>
        <p:spPr bwMode="auto">
          <a:noFill/>
          <a:ln>
            <a:solidFill>
              <a:srgbClr val="000000"/>
            </a:solidFill>
            <a:miter lim="800000"/>
            <a:headEnd/>
            <a:tailEnd/>
          </a:ln>
        </p:spPr>
      </p:sp>
      <p:sp>
        <p:nvSpPr>
          <p:cNvPr id="26627" name="Notes Placeholder 2"/>
          <p:cNvSpPr>
            <a:spLocks noGrp="1"/>
          </p:cNvSpPr>
          <p:nvPr>
            <p:ph type="body" idx="1"/>
          </p:nvPr>
        </p:nvSpPr>
        <p:spPr bwMode="auto">
          <a:noFill/>
        </p:spPr>
        <p:txBody>
          <a:bodyPr wrap="square" numCol="1" anchor="t" anchorCtr="0" compatLnSpc="1">
            <a:prstTxWarp prst="textNoShape">
              <a:avLst/>
            </a:prstTxWarp>
          </a:bodyPr>
          <a:lstStyle/>
          <a:p>
            <a:endParaRPr lang="ro-RO"/>
          </a:p>
        </p:txBody>
      </p:sp>
      <p:sp>
        <p:nvSpPr>
          <p:cNvPr id="26628"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2CD08BFA-A570-44DA-90DD-D32E41CB4196}" type="slidenum">
              <a:rPr lang="en-US" smtClean="0"/>
              <a:pPr/>
              <a:t>5</a:t>
            </a:fld>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lide Image Placeholder 1"/>
          <p:cNvSpPr>
            <a:spLocks noGrp="1" noRot="1" noChangeAspect="1" noTextEdit="1"/>
          </p:cNvSpPr>
          <p:nvPr>
            <p:ph type="sldImg"/>
          </p:nvPr>
        </p:nvSpPr>
        <p:spPr bwMode="auto">
          <a:noFill/>
          <a:ln>
            <a:solidFill>
              <a:srgbClr val="000000"/>
            </a:solidFill>
            <a:miter lim="800000"/>
            <a:headEnd/>
            <a:tailEnd/>
          </a:ln>
        </p:spPr>
      </p:sp>
      <p:sp>
        <p:nvSpPr>
          <p:cNvPr id="28675" name="Notes Placeholder 2"/>
          <p:cNvSpPr>
            <a:spLocks noGrp="1"/>
          </p:cNvSpPr>
          <p:nvPr>
            <p:ph type="body" idx="1"/>
          </p:nvPr>
        </p:nvSpPr>
        <p:spPr bwMode="auto">
          <a:noFill/>
        </p:spPr>
        <p:txBody>
          <a:bodyPr wrap="square" numCol="1" anchor="t" anchorCtr="0" compatLnSpc="1">
            <a:prstTxWarp prst="textNoShape">
              <a:avLst/>
            </a:prstTxWarp>
          </a:bodyPr>
          <a:lstStyle/>
          <a:p>
            <a:endParaRPr lang="ro-RO"/>
          </a:p>
        </p:txBody>
      </p:sp>
      <p:sp>
        <p:nvSpPr>
          <p:cNvPr id="28676"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CBDF0E09-3DAD-4F92-9035-FF55096427CB}" type="slidenum">
              <a:rPr lang="en-US" smtClean="0"/>
              <a:pPr/>
              <a:t>31</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Slide Image Placeholder 1"/>
          <p:cNvSpPr>
            <a:spLocks noGrp="1" noRot="1" noChangeAspect="1" noTextEdit="1"/>
          </p:cNvSpPr>
          <p:nvPr>
            <p:ph type="sldImg"/>
          </p:nvPr>
        </p:nvSpPr>
        <p:spPr bwMode="auto">
          <a:noFill/>
          <a:ln>
            <a:solidFill>
              <a:srgbClr val="000000"/>
            </a:solidFill>
            <a:miter lim="800000"/>
            <a:headEnd/>
            <a:tailEnd/>
          </a:ln>
        </p:spPr>
      </p:sp>
      <p:sp>
        <p:nvSpPr>
          <p:cNvPr id="26627" name="Notes Placeholder 2"/>
          <p:cNvSpPr>
            <a:spLocks noGrp="1"/>
          </p:cNvSpPr>
          <p:nvPr>
            <p:ph type="body" idx="1"/>
          </p:nvPr>
        </p:nvSpPr>
        <p:spPr bwMode="auto">
          <a:noFill/>
        </p:spPr>
        <p:txBody>
          <a:bodyPr wrap="square" numCol="1" anchor="t" anchorCtr="0" compatLnSpc="1">
            <a:prstTxWarp prst="textNoShape">
              <a:avLst/>
            </a:prstTxWarp>
          </a:bodyPr>
          <a:lstStyle/>
          <a:p>
            <a:endParaRPr lang="ro-RO"/>
          </a:p>
        </p:txBody>
      </p:sp>
      <p:sp>
        <p:nvSpPr>
          <p:cNvPr id="26628"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2CD08BFA-A570-44DA-90DD-D32E41CB4196}" type="slidenum">
              <a:rPr lang="en-US" smtClean="0"/>
              <a:pPr/>
              <a:t>6</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ro-RO" dirty="0"/>
          </a:p>
        </p:txBody>
      </p:sp>
      <p:sp>
        <p:nvSpPr>
          <p:cNvPr id="4" name="Slide Number Placeholder 3"/>
          <p:cNvSpPr>
            <a:spLocks noGrp="1"/>
          </p:cNvSpPr>
          <p:nvPr>
            <p:ph type="sldNum" sz="quarter" idx="10"/>
          </p:nvPr>
        </p:nvSpPr>
        <p:spPr/>
        <p:txBody>
          <a:bodyPr/>
          <a:lstStyle/>
          <a:p>
            <a:pPr>
              <a:defRPr/>
            </a:pPr>
            <a:fld id="{04F90181-FE10-45C7-A06C-3C4D8889E54E}" type="slidenum">
              <a:rPr lang="en-US" smtClean="0"/>
              <a:pPr>
                <a:defRPr/>
              </a:pPr>
              <a:t>12</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stituent imagine diapozitiv 1"/>
          <p:cNvSpPr>
            <a:spLocks noGrp="1" noRot="1" noChangeAspect="1"/>
          </p:cNvSpPr>
          <p:nvPr>
            <p:ph type="sldImg"/>
          </p:nvPr>
        </p:nvSpPr>
        <p:spPr/>
      </p:sp>
      <p:sp>
        <p:nvSpPr>
          <p:cNvPr id="3" name="Substituent note 2"/>
          <p:cNvSpPr>
            <a:spLocks noGrp="1"/>
          </p:cNvSpPr>
          <p:nvPr>
            <p:ph type="body" idx="1"/>
          </p:nvPr>
        </p:nvSpPr>
        <p:spPr/>
        <p:txBody>
          <a:bodyPr/>
          <a:lstStyle/>
          <a:p>
            <a:endParaRPr lang="ro-RO" dirty="0"/>
          </a:p>
        </p:txBody>
      </p:sp>
      <p:sp>
        <p:nvSpPr>
          <p:cNvPr id="4" name="Substituent număr diapozitiv 3"/>
          <p:cNvSpPr>
            <a:spLocks noGrp="1"/>
          </p:cNvSpPr>
          <p:nvPr>
            <p:ph type="sldNum" sz="quarter" idx="5"/>
          </p:nvPr>
        </p:nvSpPr>
        <p:spPr/>
        <p:txBody>
          <a:bodyPr/>
          <a:lstStyle/>
          <a:p>
            <a:pPr>
              <a:defRPr/>
            </a:pPr>
            <a:fld id="{04F90181-FE10-45C7-A06C-3C4D8889E54E}" type="slidenum">
              <a:rPr lang="en-US" smtClean="0"/>
              <a:pPr>
                <a:defRPr/>
              </a:pPr>
              <a:t>14</a:t>
            </a:fld>
            <a:endParaRPr lang="en-US"/>
          </a:p>
        </p:txBody>
      </p:sp>
    </p:spTree>
    <p:extLst>
      <p:ext uri="{BB962C8B-B14F-4D97-AF65-F5344CB8AC3E}">
        <p14:creationId xmlns:p14="http://schemas.microsoft.com/office/powerpoint/2010/main" val="239142512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ro-RO" dirty="0"/>
          </a:p>
        </p:txBody>
      </p:sp>
      <p:sp>
        <p:nvSpPr>
          <p:cNvPr id="4" name="Slide Number Placeholder 3"/>
          <p:cNvSpPr>
            <a:spLocks noGrp="1"/>
          </p:cNvSpPr>
          <p:nvPr>
            <p:ph type="sldNum" sz="quarter" idx="10"/>
          </p:nvPr>
        </p:nvSpPr>
        <p:spPr/>
        <p:txBody>
          <a:bodyPr/>
          <a:lstStyle/>
          <a:p>
            <a:pPr>
              <a:defRPr/>
            </a:pPr>
            <a:fld id="{04F90181-FE10-45C7-A06C-3C4D8889E54E}" type="slidenum">
              <a:rPr lang="en-US" smtClean="0"/>
              <a:pPr>
                <a:defRPr/>
              </a:pPr>
              <a:t>21</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ro-RO" dirty="0"/>
          </a:p>
        </p:txBody>
      </p:sp>
      <p:sp>
        <p:nvSpPr>
          <p:cNvPr id="4" name="Slide Number Placeholder 3"/>
          <p:cNvSpPr>
            <a:spLocks noGrp="1"/>
          </p:cNvSpPr>
          <p:nvPr>
            <p:ph type="sldNum" sz="quarter" idx="10"/>
          </p:nvPr>
        </p:nvSpPr>
        <p:spPr/>
        <p:txBody>
          <a:bodyPr/>
          <a:lstStyle/>
          <a:p>
            <a:pPr>
              <a:defRPr/>
            </a:pPr>
            <a:fld id="{04F90181-FE10-45C7-A06C-3C4D8889E54E}" type="slidenum">
              <a:rPr lang="en-US" smtClean="0"/>
              <a:pPr>
                <a:defRPr/>
              </a:pPr>
              <a:t>25</a:t>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Slide Image Placeholder 1"/>
          <p:cNvSpPr>
            <a:spLocks noGrp="1" noRot="1" noChangeAspect="1" noTextEdit="1"/>
          </p:cNvSpPr>
          <p:nvPr>
            <p:ph type="sldImg"/>
          </p:nvPr>
        </p:nvSpPr>
        <p:spPr bwMode="auto">
          <a:noFill/>
          <a:ln>
            <a:solidFill>
              <a:srgbClr val="000000"/>
            </a:solidFill>
            <a:miter lim="800000"/>
            <a:headEnd/>
            <a:tailEnd/>
          </a:ln>
        </p:spPr>
      </p:sp>
      <p:sp>
        <p:nvSpPr>
          <p:cNvPr id="27651" name="Notes Placeholder 2"/>
          <p:cNvSpPr>
            <a:spLocks noGrp="1"/>
          </p:cNvSpPr>
          <p:nvPr>
            <p:ph type="body" idx="1"/>
          </p:nvPr>
        </p:nvSpPr>
        <p:spPr bwMode="auto">
          <a:noFill/>
        </p:spPr>
        <p:txBody>
          <a:bodyPr wrap="square" numCol="1" anchor="t" anchorCtr="0" compatLnSpc="1">
            <a:prstTxWarp prst="textNoShape">
              <a:avLst/>
            </a:prstTxWarp>
          </a:bodyPr>
          <a:lstStyle/>
          <a:p>
            <a:endParaRPr lang="ro-RO"/>
          </a:p>
        </p:txBody>
      </p:sp>
      <p:sp>
        <p:nvSpPr>
          <p:cNvPr id="27652"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28E3CD8D-4BB4-4199-A144-998F8DC6C97B}" type="slidenum">
              <a:rPr lang="en-US" smtClean="0"/>
              <a:pPr/>
              <a:t>28</a:t>
            </a:fld>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Slide Image Placeholder 1"/>
          <p:cNvSpPr>
            <a:spLocks noGrp="1" noRot="1" noChangeAspect="1" noTextEdit="1"/>
          </p:cNvSpPr>
          <p:nvPr>
            <p:ph type="sldImg"/>
          </p:nvPr>
        </p:nvSpPr>
        <p:spPr bwMode="auto">
          <a:noFill/>
          <a:ln>
            <a:solidFill>
              <a:srgbClr val="000000"/>
            </a:solidFill>
            <a:miter lim="800000"/>
            <a:headEnd/>
            <a:tailEnd/>
          </a:ln>
        </p:spPr>
      </p:sp>
      <p:sp>
        <p:nvSpPr>
          <p:cNvPr id="27651" name="Notes Placeholder 2"/>
          <p:cNvSpPr>
            <a:spLocks noGrp="1"/>
          </p:cNvSpPr>
          <p:nvPr>
            <p:ph type="body" idx="1"/>
          </p:nvPr>
        </p:nvSpPr>
        <p:spPr bwMode="auto">
          <a:noFill/>
        </p:spPr>
        <p:txBody>
          <a:bodyPr wrap="square" numCol="1" anchor="t" anchorCtr="0" compatLnSpc="1">
            <a:prstTxWarp prst="textNoShape">
              <a:avLst/>
            </a:prstTxWarp>
          </a:bodyPr>
          <a:lstStyle/>
          <a:p>
            <a:endParaRPr lang="ro-RO"/>
          </a:p>
        </p:txBody>
      </p:sp>
      <p:sp>
        <p:nvSpPr>
          <p:cNvPr id="27652"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28E3CD8D-4BB4-4199-A144-998F8DC6C97B}" type="slidenum">
              <a:rPr lang="en-US" smtClean="0"/>
              <a:pPr/>
              <a:t>29</a:t>
            </a:fld>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Slide Image Placeholder 1"/>
          <p:cNvSpPr>
            <a:spLocks noGrp="1" noRot="1" noChangeAspect="1" noTextEdit="1"/>
          </p:cNvSpPr>
          <p:nvPr>
            <p:ph type="sldImg"/>
          </p:nvPr>
        </p:nvSpPr>
        <p:spPr bwMode="auto">
          <a:noFill/>
          <a:ln>
            <a:solidFill>
              <a:srgbClr val="000000"/>
            </a:solidFill>
            <a:miter lim="800000"/>
            <a:headEnd/>
            <a:tailEnd/>
          </a:ln>
        </p:spPr>
      </p:sp>
      <p:sp>
        <p:nvSpPr>
          <p:cNvPr id="27651" name="Notes Placeholder 2"/>
          <p:cNvSpPr>
            <a:spLocks noGrp="1"/>
          </p:cNvSpPr>
          <p:nvPr>
            <p:ph type="body" idx="1"/>
          </p:nvPr>
        </p:nvSpPr>
        <p:spPr bwMode="auto">
          <a:noFill/>
        </p:spPr>
        <p:txBody>
          <a:bodyPr wrap="square" numCol="1" anchor="t" anchorCtr="0" compatLnSpc="1">
            <a:prstTxWarp prst="textNoShape">
              <a:avLst/>
            </a:prstTxWarp>
          </a:bodyPr>
          <a:lstStyle/>
          <a:p>
            <a:endParaRPr lang="ro-RO"/>
          </a:p>
        </p:txBody>
      </p:sp>
      <p:sp>
        <p:nvSpPr>
          <p:cNvPr id="27652"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28E3CD8D-4BB4-4199-A144-998F8DC6C97B}" type="slidenum">
              <a:rPr lang="en-US" smtClean="0"/>
              <a:pPr/>
              <a:t>30</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1">
        <a:schemeClr val="bg2"/>
      </p:bgRef>
    </p:bg>
    <p:spTree>
      <p:nvGrpSpPr>
        <p:cNvPr id="1" name=""/>
        <p:cNvGrpSpPr/>
        <p:nvPr/>
      </p:nvGrpSpPr>
      <p:grpSpPr>
        <a:xfrm>
          <a:off x="0" y="0"/>
          <a:ext cx="0" cy="0"/>
          <a:chOff x="0" y="0"/>
          <a:chExt cx="0" cy="0"/>
        </a:xfrm>
      </p:grpSpPr>
      <p:sp>
        <p:nvSpPr>
          <p:cNvPr id="4" name="Rectangle 3"/>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wrap="none" anchor="ctr"/>
          <a:lstStyle/>
          <a:p>
            <a:pPr fontAlgn="auto">
              <a:spcBef>
                <a:spcPts val="0"/>
              </a:spcBef>
              <a:spcAft>
                <a:spcPts val="0"/>
              </a:spcAft>
              <a:defRPr/>
            </a:pPr>
            <a:endParaRPr lang="en-US">
              <a:latin typeface="+mn-lt"/>
            </a:endParaRPr>
          </a:p>
        </p:txBody>
      </p:sp>
      <p:sp>
        <p:nvSpPr>
          <p:cNvPr id="5" name="Rectangle 4"/>
          <p:cNvSpPr>
            <a:spLocks noChangeArrowheads="1"/>
          </p:cNvSpPr>
          <p:nvPr/>
        </p:nvSpPr>
        <p:spPr bwMode="white">
          <a:xfrm>
            <a:off x="8991600" y="3175"/>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wrap="none" anchor="ctr"/>
          <a:lstStyle/>
          <a:p>
            <a:pPr fontAlgn="auto">
              <a:spcBef>
                <a:spcPts val="0"/>
              </a:spcBef>
              <a:spcAft>
                <a:spcPts val="0"/>
              </a:spcAft>
              <a:defRPr/>
            </a:pPr>
            <a:endParaRPr lang="en-US">
              <a:latin typeface="+mn-lt"/>
            </a:endParaRPr>
          </a:p>
        </p:txBody>
      </p:sp>
      <p:sp>
        <p:nvSpPr>
          <p:cNvPr id="6" name="Rectangle 5"/>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wrap="none" anchor="ctr"/>
          <a:lstStyle/>
          <a:p>
            <a:pPr fontAlgn="auto">
              <a:spcBef>
                <a:spcPts val="0"/>
              </a:spcBef>
              <a:spcAft>
                <a:spcPts val="0"/>
              </a:spcAft>
              <a:defRPr/>
            </a:pPr>
            <a:endParaRPr lang="en-US">
              <a:latin typeface="+mn-lt"/>
            </a:endParaRPr>
          </a:p>
        </p:txBody>
      </p:sp>
      <p:sp>
        <p:nvSpPr>
          <p:cNvPr id="7" name="Rectangle 6"/>
          <p:cNvSpPr>
            <a:spLocks noChangeArrowheads="1"/>
          </p:cNvSpPr>
          <p:nvPr/>
        </p:nvSpPr>
        <p:spPr bwMode="white">
          <a:xfrm>
            <a:off x="0" y="0"/>
            <a:ext cx="9144000" cy="2514600"/>
          </a:xfrm>
          <a:prstGeom prst="rect">
            <a:avLst/>
          </a:prstGeom>
          <a:solidFill>
            <a:srgbClr val="FFFFFF"/>
          </a:solidFill>
          <a:ln w="9525" cap="flat" cmpd="sng" algn="ctr">
            <a:noFill/>
            <a:prstDash val="solid"/>
            <a:miter lim="800000"/>
            <a:headEnd type="none" w="med" len="med"/>
            <a:tailEnd type="none" w="med" len="med"/>
          </a:ln>
          <a:effectLst/>
        </p:spPr>
        <p:txBody>
          <a:bodyPr wrap="none" anchor="ctr"/>
          <a:lstStyle/>
          <a:p>
            <a:pPr fontAlgn="auto">
              <a:spcBef>
                <a:spcPts val="0"/>
              </a:spcBef>
              <a:spcAft>
                <a:spcPts val="0"/>
              </a:spcAft>
              <a:defRPr/>
            </a:pPr>
            <a:endParaRPr lang="en-US">
              <a:latin typeface="+mn-lt"/>
            </a:endParaRPr>
          </a:p>
        </p:txBody>
      </p:sp>
      <p:sp>
        <p:nvSpPr>
          <p:cNvPr id="10" name="Rectangle 9"/>
          <p:cNvSpPr>
            <a:spLocks noChangeArrowheads="1"/>
          </p:cNvSpPr>
          <p:nvPr/>
        </p:nvSpPr>
        <p:spPr bwMode="auto">
          <a:xfrm>
            <a:off x="146050" y="6391275"/>
            <a:ext cx="8832850" cy="309563"/>
          </a:xfrm>
          <a:prstGeom prst="rect">
            <a:avLst/>
          </a:prstGeom>
          <a:solidFill>
            <a:schemeClr val="accent3"/>
          </a:solidFill>
          <a:ln w="9525" cap="flat" cmpd="sng" algn="ctr">
            <a:noFill/>
            <a:prstDash val="solid"/>
            <a:miter lim="800000"/>
            <a:headEnd type="none" w="med" len="med"/>
            <a:tailEnd type="none" w="med" len="med"/>
          </a:ln>
          <a:effectLst/>
        </p:spPr>
        <p:txBody>
          <a:bodyPr wrap="none" anchor="ctr"/>
          <a:lstStyle/>
          <a:p>
            <a:pPr fontAlgn="auto">
              <a:spcBef>
                <a:spcPts val="0"/>
              </a:spcBef>
              <a:spcAft>
                <a:spcPts val="0"/>
              </a:spcAft>
              <a:defRPr/>
            </a:pPr>
            <a:endParaRPr lang="en-US">
              <a:latin typeface="+mn-lt"/>
            </a:endParaRPr>
          </a:p>
        </p:txBody>
      </p:sp>
      <p:sp>
        <p:nvSpPr>
          <p:cNvPr id="11" name="Straight Connector 10"/>
          <p:cNvSpPr>
            <a:spLocks noChangeShapeType="1"/>
          </p:cNvSpPr>
          <p:nvPr/>
        </p:nvSpPr>
        <p:spPr bwMode="auto">
          <a:xfrm>
            <a:off x="155575" y="2419350"/>
            <a:ext cx="8832850"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wrap="none" anchor="ctr"/>
          <a:lstStyle/>
          <a:p>
            <a:pPr fontAlgn="auto">
              <a:spcBef>
                <a:spcPts val="0"/>
              </a:spcBef>
              <a:spcAft>
                <a:spcPts val="0"/>
              </a:spcAft>
              <a:defRPr/>
            </a:pPr>
            <a:endParaRPr lang="en-US">
              <a:latin typeface="+mn-lt"/>
            </a:endParaRPr>
          </a:p>
        </p:txBody>
      </p:sp>
      <p:sp>
        <p:nvSpPr>
          <p:cNvPr id="12" name="Rectangle 11"/>
          <p:cNvSpPr>
            <a:spLocks noChangeArrowheads="1"/>
          </p:cNvSpPr>
          <p:nvPr/>
        </p:nvSpPr>
        <p:spPr bwMode="auto">
          <a:xfrm>
            <a:off x="152400" y="152400"/>
            <a:ext cx="8832850" cy="6546850"/>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wrap="none" anchor="ctr"/>
          <a:lstStyle/>
          <a:p>
            <a:pPr fontAlgn="auto">
              <a:spcBef>
                <a:spcPts val="0"/>
              </a:spcBef>
              <a:spcAft>
                <a:spcPts val="0"/>
              </a:spcAft>
              <a:defRPr/>
            </a:pPr>
            <a:endParaRPr lang="en-US" dirty="0">
              <a:latin typeface="+mn-lt"/>
            </a:endParaRPr>
          </a:p>
        </p:txBody>
      </p:sp>
      <p:sp>
        <p:nvSpPr>
          <p:cNvPr id="13" name="Oval 12"/>
          <p:cNvSpPr/>
          <p:nvPr/>
        </p:nvSpPr>
        <p:spPr>
          <a:xfrm>
            <a:off x="4267200" y="211455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4" name="Oval 13"/>
          <p:cNvSpPr/>
          <p:nvPr/>
        </p:nvSpPr>
        <p:spPr>
          <a:xfrm>
            <a:off x="4362450" y="2209800"/>
            <a:ext cx="419100" cy="420688"/>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9" name="Subtitle 8"/>
          <p:cNvSpPr>
            <a:spLocks noGrp="1"/>
          </p:cNvSpPr>
          <p:nvPr>
            <p:ph type="subTitle" idx="1"/>
          </p:nvPr>
        </p:nvSpPr>
        <p:spPr>
          <a:xfrm>
            <a:off x="1371600" y="2819400"/>
            <a:ext cx="6400800" cy="1752600"/>
          </a:xfrm>
        </p:spPr>
        <p:txBody>
          <a:bodyPr/>
          <a:lstStyle>
            <a:lvl1pPr marL="0" indent="0" algn="ctr">
              <a:buNone/>
              <a:defRPr sz="1600" b="1" cap="all" spc="25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en-US"/>
              <a:t>Click to edit Master subtitle style</a:t>
            </a:r>
          </a:p>
        </p:txBody>
      </p:sp>
      <p:sp>
        <p:nvSpPr>
          <p:cNvPr id="8" name="Title 7"/>
          <p:cNvSpPr>
            <a:spLocks noGrp="1"/>
          </p:cNvSpPr>
          <p:nvPr>
            <p:ph type="ctrTitle"/>
          </p:nvPr>
        </p:nvSpPr>
        <p:spPr>
          <a:xfrm>
            <a:off x="685800" y="381000"/>
            <a:ext cx="7772400" cy="1752600"/>
          </a:xfrm>
        </p:spPr>
        <p:txBody>
          <a:bodyPr/>
          <a:lstStyle>
            <a:lvl1pPr>
              <a:defRPr sz="4200">
                <a:solidFill>
                  <a:schemeClr val="accent1"/>
                </a:solidFill>
              </a:defRPr>
            </a:lvl1pPr>
          </a:lstStyle>
          <a:p>
            <a:r>
              <a:rPr lang="en-US"/>
              <a:t>Click to edit Master title style</a:t>
            </a:r>
          </a:p>
        </p:txBody>
      </p:sp>
      <p:sp>
        <p:nvSpPr>
          <p:cNvPr id="15" name="Date Placeholder 27"/>
          <p:cNvSpPr>
            <a:spLocks noGrp="1"/>
          </p:cNvSpPr>
          <p:nvPr>
            <p:ph type="dt" sz="half" idx="10"/>
          </p:nvPr>
        </p:nvSpPr>
        <p:spPr/>
        <p:txBody>
          <a:bodyPr/>
          <a:lstStyle>
            <a:lvl1pPr>
              <a:defRPr/>
            </a:lvl1pPr>
          </a:lstStyle>
          <a:p>
            <a:pPr>
              <a:defRPr/>
            </a:pPr>
            <a:fld id="{9943F8AD-EA88-46D3-9822-279C65B1E736}" type="datetimeFigureOut">
              <a:rPr lang="en-US"/>
              <a:pPr>
                <a:defRPr/>
              </a:pPr>
              <a:t>6/2/2026</a:t>
            </a:fld>
            <a:endParaRPr lang="en-US"/>
          </a:p>
        </p:txBody>
      </p:sp>
      <p:sp>
        <p:nvSpPr>
          <p:cNvPr id="16" name="Footer Placeholder 16"/>
          <p:cNvSpPr>
            <a:spLocks noGrp="1"/>
          </p:cNvSpPr>
          <p:nvPr>
            <p:ph type="ftr" sz="quarter" idx="11"/>
          </p:nvPr>
        </p:nvSpPr>
        <p:spPr/>
        <p:txBody>
          <a:bodyPr/>
          <a:lstStyle>
            <a:lvl1pPr>
              <a:defRPr/>
            </a:lvl1pPr>
          </a:lstStyle>
          <a:p>
            <a:pPr>
              <a:defRPr/>
            </a:pPr>
            <a:endParaRPr lang="en-US"/>
          </a:p>
        </p:txBody>
      </p:sp>
      <p:sp>
        <p:nvSpPr>
          <p:cNvPr id="17" name="Slide Number Placeholder 28"/>
          <p:cNvSpPr>
            <a:spLocks noGrp="1"/>
          </p:cNvSpPr>
          <p:nvPr>
            <p:ph type="sldNum" sz="quarter" idx="12"/>
          </p:nvPr>
        </p:nvSpPr>
        <p:spPr>
          <a:xfrm>
            <a:off x="4343400" y="2198688"/>
            <a:ext cx="457200" cy="441325"/>
          </a:xfrm>
        </p:spPr>
        <p:txBody>
          <a:bodyPr/>
          <a:lstStyle>
            <a:lvl1pPr>
              <a:defRPr>
                <a:solidFill>
                  <a:schemeClr val="accent3">
                    <a:shade val="75000"/>
                  </a:schemeClr>
                </a:solidFill>
              </a:defRPr>
            </a:lvl1pPr>
          </a:lstStyle>
          <a:p>
            <a:pPr>
              <a:defRPr/>
            </a:pPr>
            <a:fld id="{D391E2D3-E103-4189-90BA-7A06344DDEEB}" type="slidenum">
              <a:rPr lang="en-US"/>
              <a:pPr>
                <a:defRPr/>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75B0260E-4D41-4028-A187-422BAD98EA48}" type="datetimeFigureOut">
              <a:rPr lang="en-US"/>
              <a:pPr>
                <a:defRPr/>
              </a:pPr>
              <a:t>6/2/2026</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546EE42E-6546-48E7-8157-78796F612CE4}" type="slidenum">
              <a:rPr lang="en-US"/>
              <a:pPr>
                <a:defRPr/>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bg>
      <p:bgRef idx="1001">
        <a:schemeClr val="bg2"/>
      </p:bgRef>
    </p:bg>
    <p:spTree>
      <p:nvGrpSpPr>
        <p:cNvPr id="1" name=""/>
        <p:cNvGrpSpPr/>
        <p:nvPr/>
      </p:nvGrpSpPr>
      <p:grpSpPr>
        <a:xfrm>
          <a:off x="0" y="0"/>
          <a:ext cx="0" cy="0"/>
          <a:chOff x="0" y="0"/>
          <a:chExt cx="0" cy="0"/>
        </a:xfrm>
      </p:grpSpPr>
      <p:sp>
        <p:nvSpPr>
          <p:cNvPr id="4" name="Rectangle 3"/>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wrap="none" anchor="ctr"/>
          <a:lstStyle/>
          <a:p>
            <a:pPr fontAlgn="auto">
              <a:spcBef>
                <a:spcPts val="0"/>
              </a:spcBef>
              <a:spcAft>
                <a:spcPts val="0"/>
              </a:spcAft>
              <a:defRPr/>
            </a:pPr>
            <a:endParaRPr lang="en-US">
              <a:latin typeface="+mn-lt"/>
            </a:endParaRPr>
          </a:p>
        </p:txBody>
      </p:sp>
      <p:sp>
        <p:nvSpPr>
          <p:cNvPr id="5" name="Rectangle 4"/>
          <p:cNvSpPr>
            <a:spLocks noChangeArrowheads="1"/>
          </p:cNvSpPr>
          <p:nvPr/>
        </p:nvSpPr>
        <p:spPr bwMode="white">
          <a:xfrm>
            <a:off x="7010400" y="0"/>
            <a:ext cx="2133600" cy="6858000"/>
          </a:xfrm>
          <a:prstGeom prst="rect">
            <a:avLst/>
          </a:prstGeom>
          <a:solidFill>
            <a:srgbClr val="FFFFFF"/>
          </a:solidFill>
          <a:ln w="9525" cap="flat" cmpd="sng" algn="ctr">
            <a:noFill/>
            <a:prstDash val="solid"/>
            <a:miter lim="800000"/>
            <a:headEnd type="none" w="med" len="med"/>
            <a:tailEnd type="none" w="med" len="med"/>
          </a:ln>
          <a:effectLst/>
        </p:spPr>
        <p:txBody>
          <a:bodyPr wrap="none" anchor="ctr"/>
          <a:lstStyle/>
          <a:p>
            <a:pPr fontAlgn="auto">
              <a:spcBef>
                <a:spcPts val="0"/>
              </a:spcBef>
              <a:spcAft>
                <a:spcPts val="0"/>
              </a:spcAft>
              <a:defRPr/>
            </a:pPr>
            <a:endParaRPr lang="en-US">
              <a:latin typeface="+mn-lt"/>
            </a:endParaRPr>
          </a:p>
        </p:txBody>
      </p:sp>
      <p:sp>
        <p:nvSpPr>
          <p:cNvPr id="6" name="Rectangle 5"/>
          <p:cNvSpPr>
            <a:spLocks noChangeArrowheads="1"/>
          </p:cNvSpPr>
          <p:nvPr/>
        </p:nvSpPr>
        <p:spPr bwMode="white">
          <a:xfrm>
            <a:off x="0" y="0"/>
            <a:ext cx="9144000" cy="155575"/>
          </a:xfrm>
          <a:prstGeom prst="rect">
            <a:avLst/>
          </a:prstGeom>
          <a:solidFill>
            <a:srgbClr val="FFFFFF"/>
          </a:solidFill>
          <a:ln w="9525" cap="flat" cmpd="sng" algn="ctr">
            <a:noFill/>
            <a:prstDash val="solid"/>
            <a:miter lim="800000"/>
            <a:headEnd type="none" w="med" len="med"/>
            <a:tailEnd type="none" w="med" len="med"/>
          </a:ln>
          <a:effectLst/>
        </p:spPr>
        <p:txBody>
          <a:bodyPr wrap="none" anchor="ctr"/>
          <a:lstStyle/>
          <a:p>
            <a:pPr fontAlgn="auto">
              <a:spcBef>
                <a:spcPts val="0"/>
              </a:spcBef>
              <a:spcAft>
                <a:spcPts val="0"/>
              </a:spcAft>
              <a:defRPr/>
            </a:pPr>
            <a:endParaRPr lang="en-US">
              <a:latin typeface="+mn-lt"/>
            </a:endParaRPr>
          </a:p>
        </p:txBody>
      </p:sp>
      <p:sp>
        <p:nvSpPr>
          <p:cNvPr id="7" name="Rectangle 6"/>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wrap="none" anchor="ctr"/>
          <a:lstStyle/>
          <a:p>
            <a:pPr fontAlgn="auto">
              <a:spcBef>
                <a:spcPts val="0"/>
              </a:spcBef>
              <a:spcAft>
                <a:spcPts val="0"/>
              </a:spcAft>
              <a:defRPr/>
            </a:pPr>
            <a:endParaRPr lang="en-US">
              <a:latin typeface="+mn-lt"/>
            </a:endParaRPr>
          </a:p>
        </p:txBody>
      </p:sp>
      <p:sp>
        <p:nvSpPr>
          <p:cNvPr id="8" name="Rectangle 7"/>
          <p:cNvSpPr>
            <a:spLocks noChangeArrowheads="1"/>
          </p:cNvSpPr>
          <p:nvPr/>
        </p:nvSpPr>
        <p:spPr bwMode="auto">
          <a:xfrm>
            <a:off x="146050" y="6391275"/>
            <a:ext cx="8832850" cy="309563"/>
          </a:xfrm>
          <a:prstGeom prst="rect">
            <a:avLst/>
          </a:prstGeom>
          <a:solidFill>
            <a:schemeClr val="accent3"/>
          </a:solidFill>
          <a:ln w="9525" cap="flat" cmpd="sng" algn="ctr">
            <a:noFill/>
            <a:prstDash val="solid"/>
            <a:miter lim="800000"/>
            <a:headEnd type="none" w="med" len="med"/>
            <a:tailEnd type="none" w="med" len="med"/>
          </a:ln>
          <a:effectLst/>
        </p:spPr>
        <p:txBody>
          <a:bodyPr wrap="none" anchor="ctr"/>
          <a:lstStyle/>
          <a:p>
            <a:pPr fontAlgn="auto">
              <a:spcBef>
                <a:spcPts val="0"/>
              </a:spcBef>
              <a:spcAft>
                <a:spcPts val="0"/>
              </a:spcAft>
              <a:defRPr/>
            </a:pPr>
            <a:endParaRPr lang="en-US">
              <a:latin typeface="+mn-lt"/>
            </a:endParaRPr>
          </a:p>
        </p:txBody>
      </p:sp>
      <p:sp>
        <p:nvSpPr>
          <p:cNvPr id="9" name="Rectangle 8"/>
          <p:cNvSpPr>
            <a:spLocks noChangeArrowheads="1"/>
          </p:cNvSpPr>
          <p:nvPr/>
        </p:nvSpPr>
        <p:spPr bwMode="auto">
          <a:xfrm>
            <a:off x="152400" y="155575"/>
            <a:ext cx="8832850" cy="6546850"/>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wrap="none" anchor="ctr"/>
          <a:lstStyle/>
          <a:p>
            <a:pPr fontAlgn="auto">
              <a:spcBef>
                <a:spcPts val="0"/>
              </a:spcBef>
              <a:spcAft>
                <a:spcPts val="0"/>
              </a:spcAft>
              <a:defRPr/>
            </a:pPr>
            <a:endParaRPr lang="en-US" dirty="0">
              <a:latin typeface="+mn-lt"/>
            </a:endParaRPr>
          </a:p>
        </p:txBody>
      </p:sp>
      <p:sp>
        <p:nvSpPr>
          <p:cNvPr id="10" name="Straight Connector 9"/>
          <p:cNvSpPr>
            <a:spLocks noChangeShapeType="1"/>
          </p:cNvSpPr>
          <p:nvPr/>
        </p:nvSpPr>
        <p:spPr bwMode="auto">
          <a:xfrm rot="5400000">
            <a:off x="4021137" y="3278188"/>
            <a:ext cx="6245225"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wrap="none" anchor="ctr"/>
          <a:lstStyle/>
          <a:p>
            <a:pPr fontAlgn="auto">
              <a:spcBef>
                <a:spcPts val="0"/>
              </a:spcBef>
              <a:spcAft>
                <a:spcPts val="0"/>
              </a:spcAft>
              <a:defRPr/>
            </a:pPr>
            <a:endParaRPr lang="en-US">
              <a:latin typeface="+mn-lt"/>
            </a:endParaRPr>
          </a:p>
        </p:txBody>
      </p:sp>
      <p:sp>
        <p:nvSpPr>
          <p:cNvPr id="11" name="Oval 10"/>
          <p:cNvSpPr/>
          <p:nvPr/>
        </p:nvSpPr>
        <p:spPr>
          <a:xfrm>
            <a:off x="6838950" y="2925763"/>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2" name="Oval 11"/>
          <p:cNvSpPr/>
          <p:nvPr/>
        </p:nvSpPr>
        <p:spPr>
          <a:xfrm>
            <a:off x="6934200" y="3021013"/>
            <a:ext cx="420688" cy="419100"/>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3" name="Vertical Text Placeholder 2"/>
          <p:cNvSpPr>
            <a:spLocks noGrp="1"/>
          </p:cNvSpPr>
          <p:nvPr>
            <p:ph type="body" orient="vert" idx="1"/>
          </p:nvPr>
        </p:nvSpPr>
        <p:spPr>
          <a:xfrm>
            <a:off x="304800" y="304800"/>
            <a:ext cx="6553200" cy="5821366"/>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Vertical Title 1"/>
          <p:cNvSpPr>
            <a:spLocks noGrp="1"/>
          </p:cNvSpPr>
          <p:nvPr>
            <p:ph type="title" orient="vert"/>
          </p:nvPr>
        </p:nvSpPr>
        <p:spPr>
          <a:xfrm>
            <a:off x="7391400" y="304801"/>
            <a:ext cx="1447800" cy="5851525"/>
          </a:xfrm>
        </p:spPr>
        <p:txBody>
          <a:bodyPr vert="eaVert"/>
          <a:lstStyle/>
          <a:p>
            <a:r>
              <a:rPr lang="en-US"/>
              <a:t>Click to edit Master title style</a:t>
            </a:r>
          </a:p>
        </p:txBody>
      </p:sp>
      <p:sp>
        <p:nvSpPr>
          <p:cNvPr id="13" name="Slide Number Placeholder 5"/>
          <p:cNvSpPr>
            <a:spLocks noGrp="1"/>
          </p:cNvSpPr>
          <p:nvPr>
            <p:ph type="sldNum" sz="quarter" idx="10"/>
          </p:nvPr>
        </p:nvSpPr>
        <p:spPr>
          <a:xfrm>
            <a:off x="6915150" y="3009900"/>
            <a:ext cx="457200" cy="441325"/>
          </a:xfrm>
        </p:spPr>
        <p:txBody>
          <a:bodyPr/>
          <a:lstStyle>
            <a:lvl1pPr>
              <a:defRPr/>
            </a:lvl1pPr>
          </a:lstStyle>
          <a:p>
            <a:pPr>
              <a:defRPr/>
            </a:pPr>
            <a:fld id="{8EEA21B7-FF76-4B62-9ECF-5F6934F34CC6}" type="slidenum">
              <a:rPr lang="en-US"/>
              <a:pPr>
                <a:defRPr/>
              </a:pPr>
              <a:t>‹#›</a:t>
            </a:fld>
            <a:endParaRPr lang="en-US"/>
          </a:p>
        </p:txBody>
      </p:sp>
      <p:sp>
        <p:nvSpPr>
          <p:cNvPr id="14" name="Date Placeholder 3"/>
          <p:cNvSpPr>
            <a:spLocks noGrp="1"/>
          </p:cNvSpPr>
          <p:nvPr>
            <p:ph type="dt" sz="half" idx="11"/>
          </p:nvPr>
        </p:nvSpPr>
        <p:spPr/>
        <p:txBody>
          <a:bodyPr/>
          <a:lstStyle>
            <a:lvl1pPr>
              <a:defRPr/>
            </a:lvl1pPr>
          </a:lstStyle>
          <a:p>
            <a:pPr>
              <a:defRPr/>
            </a:pPr>
            <a:fld id="{2F1EA9E0-131F-4ABA-85AA-4C0E6FAD786F}" type="datetimeFigureOut">
              <a:rPr lang="en-US"/>
              <a:pPr>
                <a:defRPr/>
              </a:pPr>
              <a:t>6/2/2026</a:t>
            </a:fld>
            <a:endParaRPr lang="en-US"/>
          </a:p>
        </p:txBody>
      </p:sp>
      <p:sp>
        <p:nvSpPr>
          <p:cNvPr id="15" name="Footer Placeholder 4"/>
          <p:cNvSpPr>
            <a:spLocks noGrp="1"/>
          </p:cNvSpPr>
          <p:nvPr>
            <p:ph type="ftr" sz="quarter" idx="12"/>
          </p:nvPr>
        </p:nvSpPr>
        <p:spPr/>
        <p:txBody>
          <a:bodyPr/>
          <a:lstStyle>
            <a:lvl1pPr>
              <a:defRPr/>
            </a:lvl1pPr>
          </a:lstStyle>
          <a:p>
            <a:pPr>
              <a:defRPr/>
            </a:pPr>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accent3">
                    <a:shade val="75000"/>
                  </a:schemeClr>
                </a:solidFill>
              </a:defRPr>
            </a:lvl1pPr>
          </a:lstStyle>
          <a:p>
            <a:r>
              <a:rPr lang="en-US"/>
              <a:t>Click to edit Master title style</a:t>
            </a:r>
          </a:p>
        </p:txBody>
      </p:sp>
      <p:sp>
        <p:nvSpPr>
          <p:cNvPr id="8" name="Content Placeholder 7"/>
          <p:cNvSpPr>
            <a:spLocks noGrp="1"/>
          </p:cNvSpPr>
          <p:nvPr>
            <p:ph sz="quarter" idx="1"/>
          </p:nvPr>
        </p:nvSpPr>
        <p:spPr>
          <a:xfrm>
            <a:off x="301752" y="1527048"/>
            <a:ext cx="8503920" cy="4572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51C11AFC-A449-4C14-A454-092A59967227}" type="datetimeFigureOut">
              <a:rPr lang="en-US"/>
              <a:pPr>
                <a:defRPr/>
              </a:pPr>
              <a:t>6/2/2026</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a:xfrm>
            <a:off x="4362450" y="1027113"/>
            <a:ext cx="457200" cy="441325"/>
          </a:xfrm>
        </p:spPr>
        <p:txBody>
          <a:bodyPr/>
          <a:lstStyle>
            <a:lvl1pPr>
              <a:defRPr/>
            </a:lvl1pPr>
          </a:lstStyle>
          <a:p>
            <a:pPr>
              <a:defRPr/>
            </a:pPr>
            <a:fld id="{420C03DF-9BA2-4186-AE1A-741AAF9A35ED}" type="slidenum">
              <a:rPr lang="en-US"/>
              <a:pPr>
                <a:defRPr/>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4" name="Rectangle 3"/>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wrap="none" anchor="ctr"/>
          <a:lstStyle/>
          <a:p>
            <a:pPr fontAlgn="auto">
              <a:spcBef>
                <a:spcPts val="0"/>
              </a:spcBef>
              <a:spcAft>
                <a:spcPts val="0"/>
              </a:spcAft>
              <a:defRPr/>
            </a:pPr>
            <a:endParaRPr lang="en-US">
              <a:latin typeface="+mn-lt"/>
            </a:endParaRPr>
          </a:p>
        </p:txBody>
      </p:sp>
      <p:sp>
        <p:nvSpPr>
          <p:cNvPr id="5" name="Rectangle 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wrap="none" anchor="ctr"/>
          <a:lstStyle/>
          <a:p>
            <a:pPr fontAlgn="auto">
              <a:spcBef>
                <a:spcPts val="0"/>
              </a:spcBef>
              <a:spcAft>
                <a:spcPts val="0"/>
              </a:spcAft>
              <a:defRPr/>
            </a:pPr>
            <a:endParaRPr lang="en-US">
              <a:latin typeface="+mn-lt"/>
            </a:endParaRPr>
          </a:p>
        </p:txBody>
      </p:sp>
      <p:sp>
        <p:nvSpPr>
          <p:cNvPr id="6" name="Rectangle 5"/>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wrap="none" anchor="ctr"/>
          <a:lstStyle/>
          <a:p>
            <a:pPr fontAlgn="auto">
              <a:spcBef>
                <a:spcPts val="0"/>
              </a:spcBef>
              <a:spcAft>
                <a:spcPts val="0"/>
              </a:spcAft>
              <a:defRPr/>
            </a:pPr>
            <a:endParaRPr lang="en-US">
              <a:latin typeface="+mn-lt"/>
            </a:endParaRPr>
          </a:p>
        </p:txBody>
      </p:sp>
      <p:sp>
        <p:nvSpPr>
          <p:cNvPr id="7" name="Rectangle 6"/>
          <p:cNvSpPr>
            <a:spLocks noChangeArrowheads="1"/>
          </p:cNvSpPr>
          <p:nvPr/>
        </p:nvSpPr>
        <p:spPr bwMode="white">
          <a:xfrm>
            <a:off x="8991600" y="1905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wrap="none" anchor="ctr"/>
          <a:lstStyle/>
          <a:p>
            <a:pPr fontAlgn="auto">
              <a:spcBef>
                <a:spcPts val="0"/>
              </a:spcBef>
              <a:spcAft>
                <a:spcPts val="0"/>
              </a:spcAft>
              <a:defRPr/>
            </a:pPr>
            <a:endParaRPr lang="en-US">
              <a:latin typeface="+mn-lt"/>
            </a:endParaRPr>
          </a:p>
        </p:txBody>
      </p:sp>
      <p:sp>
        <p:nvSpPr>
          <p:cNvPr id="8" name="Rectangle 7"/>
          <p:cNvSpPr>
            <a:spLocks noChangeArrowheads="1"/>
          </p:cNvSpPr>
          <p:nvPr/>
        </p:nvSpPr>
        <p:spPr bwMode="white">
          <a:xfrm>
            <a:off x="152400" y="2286000"/>
            <a:ext cx="8832850" cy="304800"/>
          </a:xfrm>
          <a:prstGeom prst="rect">
            <a:avLst/>
          </a:prstGeom>
          <a:solidFill>
            <a:srgbClr val="FFFFFF"/>
          </a:solidFill>
          <a:ln w="9525" cap="flat" cmpd="sng" algn="ctr">
            <a:noFill/>
            <a:prstDash val="solid"/>
            <a:miter lim="800000"/>
            <a:headEnd type="none" w="med" len="med"/>
            <a:tailEnd type="none" w="med" len="med"/>
          </a:ln>
          <a:effectLst/>
        </p:spPr>
        <p:txBody>
          <a:bodyPr wrap="none" anchor="ctr"/>
          <a:lstStyle/>
          <a:p>
            <a:pPr fontAlgn="auto">
              <a:spcBef>
                <a:spcPts val="0"/>
              </a:spcBef>
              <a:spcAft>
                <a:spcPts val="0"/>
              </a:spcAft>
              <a:defRPr/>
            </a:pPr>
            <a:endParaRPr lang="en-US">
              <a:latin typeface="+mn-lt"/>
            </a:endParaRPr>
          </a:p>
        </p:txBody>
      </p:sp>
      <p:sp>
        <p:nvSpPr>
          <p:cNvPr id="9" name="Rectangle 8"/>
          <p:cNvSpPr>
            <a:spLocks noChangeArrowheads="1"/>
          </p:cNvSpPr>
          <p:nvPr/>
        </p:nvSpPr>
        <p:spPr bwMode="auto">
          <a:xfrm>
            <a:off x="155575" y="142875"/>
            <a:ext cx="8832850" cy="2139950"/>
          </a:xfrm>
          <a:prstGeom prst="rect">
            <a:avLst/>
          </a:prstGeom>
          <a:solidFill>
            <a:schemeClr val="accent1"/>
          </a:solidFill>
          <a:ln w="9525" cap="flat" cmpd="sng" algn="ctr">
            <a:noFill/>
            <a:prstDash val="solid"/>
            <a:miter lim="800000"/>
            <a:headEnd type="none" w="med" len="med"/>
            <a:tailEnd type="none" w="med" len="med"/>
          </a:ln>
          <a:effectLst/>
        </p:spPr>
        <p:txBody>
          <a:bodyPr wrap="none" anchor="ctr"/>
          <a:lstStyle/>
          <a:p>
            <a:pPr fontAlgn="auto">
              <a:spcBef>
                <a:spcPts val="0"/>
              </a:spcBef>
              <a:spcAft>
                <a:spcPts val="0"/>
              </a:spcAft>
              <a:defRPr/>
            </a:pPr>
            <a:endParaRPr lang="en-US">
              <a:latin typeface="+mn-lt"/>
            </a:endParaRPr>
          </a:p>
        </p:txBody>
      </p:sp>
      <p:sp>
        <p:nvSpPr>
          <p:cNvPr id="10" name="Rectangle 9"/>
          <p:cNvSpPr>
            <a:spLocks noChangeArrowheads="1"/>
          </p:cNvSpPr>
          <p:nvPr/>
        </p:nvSpPr>
        <p:spPr bwMode="auto">
          <a:xfrm>
            <a:off x="146050" y="6391275"/>
            <a:ext cx="8832850" cy="309563"/>
          </a:xfrm>
          <a:prstGeom prst="rect">
            <a:avLst/>
          </a:prstGeom>
          <a:solidFill>
            <a:schemeClr val="accent3"/>
          </a:solidFill>
          <a:ln w="9525" cap="flat" cmpd="sng" algn="ctr">
            <a:noFill/>
            <a:prstDash val="solid"/>
            <a:miter lim="800000"/>
            <a:headEnd type="none" w="med" len="med"/>
            <a:tailEnd type="none" w="med" len="med"/>
          </a:ln>
          <a:effectLst/>
        </p:spPr>
        <p:txBody>
          <a:bodyPr wrap="none" anchor="ctr"/>
          <a:lstStyle/>
          <a:p>
            <a:pPr fontAlgn="auto">
              <a:spcBef>
                <a:spcPts val="0"/>
              </a:spcBef>
              <a:spcAft>
                <a:spcPts val="0"/>
              </a:spcAft>
              <a:defRPr/>
            </a:pPr>
            <a:endParaRPr lang="en-US">
              <a:latin typeface="+mn-lt"/>
            </a:endParaRPr>
          </a:p>
        </p:txBody>
      </p:sp>
      <p:sp>
        <p:nvSpPr>
          <p:cNvPr id="11" name="Rectangle 10"/>
          <p:cNvSpPr>
            <a:spLocks noChangeArrowheads="1"/>
          </p:cNvSpPr>
          <p:nvPr/>
        </p:nvSpPr>
        <p:spPr bwMode="auto">
          <a:xfrm>
            <a:off x="152400" y="152400"/>
            <a:ext cx="8832850" cy="6546850"/>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wrap="none" anchor="ctr"/>
          <a:lstStyle/>
          <a:p>
            <a:pPr fontAlgn="auto">
              <a:spcBef>
                <a:spcPts val="0"/>
              </a:spcBef>
              <a:spcAft>
                <a:spcPts val="0"/>
              </a:spcAft>
              <a:defRPr/>
            </a:pPr>
            <a:endParaRPr lang="en-US" dirty="0">
              <a:latin typeface="+mn-lt"/>
            </a:endParaRPr>
          </a:p>
        </p:txBody>
      </p:sp>
      <p:sp>
        <p:nvSpPr>
          <p:cNvPr id="12" name="Straight Connector 11"/>
          <p:cNvSpPr>
            <a:spLocks noChangeShapeType="1"/>
          </p:cNvSpPr>
          <p:nvPr/>
        </p:nvSpPr>
        <p:spPr bwMode="auto">
          <a:xfrm>
            <a:off x="152400" y="2438400"/>
            <a:ext cx="8832850"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wrap="none" anchor="ctr"/>
          <a:lstStyle/>
          <a:p>
            <a:pPr fontAlgn="auto">
              <a:spcBef>
                <a:spcPts val="0"/>
              </a:spcBef>
              <a:spcAft>
                <a:spcPts val="0"/>
              </a:spcAft>
              <a:defRPr/>
            </a:pPr>
            <a:endParaRPr lang="en-US">
              <a:latin typeface="+mn-lt"/>
            </a:endParaRPr>
          </a:p>
        </p:txBody>
      </p:sp>
      <p:sp>
        <p:nvSpPr>
          <p:cNvPr id="13" name="Oval 12"/>
          <p:cNvSpPr/>
          <p:nvPr/>
        </p:nvSpPr>
        <p:spPr>
          <a:xfrm>
            <a:off x="4267200" y="211455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4" name="Oval 13"/>
          <p:cNvSpPr/>
          <p:nvPr/>
        </p:nvSpPr>
        <p:spPr>
          <a:xfrm>
            <a:off x="4362450" y="2209800"/>
            <a:ext cx="419100" cy="420688"/>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3" name="Text Placeholder 2"/>
          <p:cNvSpPr>
            <a:spLocks noGrp="1"/>
          </p:cNvSpPr>
          <p:nvPr>
            <p:ph type="body" idx="1"/>
          </p:nvPr>
        </p:nvSpPr>
        <p:spPr>
          <a:xfrm>
            <a:off x="1368426" y="2743200"/>
            <a:ext cx="6480174" cy="1673225"/>
          </a:xfrm>
        </p:spPr>
        <p:txBody>
          <a:bodyPr/>
          <a:lstStyle>
            <a:lvl1pPr marL="0" indent="0" algn="ctr">
              <a:buNone/>
              <a:defRPr sz="1600" b="1" cap="all" spc="25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en-US"/>
              <a:t>Click to edit Master text styles</a:t>
            </a:r>
          </a:p>
        </p:txBody>
      </p:sp>
      <p:sp>
        <p:nvSpPr>
          <p:cNvPr id="2" name="Title 1"/>
          <p:cNvSpPr>
            <a:spLocks noGrp="1"/>
          </p:cNvSpPr>
          <p:nvPr>
            <p:ph type="title"/>
          </p:nvPr>
        </p:nvSpPr>
        <p:spPr>
          <a:xfrm>
            <a:off x="722313" y="533400"/>
            <a:ext cx="7772400" cy="1524000"/>
          </a:xfrm>
        </p:spPr>
        <p:txBody>
          <a:bodyPr/>
          <a:lstStyle>
            <a:lvl1pPr algn="ctr">
              <a:buNone/>
              <a:defRPr sz="4200" b="0" cap="none" baseline="0">
                <a:solidFill>
                  <a:srgbClr val="FFFFFF"/>
                </a:solidFill>
              </a:defRPr>
            </a:lvl1pPr>
          </a:lstStyle>
          <a:p>
            <a:r>
              <a:rPr lang="en-US"/>
              <a:t>Click to edit Master title style</a:t>
            </a:r>
          </a:p>
        </p:txBody>
      </p:sp>
      <p:sp>
        <p:nvSpPr>
          <p:cNvPr id="15" name="Footer Placeholder 4"/>
          <p:cNvSpPr>
            <a:spLocks noGrp="1"/>
          </p:cNvSpPr>
          <p:nvPr>
            <p:ph type="ftr" sz="quarter" idx="10"/>
          </p:nvPr>
        </p:nvSpPr>
        <p:spPr/>
        <p:txBody>
          <a:bodyPr/>
          <a:lstStyle>
            <a:lvl1pPr>
              <a:defRPr/>
            </a:lvl1pPr>
          </a:lstStyle>
          <a:p>
            <a:pPr>
              <a:defRPr/>
            </a:pPr>
            <a:endParaRPr lang="en-US"/>
          </a:p>
        </p:txBody>
      </p:sp>
      <p:sp>
        <p:nvSpPr>
          <p:cNvPr id="16" name="Date Placeholder 3"/>
          <p:cNvSpPr>
            <a:spLocks noGrp="1"/>
          </p:cNvSpPr>
          <p:nvPr>
            <p:ph type="dt" sz="half" idx="11"/>
          </p:nvPr>
        </p:nvSpPr>
        <p:spPr/>
        <p:txBody>
          <a:bodyPr/>
          <a:lstStyle>
            <a:lvl1pPr>
              <a:defRPr/>
            </a:lvl1pPr>
          </a:lstStyle>
          <a:p>
            <a:pPr>
              <a:defRPr/>
            </a:pPr>
            <a:fld id="{FC73277B-9ABB-417E-9679-69F9DC8B33AB}" type="datetimeFigureOut">
              <a:rPr lang="en-US"/>
              <a:pPr>
                <a:defRPr/>
              </a:pPr>
              <a:t>6/2/2026</a:t>
            </a:fld>
            <a:endParaRPr lang="en-US"/>
          </a:p>
        </p:txBody>
      </p:sp>
      <p:sp>
        <p:nvSpPr>
          <p:cNvPr id="17" name="Slide Number Placeholder 5"/>
          <p:cNvSpPr>
            <a:spLocks noGrp="1"/>
          </p:cNvSpPr>
          <p:nvPr>
            <p:ph type="sldNum" sz="quarter" idx="12"/>
          </p:nvPr>
        </p:nvSpPr>
        <p:spPr>
          <a:xfrm>
            <a:off x="4343400" y="2198688"/>
            <a:ext cx="457200" cy="441325"/>
          </a:xfrm>
        </p:spPr>
        <p:txBody>
          <a:bodyPr/>
          <a:lstStyle>
            <a:lvl1pPr>
              <a:defRPr>
                <a:solidFill>
                  <a:schemeClr val="accent3">
                    <a:shade val="75000"/>
                  </a:schemeClr>
                </a:solidFill>
              </a:defRPr>
            </a:lvl1pPr>
          </a:lstStyle>
          <a:p>
            <a:pPr>
              <a:defRPr/>
            </a:pPr>
            <a:fld id="{9E1A5E6C-7D1F-496F-AF64-92CC9D20AA8E}" type="slidenum">
              <a:rPr lang="en-US"/>
              <a:pPr>
                <a:defRPr/>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bg>
      <p:bgRef idx="1001">
        <a:schemeClr val="bg2"/>
      </p:bgRef>
    </p:bg>
    <p:spTree>
      <p:nvGrpSpPr>
        <p:cNvPr id="1" name=""/>
        <p:cNvGrpSpPr/>
        <p:nvPr/>
      </p:nvGrpSpPr>
      <p:grpSpPr>
        <a:xfrm>
          <a:off x="0" y="0"/>
          <a:ext cx="0" cy="0"/>
          <a:chOff x="0" y="0"/>
          <a:chExt cx="0" cy="0"/>
        </a:xfrm>
      </p:grpSpPr>
      <p:sp>
        <p:nvSpPr>
          <p:cNvPr id="5" name="Straight Connector 4"/>
          <p:cNvSpPr>
            <a:spLocks noChangeShapeType="1"/>
          </p:cNvSpPr>
          <p:nvPr/>
        </p:nvSpPr>
        <p:spPr bwMode="auto">
          <a:xfrm flipV="1">
            <a:off x="4562475" y="1576388"/>
            <a:ext cx="9525" cy="4818062"/>
          </a:xfrm>
          <a:prstGeom prst="line">
            <a:avLst/>
          </a:prstGeom>
          <a:noFill/>
          <a:ln w="9525" cap="flat" cmpd="sng" algn="ctr">
            <a:solidFill>
              <a:schemeClr val="tx2"/>
            </a:solidFill>
            <a:prstDash val="sysDash"/>
            <a:round/>
            <a:headEnd type="none" w="med" len="med"/>
            <a:tailEnd type="none" w="med" len="med"/>
          </a:ln>
          <a:effectLst/>
        </p:spPr>
        <p:txBody>
          <a:bodyPr wrap="none" anchor="ctr"/>
          <a:lstStyle/>
          <a:p>
            <a:pPr fontAlgn="auto">
              <a:spcBef>
                <a:spcPts val="0"/>
              </a:spcBef>
              <a:spcAft>
                <a:spcPts val="0"/>
              </a:spcAft>
              <a:defRPr/>
            </a:pPr>
            <a:endParaRPr lang="en-US">
              <a:latin typeface="+mn-lt"/>
            </a:endParaRPr>
          </a:p>
        </p:txBody>
      </p:sp>
      <p:sp>
        <p:nvSpPr>
          <p:cNvPr id="2" name="Title 1"/>
          <p:cNvSpPr>
            <a:spLocks noGrp="1"/>
          </p:cNvSpPr>
          <p:nvPr>
            <p:ph type="title"/>
          </p:nvPr>
        </p:nvSpPr>
        <p:spPr>
          <a:xfrm>
            <a:off x="301752" y="228600"/>
            <a:ext cx="8534400" cy="758952"/>
          </a:xfrm>
        </p:spPr>
        <p:txBody>
          <a:bodyPr/>
          <a:lstStyle/>
          <a:p>
            <a:r>
              <a:rPr lang="en-US"/>
              <a:t>Click to edit Master title style</a:t>
            </a:r>
          </a:p>
        </p:txBody>
      </p:sp>
      <p:sp>
        <p:nvSpPr>
          <p:cNvPr id="10" name="Content Placeholder 9"/>
          <p:cNvSpPr>
            <a:spLocks noGrp="1"/>
          </p:cNvSpPr>
          <p:nvPr>
            <p:ph sz="half" idx="1"/>
          </p:nvPr>
        </p:nvSpPr>
        <p:spPr>
          <a:xfrm>
            <a:off x="301752" y="1371600"/>
            <a:ext cx="4038600" cy="4681728"/>
          </a:xfrm>
        </p:spPr>
        <p:txBody>
          <a:bodyPr/>
          <a:lstStyle>
            <a:lvl1pPr>
              <a:defRPr sz="250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Content Placeholder 11"/>
          <p:cNvSpPr>
            <a:spLocks noGrp="1"/>
          </p:cNvSpPr>
          <p:nvPr>
            <p:ph sz="half" idx="2"/>
          </p:nvPr>
        </p:nvSpPr>
        <p:spPr>
          <a:xfrm>
            <a:off x="4800600" y="1371600"/>
            <a:ext cx="4038600" cy="4681728"/>
          </a:xfrm>
        </p:spPr>
        <p:txBody>
          <a:bodyPr/>
          <a:lstStyle>
            <a:lvl1pPr>
              <a:defRPr sz="250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Date Placeholder 4"/>
          <p:cNvSpPr>
            <a:spLocks noGrp="1"/>
          </p:cNvSpPr>
          <p:nvPr>
            <p:ph type="dt" sz="half" idx="10"/>
          </p:nvPr>
        </p:nvSpPr>
        <p:spPr>
          <a:xfrm>
            <a:off x="5791200" y="6410325"/>
            <a:ext cx="3044825" cy="365125"/>
          </a:xfrm>
        </p:spPr>
        <p:txBody>
          <a:bodyPr/>
          <a:lstStyle>
            <a:lvl1pPr>
              <a:defRPr/>
            </a:lvl1pPr>
          </a:lstStyle>
          <a:p>
            <a:pPr>
              <a:defRPr/>
            </a:pPr>
            <a:fld id="{61DDCACB-341B-4824-B4C8-6F52D09A52E2}" type="datetimeFigureOut">
              <a:rPr lang="en-US"/>
              <a:pPr>
                <a:defRPr/>
              </a:pPr>
              <a:t>6/2/2026</a:t>
            </a:fld>
            <a:endParaRPr lang="en-US"/>
          </a:p>
        </p:txBody>
      </p:sp>
      <p:sp>
        <p:nvSpPr>
          <p:cNvPr id="7" name="Footer Placeholder 5"/>
          <p:cNvSpPr>
            <a:spLocks noGrp="1"/>
          </p:cNvSpPr>
          <p:nvPr>
            <p:ph type="ftr" sz="quarter" idx="11"/>
          </p:nvPr>
        </p:nvSpPr>
        <p:spPr/>
        <p:txBody>
          <a:bodyPr/>
          <a:lstStyle>
            <a:lvl1pPr>
              <a:defRPr/>
            </a:lvl1pPr>
          </a:lstStyle>
          <a:p>
            <a:pPr>
              <a:defRPr/>
            </a:pPr>
            <a:endParaRPr lang="en-US"/>
          </a:p>
        </p:txBody>
      </p:sp>
      <p:sp>
        <p:nvSpPr>
          <p:cNvPr id="8" name="Slide Number Placeholder 6"/>
          <p:cNvSpPr>
            <a:spLocks noGrp="1"/>
          </p:cNvSpPr>
          <p:nvPr>
            <p:ph type="sldNum" sz="quarter" idx="12"/>
          </p:nvPr>
        </p:nvSpPr>
        <p:spPr/>
        <p:txBody>
          <a:bodyPr/>
          <a:lstStyle>
            <a:lvl1pPr>
              <a:defRPr/>
            </a:lvl1pPr>
          </a:lstStyle>
          <a:p>
            <a:pPr>
              <a:defRPr/>
            </a:pPr>
            <a:fld id="{8DF6EE0E-1AFE-4BAC-A6A9-14A917D4A408}" type="slidenum">
              <a:rPr lang="en-US"/>
              <a:pPr>
                <a:defRPr/>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bg>
      <p:bgRef idx="1001">
        <a:schemeClr val="bg2"/>
      </p:bgRef>
    </p:bg>
    <p:spTree>
      <p:nvGrpSpPr>
        <p:cNvPr id="1" name=""/>
        <p:cNvGrpSpPr/>
        <p:nvPr/>
      </p:nvGrpSpPr>
      <p:grpSpPr>
        <a:xfrm>
          <a:off x="0" y="0"/>
          <a:ext cx="0" cy="0"/>
          <a:chOff x="0" y="0"/>
          <a:chExt cx="0" cy="0"/>
        </a:xfrm>
      </p:grpSpPr>
      <p:sp>
        <p:nvSpPr>
          <p:cNvPr id="7" name="Straight Connector 6"/>
          <p:cNvSpPr>
            <a:spLocks noChangeShapeType="1"/>
          </p:cNvSpPr>
          <p:nvPr/>
        </p:nvSpPr>
        <p:spPr bwMode="auto">
          <a:xfrm flipV="1">
            <a:off x="4572000" y="2200275"/>
            <a:ext cx="0" cy="4187825"/>
          </a:xfrm>
          <a:prstGeom prst="line">
            <a:avLst/>
          </a:prstGeom>
          <a:noFill/>
          <a:ln w="9525" cap="flat" cmpd="sng" algn="ctr">
            <a:solidFill>
              <a:schemeClr val="tx2"/>
            </a:solidFill>
            <a:prstDash val="sysDash"/>
            <a:round/>
            <a:headEnd type="none" w="med" len="med"/>
            <a:tailEnd type="none" w="med" len="med"/>
          </a:ln>
          <a:effectLst/>
        </p:spPr>
        <p:txBody>
          <a:bodyPr wrap="none" anchor="ctr"/>
          <a:lstStyle/>
          <a:p>
            <a:pPr fontAlgn="auto">
              <a:spcBef>
                <a:spcPts val="0"/>
              </a:spcBef>
              <a:spcAft>
                <a:spcPts val="0"/>
              </a:spcAft>
              <a:defRPr/>
            </a:pPr>
            <a:endParaRPr lang="en-US">
              <a:latin typeface="+mn-lt"/>
            </a:endParaRPr>
          </a:p>
        </p:txBody>
      </p:sp>
      <p:sp>
        <p:nvSpPr>
          <p:cNvPr id="8" name="Rectangle 7"/>
          <p:cNvSpPr>
            <a:spLocks noChangeArrowheads="1"/>
          </p:cNvSpPr>
          <p:nvPr/>
        </p:nvSpPr>
        <p:spPr bwMode="white">
          <a:xfrm>
            <a:off x="0" y="0"/>
            <a:ext cx="9144000" cy="1447800"/>
          </a:xfrm>
          <a:prstGeom prst="rect">
            <a:avLst/>
          </a:prstGeom>
          <a:solidFill>
            <a:srgbClr val="FFFFFF"/>
          </a:solidFill>
          <a:ln w="9525" cap="flat" cmpd="sng" algn="ctr">
            <a:noFill/>
            <a:prstDash val="solid"/>
            <a:miter lim="800000"/>
            <a:headEnd type="none" w="med" len="med"/>
            <a:tailEnd type="none" w="med" len="med"/>
          </a:ln>
          <a:effectLst/>
        </p:spPr>
        <p:txBody>
          <a:bodyPr wrap="none" anchor="ctr"/>
          <a:lstStyle/>
          <a:p>
            <a:pPr fontAlgn="auto">
              <a:spcBef>
                <a:spcPts val="0"/>
              </a:spcBef>
              <a:spcAft>
                <a:spcPts val="0"/>
              </a:spcAft>
              <a:defRPr/>
            </a:pPr>
            <a:endParaRPr lang="en-US">
              <a:latin typeface="+mn-lt"/>
            </a:endParaRPr>
          </a:p>
        </p:txBody>
      </p:sp>
      <p:sp>
        <p:nvSpPr>
          <p:cNvPr id="9" name="Rectangle 8"/>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wrap="none" anchor="ctr"/>
          <a:lstStyle/>
          <a:p>
            <a:pPr fontAlgn="auto">
              <a:spcBef>
                <a:spcPts val="0"/>
              </a:spcBef>
              <a:spcAft>
                <a:spcPts val="0"/>
              </a:spcAft>
              <a:defRPr/>
            </a:pPr>
            <a:endParaRPr lang="en-US">
              <a:latin typeface="+mn-lt"/>
            </a:endParaRPr>
          </a:p>
        </p:txBody>
      </p:sp>
      <p:sp>
        <p:nvSpPr>
          <p:cNvPr id="10" name="Rectangle 9"/>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wrap="none" anchor="ctr"/>
          <a:lstStyle/>
          <a:p>
            <a:pPr fontAlgn="auto">
              <a:spcBef>
                <a:spcPts val="0"/>
              </a:spcBef>
              <a:spcAft>
                <a:spcPts val="0"/>
              </a:spcAft>
              <a:defRPr/>
            </a:pPr>
            <a:endParaRPr lang="en-US">
              <a:latin typeface="+mn-lt"/>
            </a:endParaRPr>
          </a:p>
        </p:txBody>
      </p:sp>
      <p:sp>
        <p:nvSpPr>
          <p:cNvPr id="11" name="Rectangle 10"/>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wrap="none" anchor="ctr"/>
          <a:lstStyle/>
          <a:p>
            <a:pPr fontAlgn="auto">
              <a:spcBef>
                <a:spcPts val="0"/>
              </a:spcBef>
              <a:spcAft>
                <a:spcPts val="0"/>
              </a:spcAft>
              <a:defRPr/>
            </a:pPr>
            <a:endParaRPr lang="en-US">
              <a:latin typeface="+mn-lt"/>
            </a:endParaRPr>
          </a:p>
        </p:txBody>
      </p:sp>
      <p:sp>
        <p:nvSpPr>
          <p:cNvPr id="12" name="Rectangle 11"/>
          <p:cNvSpPr/>
          <p:nvPr/>
        </p:nvSpPr>
        <p:spPr>
          <a:xfrm>
            <a:off x="152400" y="1371600"/>
            <a:ext cx="8832850" cy="914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3" name="Rectangle 12"/>
          <p:cNvSpPr>
            <a:spLocks noChangeArrowheads="1"/>
          </p:cNvSpPr>
          <p:nvPr/>
        </p:nvSpPr>
        <p:spPr bwMode="auto">
          <a:xfrm>
            <a:off x="146050" y="6391275"/>
            <a:ext cx="8832850" cy="311150"/>
          </a:xfrm>
          <a:prstGeom prst="rect">
            <a:avLst/>
          </a:prstGeom>
          <a:solidFill>
            <a:schemeClr val="accent3"/>
          </a:solidFill>
          <a:ln w="9525" cap="flat" cmpd="sng" algn="ctr">
            <a:noFill/>
            <a:prstDash val="solid"/>
            <a:miter lim="800000"/>
            <a:headEnd type="none" w="med" len="med"/>
            <a:tailEnd type="none" w="med" len="med"/>
          </a:ln>
          <a:effectLst/>
        </p:spPr>
        <p:txBody>
          <a:bodyPr wrap="none" anchor="ctr"/>
          <a:lstStyle/>
          <a:p>
            <a:pPr fontAlgn="auto">
              <a:spcBef>
                <a:spcPts val="0"/>
              </a:spcBef>
              <a:spcAft>
                <a:spcPts val="0"/>
              </a:spcAft>
              <a:defRPr/>
            </a:pPr>
            <a:endParaRPr lang="en-US">
              <a:latin typeface="+mn-lt"/>
            </a:endParaRPr>
          </a:p>
        </p:txBody>
      </p:sp>
      <p:sp>
        <p:nvSpPr>
          <p:cNvPr id="14" name="Straight Connector 13"/>
          <p:cNvSpPr>
            <a:spLocks noChangeShapeType="1"/>
          </p:cNvSpPr>
          <p:nvPr/>
        </p:nvSpPr>
        <p:spPr bwMode="auto">
          <a:xfrm>
            <a:off x="152400" y="1279525"/>
            <a:ext cx="8832850"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wrap="none" anchor="ctr"/>
          <a:lstStyle/>
          <a:p>
            <a:pPr fontAlgn="auto">
              <a:spcBef>
                <a:spcPts val="0"/>
              </a:spcBef>
              <a:spcAft>
                <a:spcPts val="0"/>
              </a:spcAft>
              <a:defRPr/>
            </a:pPr>
            <a:endParaRPr lang="en-US">
              <a:latin typeface="+mn-lt"/>
            </a:endParaRPr>
          </a:p>
        </p:txBody>
      </p:sp>
      <p:sp>
        <p:nvSpPr>
          <p:cNvPr id="15" name="Rectangle 14"/>
          <p:cNvSpPr>
            <a:spLocks noChangeArrowheads="1"/>
          </p:cNvSpPr>
          <p:nvPr/>
        </p:nvSpPr>
        <p:spPr bwMode="auto">
          <a:xfrm>
            <a:off x="152400" y="155575"/>
            <a:ext cx="8832850" cy="6546850"/>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wrap="none" anchor="ctr"/>
          <a:lstStyle/>
          <a:p>
            <a:pPr fontAlgn="auto">
              <a:spcBef>
                <a:spcPts val="0"/>
              </a:spcBef>
              <a:spcAft>
                <a:spcPts val="0"/>
              </a:spcAft>
              <a:defRPr/>
            </a:pPr>
            <a:endParaRPr lang="en-US" dirty="0">
              <a:latin typeface="+mn-lt"/>
            </a:endParaRPr>
          </a:p>
        </p:txBody>
      </p:sp>
      <p:sp>
        <p:nvSpPr>
          <p:cNvPr id="16" name="Oval 15"/>
          <p:cNvSpPr/>
          <p:nvPr/>
        </p:nvSpPr>
        <p:spPr>
          <a:xfrm>
            <a:off x="4267200" y="955675"/>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7" name="Oval 16"/>
          <p:cNvSpPr/>
          <p:nvPr/>
        </p:nvSpPr>
        <p:spPr>
          <a:xfrm>
            <a:off x="4362450" y="1050925"/>
            <a:ext cx="419100" cy="420688"/>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3" name="Text Placeholder 2"/>
          <p:cNvSpPr>
            <a:spLocks noGrp="1"/>
          </p:cNvSpPr>
          <p:nvPr>
            <p:ph type="body" idx="1"/>
          </p:nvPr>
        </p:nvSpPr>
        <p:spPr>
          <a:xfrm>
            <a:off x="301752" y="1524000"/>
            <a:ext cx="4040188" cy="732974"/>
          </a:xfrm>
          <a:noFill/>
          <a:ln w="15875" cap="rnd" cmpd="sng" algn="ctr">
            <a:noFill/>
            <a:prstDash val="solid"/>
          </a:ln>
        </p:spPr>
        <p:style>
          <a:lnRef idx="3">
            <a:schemeClr val="lt1"/>
          </a:lnRef>
          <a:fillRef idx="1">
            <a:schemeClr val="accent1"/>
          </a:fillRef>
          <a:effectRef idx="1">
            <a:schemeClr val="accent1"/>
          </a:effectRef>
          <a:fontRef idx="minor">
            <a:schemeClr val="lt1"/>
          </a:fontRef>
        </p:style>
        <p:txBody>
          <a:bodyPr anchor="ctr">
            <a:noAutofit/>
          </a:bodyPr>
          <a:lstStyle>
            <a:lvl1pPr marL="0" indent="0">
              <a:buNone/>
              <a:defRPr lang="en-US" sz="2200" b="1" dirty="0" smtClean="0">
                <a:solidFill>
                  <a:srgbClr val="FFFFFF"/>
                </a:solidFill>
              </a:defRPr>
            </a:lvl1pPr>
            <a:lvl2pPr>
              <a:buNone/>
              <a:defRPr sz="2000" b="1"/>
            </a:lvl2pPr>
            <a:lvl3pPr>
              <a:buNone/>
              <a:defRPr sz="1800" b="1"/>
            </a:lvl3pPr>
            <a:lvl4pPr>
              <a:buNone/>
              <a:defRPr sz="1600" b="1"/>
            </a:lvl4pPr>
            <a:lvl5pPr>
              <a:buNone/>
              <a:defRPr sz="1600" b="1"/>
            </a:lvl5pPr>
          </a:lstStyle>
          <a:p>
            <a:pPr lvl="0"/>
            <a:r>
              <a:rPr lang="en-US"/>
              <a:t>Click to edit Master text styles</a:t>
            </a:r>
          </a:p>
        </p:txBody>
      </p:sp>
      <p:sp>
        <p:nvSpPr>
          <p:cNvPr id="4" name="Text Placeholder 3"/>
          <p:cNvSpPr>
            <a:spLocks noGrp="1"/>
          </p:cNvSpPr>
          <p:nvPr>
            <p:ph type="body" sz="half" idx="3"/>
          </p:nvPr>
        </p:nvSpPr>
        <p:spPr>
          <a:xfrm>
            <a:off x="4791330" y="1524000"/>
            <a:ext cx="4041775" cy="731520"/>
          </a:xfrm>
          <a:noFill/>
          <a:ln w="15875" cap="rnd" cmpd="sng" algn="ctr">
            <a:noFill/>
            <a:prstDash val="solid"/>
          </a:ln>
        </p:spPr>
        <p:style>
          <a:lnRef idx="3">
            <a:schemeClr val="lt1"/>
          </a:lnRef>
          <a:fillRef idx="1">
            <a:schemeClr val="accent2"/>
          </a:fillRef>
          <a:effectRef idx="1">
            <a:schemeClr val="accent2"/>
          </a:effectRef>
          <a:fontRef idx="minor">
            <a:schemeClr val="lt1"/>
          </a:fontRef>
        </p:style>
        <p:txBody>
          <a:bodyPr anchor="ctr">
            <a:noAutofit/>
          </a:bodyPr>
          <a:lstStyle>
            <a:lvl1pPr marL="0" indent="0">
              <a:buNone/>
              <a:defRPr sz="2200" b="1"/>
            </a:lvl1pPr>
            <a:lvl2pPr>
              <a:buNone/>
              <a:defRPr sz="2000" b="1"/>
            </a:lvl2pPr>
            <a:lvl3pPr>
              <a:buNone/>
              <a:defRPr sz="1800" b="1"/>
            </a:lvl3pPr>
            <a:lvl4pPr>
              <a:buNone/>
              <a:defRPr sz="1600" b="1"/>
            </a:lvl4pPr>
            <a:lvl5pPr>
              <a:buNone/>
              <a:defRPr sz="1600" b="1"/>
            </a:lvl5pPr>
          </a:lstStyle>
          <a:p>
            <a:pPr lvl="0"/>
            <a:r>
              <a:rPr lang="en-US"/>
              <a:t>Click to edit Master text styles</a:t>
            </a:r>
          </a:p>
        </p:txBody>
      </p:sp>
      <p:sp>
        <p:nvSpPr>
          <p:cNvPr id="24" name="Content Placeholder 23"/>
          <p:cNvSpPr>
            <a:spLocks noGrp="1"/>
          </p:cNvSpPr>
          <p:nvPr>
            <p:ph sz="quarter" idx="2"/>
          </p:nvPr>
        </p:nvSpPr>
        <p:spPr>
          <a:xfrm>
            <a:off x="301752" y="2471383"/>
            <a:ext cx="4041648" cy="381840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6" name="Content Placeholder 25"/>
          <p:cNvSpPr>
            <a:spLocks noGrp="1"/>
          </p:cNvSpPr>
          <p:nvPr>
            <p:ph sz="quarter" idx="4"/>
          </p:nvPr>
        </p:nvSpPr>
        <p:spPr>
          <a:xfrm>
            <a:off x="4800600" y="2471383"/>
            <a:ext cx="4038600" cy="382219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3" name="Title 22"/>
          <p:cNvSpPr>
            <a:spLocks noGrp="1"/>
          </p:cNvSpPr>
          <p:nvPr>
            <p:ph type="title"/>
          </p:nvPr>
        </p:nvSpPr>
        <p:spPr/>
        <p:txBody>
          <a:bodyPr rtlCol="0"/>
          <a:lstStyle/>
          <a:p>
            <a:r>
              <a:rPr lang="en-US"/>
              <a:t>Click to edit Master title style</a:t>
            </a:r>
          </a:p>
        </p:txBody>
      </p:sp>
      <p:sp>
        <p:nvSpPr>
          <p:cNvPr id="18" name="Date Placeholder 6"/>
          <p:cNvSpPr>
            <a:spLocks noGrp="1"/>
          </p:cNvSpPr>
          <p:nvPr>
            <p:ph type="dt" sz="half" idx="10"/>
          </p:nvPr>
        </p:nvSpPr>
        <p:spPr/>
        <p:txBody>
          <a:bodyPr/>
          <a:lstStyle>
            <a:lvl1pPr>
              <a:defRPr/>
            </a:lvl1pPr>
          </a:lstStyle>
          <a:p>
            <a:pPr>
              <a:defRPr/>
            </a:pPr>
            <a:fld id="{BB4BD009-A33E-4CC9-B995-7A8E6B97408D}" type="datetimeFigureOut">
              <a:rPr lang="en-US"/>
              <a:pPr>
                <a:defRPr/>
              </a:pPr>
              <a:t>6/2/2026</a:t>
            </a:fld>
            <a:endParaRPr lang="en-US"/>
          </a:p>
        </p:txBody>
      </p:sp>
      <p:sp>
        <p:nvSpPr>
          <p:cNvPr id="19" name="Footer Placeholder 7"/>
          <p:cNvSpPr>
            <a:spLocks noGrp="1"/>
          </p:cNvSpPr>
          <p:nvPr>
            <p:ph type="ftr" sz="quarter" idx="11"/>
          </p:nvPr>
        </p:nvSpPr>
        <p:spPr>
          <a:xfrm>
            <a:off x="304800" y="6410325"/>
            <a:ext cx="3581400" cy="365125"/>
          </a:xfrm>
        </p:spPr>
        <p:txBody>
          <a:bodyPr/>
          <a:lstStyle>
            <a:lvl1pPr>
              <a:defRPr/>
            </a:lvl1pPr>
          </a:lstStyle>
          <a:p>
            <a:pPr>
              <a:defRPr/>
            </a:pPr>
            <a:endParaRPr lang="en-US"/>
          </a:p>
        </p:txBody>
      </p:sp>
      <p:sp>
        <p:nvSpPr>
          <p:cNvPr id="20" name="Slide Number Placeholder 8"/>
          <p:cNvSpPr>
            <a:spLocks noGrp="1"/>
          </p:cNvSpPr>
          <p:nvPr>
            <p:ph type="sldNum" sz="quarter" idx="12"/>
          </p:nvPr>
        </p:nvSpPr>
        <p:spPr>
          <a:xfrm>
            <a:off x="4343400" y="1042988"/>
            <a:ext cx="457200" cy="441325"/>
          </a:xfrm>
        </p:spPr>
        <p:txBody>
          <a:bodyPr/>
          <a:lstStyle>
            <a:lvl1pPr algn="ctr">
              <a:defRPr/>
            </a:lvl1pPr>
          </a:lstStyle>
          <a:p>
            <a:pPr>
              <a:defRPr/>
            </a:pPr>
            <a:fld id="{8D156A46-151E-4861-B106-FEFD1169AE45}" type="slidenum">
              <a:rPr lang="en-US"/>
              <a:pPr>
                <a:defRPr/>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lvl1pPr>
              <a:defRPr/>
            </a:lvl1pPr>
          </a:lstStyle>
          <a:p>
            <a:pPr>
              <a:defRPr/>
            </a:pPr>
            <a:fld id="{48B45DA8-7C0B-49D0-B79E-705461DEA373}" type="datetimeFigureOut">
              <a:rPr lang="en-US"/>
              <a:pPr>
                <a:defRPr/>
              </a:pPr>
              <a:t>6/2/2026</a:t>
            </a:fld>
            <a:endParaRPr lang="en-US"/>
          </a:p>
        </p:txBody>
      </p:sp>
      <p:sp>
        <p:nvSpPr>
          <p:cNvPr id="4" name="Footer Placeholder 3"/>
          <p:cNvSpPr>
            <a:spLocks noGrp="1"/>
          </p:cNvSpPr>
          <p:nvPr>
            <p:ph type="ftr" sz="quarter" idx="11"/>
          </p:nvPr>
        </p:nvSpPr>
        <p:spPr/>
        <p:txBody>
          <a:bodyPr/>
          <a:lstStyle>
            <a:lvl1pPr>
              <a:defRPr/>
            </a:lvl1pPr>
          </a:lstStyle>
          <a:p>
            <a:pPr>
              <a:defRPr/>
            </a:pPr>
            <a:endParaRPr lang="en-US"/>
          </a:p>
        </p:txBody>
      </p:sp>
      <p:sp>
        <p:nvSpPr>
          <p:cNvPr id="5" name="Slide Number Placeholder 4"/>
          <p:cNvSpPr>
            <a:spLocks noGrp="1"/>
          </p:cNvSpPr>
          <p:nvPr>
            <p:ph type="sldNum" sz="quarter" idx="12"/>
          </p:nvPr>
        </p:nvSpPr>
        <p:spPr>
          <a:xfrm>
            <a:off x="4343400" y="1036638"/>
            <a:ext cx="457200" cy="441325"/>
          </a:xfrm>
        </p:spPr>
        <p:txBody>
          <a:bodyPr/>
          <a:lstStyle>
            <a:lvl1pPr>
              <a:defRPr/>
            </a:lvl1pPr>
          </a:lstStyle>
          <a:p>
            <a:pPr>
              <a:defRPr/>
            </a:pPr>
            <a:fld id="{7E530EFF-D3E3-45BE-8E95-AD8538C4DD02}" type="slidenum">
              <a:rPr lang="en-US"/>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Rectangle 1"/>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wrap="none" anchor="ctr"/>
          <a:lstStyle/>
          <a:p>
            <a:pPr fontAlgn="auto">
              <a:spcBef>
                <a:spcPts val="0"/>
              </a:spcBef>
              <a:spcAft>
                <a:spcPts val="0"/>
              </a:spcAft>
              <a:defRPr/>
            </a:pPr>
            <a:endParaRPr lang="en-US">
              <a:latin typeface="+mn-lt"/>
            </a:endParaRPr>
          </a:p>
        </p:txBody>
      </p:sp>
      <p:sp>
        <p:nvSpPr>
          <p:cNvPr id="3" name="Rectangle 2"/>
          <p:cNvSpPr>
            <a:spLocks noChangeArrowheads="1"/>
          </p:cNvSpPr>
          <p:nvPr/>
        </p:nvSpPr>
        <p:spPr bwMode="white">
          <a:xfrm>
            <a:off x="0" y="0"/>
            <a:ext cx="9144000" cy="155575"/>
          </a:xfrm>
          <a:prstGeom prst="rect">
            <a:avLst/>
          </a:prstGeom>
          <a:solidFill>
            <a:srgbClr val="FFFFFF"/>
          </a:solidFill>
          <a:ln w="9525" cap="flat" cmpd="sng" algn="ctr">
            <a:noFill/>
            <a:prstDash val="solid"/>
            <a:miter lim="800000"/>
            <a:headEnd type="none" w="med" len="med"/>
            <a:tailEnd type="none" w="med" len="med"/>
          </a:ln>
          <a:effectLst/>
        </p:spPr>
        <p:txBody>
          <a:bodyPr wrap="none" anchor="ctr"/>
          <a:lstStyle/>
          <a:p>
            <a:pPr fontAlgn="auto">
              <a:spcBef>
                <a:spcPts val="0"/>
              </a:spcBef>
              <a:spcAft>
                <a:spcPts val="0"/>
              </a:spcAft>
              <a:defRPr/>
            </a:pPr>
            <a:endParaRPr lang="en-US">
              <a:latin typeface="+mn-lt"/>
            </a:endParaRPr>
          </a:p>
        </p:txBody>
      </p:sp>
      <p:sp>
        <p:nvSpPr>
          <p:cNvPr id="4" name="Rectangle 3"/>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wrap="none" anchor="ctr"/>
          <a:lstStyle/>
          <a:p>
            <a:pPr fontAlgn="auto">
              <a:spcBef>
                <a:spcPts val="0"/>
              </a:spcBef>
              <a:spcAft>
                <a:spcPts val="0"/>
              </a:spcAft>
              <a:defRPr/>
            </a:pPr>
            <a:endParaRPr lang="en-US">
              <a:latin typeface="+mn-lt"/>
            </a:endParaRPr>
          </a:p>
        </p:txBody>
      </p:sp>
      <p:sp>
        <p:nvSpPr>
          <p:cNvPr id="5" name="Rectangle 4"/>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wrap="none" anchor="ctr"/>
          <a:lstStyle/>
          <a:p>
            <a:pPr fontAlgn="auto">
              <a:spcBef>
                <a:spcPts val="0"/>
              </a:spcBef>
              <a:spcAft>
                <a:spcPts val="0"/>
              </a:spcAft>
              <a:defRPr/>
            </a:pPr>
            <a:endParaRPr lang="en-US">
              <a:latin typeface="+mn-lt"/>
            </a:endParaRPr>
          </a:p>
        </p:txBody>
      </p:sp>
      <p:sp>
        <p:nvSpPr>
          <p:cNvPr id="6" name="Rectangle 5"/>
          <p:cNvSpPr>
            <a:spLocks noChangeArrowheads="1"/>
          </p:cNvSpPr>
          <p:nvPr/>
        </p:nvSpPr>
        <p:spPr bwMode="auto">
          <a:xfrm>
            <a:off x="146050" y="6391275"/>
            <a:ext cx="8832850" cy="309563"/>
          </a:xfrm>
          <a:prstGeom prst="rect">
            <a:avLst/>
          </a:prstGeom>
          <a:solidFill>
            <a:schemeClr val="accent3"/>
          </a:solidFill>
          <a:ln w="9525" cap="flat" cmpd="sng" algn="ctr">
            <a:noFill/>
            <a:prstDash val="solid"/>
            <a:miter lim="800000"/>
            <a:headEnd type="none" w="med" len="med"/>
            <a:tailEnd type="none" w="med" len="med"/>
          </a:ln>
          <a:effectLst/>
        </p:spPr>
        <p:txBody>
          <a:bodyPr wrap="none" anchor="ctr"/>
          <a:lstStyle/>
          <a:p>
            <a:pPr fontAlgn="auto">
              <a:spcBef>
                <a:spcPts val="0"/>
              </a:spcBef>
              <a:spcAft>
                <a:spcPts val="0"/>
              </a:spcAft>
              <a:defRPr/>
            </a:pPr>
            <a:endParaRPr lang="en-US">
              <a:latin typeface="+mn-lt"/>
            </a:endParaRPr>
          </a:p>
        </p:txBody>
      </p:sp>
      <p:sp>
        <p:nvSpPr>
          <p:cNvPr id="7" name="Rectangle 6"/>
          <p:cNvSpPr>
            <a:spLocks noChangeArrowheads="1"/>
          </p:cNvSpPr>
          <p:nvPr/>
        </p:nvSpPr>
        <p:spPr bwMode="auto">
          <a:xfrm>
            <a:off x="152400" y="158750"/>
            <a:ext cx="8832850" cy="6546850"/>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wrap="none" anchor="ctr"/>
          <a:lstStyle/>
          <a:p>
            <a:pPr fontAlgn="auto">
              <a:spcBef>
                <a:spcPts val="0"/>
              </a:spcBef>
              <a:spcAft>
                <a:spcPts val="0"/>
              </a:spcAft>
              <a:defRPr/>
            </a:pPr>
            <a:endParaRPr lang="en-US" dirty="0">
              <a:latin typeface="+mn-lt"/>
            </a:endParaRPr>
          </a:p>
        </p:txBody>
      </p:sp>
      <p:sp>
        <p:nvSpPr>
          <p:cNvPr id="8" name="Date Placeholder 1"/>
          <p:cNvSpPr>
            <a:spLocks noGrp="1"/>
          </p:cNvSpPr>
          <p:nvPr>
            <p:ph type="dt" sz="half" idx="10"/>
          </p:nvPr>
        </p:nvSpPr>
        <p:spPr/>
        <p:txBody>
          <a:bodyPr/>
          <a:lstStyle>
            <a:lvl1pPr>
              <a:defRPr/>
            </a:lvl1pPr>
          </a:lstStyle>
          <a:p>
            <a:pPr>
              <a:defRPr/>
            </a:pPr>
            <a:fld id="{815AB7D9-EDA6-4EF0-A1F8-93922FC69EF0}" type="datetimeFigureOut">
              <a:rPr lang="en-US"/>
              <a:pPr>
                <a:defRPr/>
              </a:pPr>
              <a:t>6/2/2026</a:t>
            </a:fld>
            <a:endParaRPr lang="en-US"/>
          </a:p>
        </p:txBody>
      </p:sp>
      <p:sp>
        <p:nvSpPr>
          <p:cNvPr id="9" name="Footer Placeholder 2"/>
          <p:cNvSpPr>
            <a:spLocks noGrp="1"/>
          </p:cNvSpPr>
          <p:nvPr>
            <p:ph type="ftr" sz="quarter" idx="11"/>
          </p:nvPr>
        </p:nvSpPr>
        <p:spPr/>
        <p:txBody>
          <a:bodyPr/>
          <a:lstStyle>
            <a:lvl1pPr>
              <a:defRPr/>
            </a:lvl1pPr>
          </a:lstStyle>
          <a:p>
            <a:pPr>
              <a:defRPr/>
            </a:pPr>
            <a:endParaRPr lang="en-US"/>
          </a:p>
        </p:txBody>
      </p:sp>
      <p:sp>
        <p:nvSpPr>
          <p:cNvPr id="10" name="Slide Number Placeholder 3"/>
          <p:cNvSpPr>
            <a:spLocks noGrp="1"/>
          </p:cNvSpPr>
          <p:nvPr>
            <p:ph type="sldNum" sz="quarter" idx="12"/>
          </p:nvPr>
        </p:nvSpPr>
        <p:spPr>
          <a:xfrm>
            <a:off x="4267200" y="6324600"/>
            <a:ext cx="609600" cy="441325"/>
          </a:xfrm>
        </p:spPr>
        <p:txBody>
          <a:bodyPr/>
          <a:lstStyle>
            <a:lvl1pPr>
              <a:defRPr>
                <a:solidFill>
                  <a:srgbClr val="FFFFFF"/>
                </a:solidFill>
              </a:defRPr>
            </a:lvl1pPr>
          </a:lstStyle>
          <a:p>
            <a:pPr>
              <a:defRPr/>
            </a:pPr>
            <a:fld id="{29B4F7B2-4ADF-4462-A1DA-8BFED9EA4791}"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5" name="Rectangle 4"/>
          <p:cNvSpPr>
            <a:spLocks noChangeArrowheads="1"/>
          </p:cNvSpPr>
          <p:nvPr/>
        </p:nvSpPr>
        <p:spPr bwMode="auto">
          <a:xfrm>
            <a:off x="152400" y="152400"/>
            <a:ext cx="8832850" cy="304800"/>
          </a:xfrm>
          <a:prstGeom prst="rect">
            <a:avLst/>
          </a:prstGeom>
          <a:solidFill>
            <a:schemeClr val="accent3"/>
          </a:solidFill>
          <a:ln w="9525" cap="flat" cmpd="sng" algn="ctr">
            <a:noFill/>
            <a:prstDash val="solid"/>
            <a:miter lim="800000"/>
            <a:headEnd type="none" w="med" len="med"/>
            <a:tailEnd type="none" w="med" len="med"/>
          </a:ln>
          <a:effectLst/>
        </p:spPr>
        <p:txBody>
          <a:bodyPr wrap="none" anchor="ctr"/>
          <a:lstStyle/>
          <a:p>
            <a:pPr fontAlgn="auto">
              <a:spcBef>
                <a:spcPts val="0"/>
              </a:spcBef>
              <a:spcAft>
                <a:spcPts val="0"/>
              </a:spcAft>
              <a:defRPr/>
            </a:pPr>
            <a:endParaRPr lang="en-US">
              <a:latin typeface="+mn-lt"/>
            </a:endParaRPr>
          </a:p>
        </p:txBody>
      </p:sp>
      <p:sp>
        <p:nvSpPr>
          <p:cNvPr id="6" name="Rectangle 5"/>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wrap="none" anchor="ctr"/>
          <a:lstStyle/>
          <a:p>
            <a:pPr fontAlgn="auto">
              <a:spcBef>
                <a:spcPts val="0"/>
              </a:spcBef>
              <a:spcAft>
                <a:spcPts val="0"/>
              </a:spcAft>
              <a:defRPr/>
            </a:pPr>
            <a:endParaRPr lang="en-US">
              <a:latin typeface="+mn-lt"/>
            </a:endParaRPr>
          </a:p>
        </p:txBody>
      </p:sp>
      <p:sp>
        <p:nvSpPr>
          <p:cNvPr id="7" name="Rectangle 6"/>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wrap="none" anchor="ctr"/>
          <a:lstStyle/>
          <a:p>
            <a:pPr fontAlgn="auto">
              <a:spcBef>
                <a:spcPts val="0"/>
              </a:spcBef>
              <a:spcAft>
                <a:spcPts val="0"/>
              </a:spcAft>
              <a:defRPr/>
            </a:pPr>
            <a:endParaRPr lang="en-US">
              <a:latin typeface="+mn-lt"/>
            </a:endParaRPr>
          </a:p>
        </p:txBody>
      </p:sp>
      <p:sp>
        <p:nvSpPr>
          <p:cNvPr id="8" name="Rectangle 7"/>
          <p:cNvSpPr>
            <a:spLocks noChangeArrowheads="1"/>
          </p:cNvSpPr>
          <p:nvPr/>
        </p:nvSpPr>
        <p:spPr bwMode="white">
          <a:xfrm>
            <a:off x="0" y="0"/>
            <a:ext cx="9144000" cy="119063"/>
          </a:xfrm>
          <a:prstGeom prst="rect">
            <a:avLst/>
          </a:prstGeom>
          <a:solidFill>
            <a:srgbClr val="FFFFFF"/>
          </a:solidFill>
          <a:ln w="9525" cap="flat" cmpd="sng" algn="ctr">
            <a:noFill/>
            <a:prstDash val="solid"/>
            <a:miter lim="800000"/>
            <a:headEnd type="none" w="med" len="med"/>
            <a:tailEnd type="none" w="med" len="med"/>
          </a:ln>
          <a:effectLst/>
        </p:spPr>
        <p:txBody>
          <a:bodyPr wrap="none" anchor="ctr"/>
          <a:lstStyle/>
          <a:p>
            <a:pPr fontAlgn="auto">
              <a:spcBef>
                <a:spcPts val="0"/>
              </a:spcBef>
              <a:spcAft>
                <a:spcPts val="0"/>
              </a:spcAft>
              <a:defRPr/>
            </a:pPr>
            <a:endParaRPr lang="en-US">
              <a:latin typeface="+mn-lt"/>
            </a:endParaRPr>
          </a:p>
        </p:txBody>
      </p:sp>
      <p:sp>
        <p:nvSpPr>
          <p:cNvPr id="9" name="Rectangle 8"/>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wrap="none" anchor="ctr"/>
          <a:lstStyle/>
          <a:p>
            <a:pPr fontAlgn="auto">
              <a:spcBef>
                <a:spcPts val="0"/>
              </a:spcBef>
              <a:spcAft>
                <a:spcPts val="0"/>
              </a:spcAft>
              <a:defRPr/>
            </a:pPr>
            <a:endParaRPr lang="en-US">
              <a:latin typeface="+mn-lt"/>
            </a:endParaRPr>
          </a:p>
        </p:txBody>
      </p:sp>
      <p:sp>
        <p:nvSpPr>
          <p:cNvPr id="10" name="Rectangle 9"/>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1" name="Rectangle 10"/>
          <p:cNvSpPr>
            <a:spLocks noChangeArrowheads="1"/>
          </p:cNvSpPr>
          <p:nvPr/>
        </p:nvSpPr>
        <p:spPr bwMode="auto">
          <a:xfrm>
            <a:off x="152400" y="152400"/>
            <a:ext cx="8832850" cy="6546850"/>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wrap="none" anchor="ctr"/>
          <a:lstStyle/>
          <a:p>
            <a:pPr fontAlgn="auto">
              <a:spcBef>
                <a:spcPts val="0"/>
              </a:spcBef>
              <a:spcAft>
                <a:spcPts val="0"/>
              </a:spcAft>
              <a:defRPr/>
            </a:pPr>
            <a:endParaRPr lang="en-US" dirty="0">
              <a:latin typeface="+mn-lt"/>
            </a:endParaRPr>
          </a:p>
        </p:txBody>
      </p:sp>
      <p:sp>
        <p:nvSpPr>
          <p:cNvPr id="12" name="Straight Connector 11"/>
          <p:cNvSpPr>
            <a:spLocks noChangeShapeType="1"/>
          </p:cNvSpPr>
          <p:nvPr/>
        </p:nvSpPr>
        <p:spPr bwMode="auto">
          <a:xfrm>
            <a:off x="152400" y="533400"/>
            <a:ext cx="8832850"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wrap="none" anchor="ctr"/>
          <a:lstStyle/>
          <a:p>
            <a:pPr fontAlgn="auto">
              <a:spcBef>
                <a:spcPts val="0"/>
              </a:spcBef>
              <a:spcAft>
                <a:spcPts val="0"/>
              </a:spcAft>
              <a:defRPr/>
            </a:pPr>
            <a:endParaRPr lang="en-US">
              <a:latin typeface="+mn-lt"/>
            </a:endParaRPr>
          </a:p>
        </p:txBody>
      </p:sp>
      <p:sp>
        <p:nvSpPr>
          <p:cNvPr id="13" name="Oval 12"/>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4" name="Oval 13"/>
          <p:cNvSpPr/>
          <p:nvPr/>
        </p:nvSpPr>
        <p:spPr>
          <a:xfrm>
            <a:off x="1390650" y="323850"/>
            <a:ext cx="419100" cy="419100"/>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5" name="Rectangle 14"/>
          <p:cNvSpPr>
            <a:spLocks noChangeArrowheads="1"/>
          </p:cNvSpPr>
          <p:nvPr/>
        </p:nvSpPr>
        <p:spPr bwMode="auto">
          <a:xfrm>
            <a:off x="149225" y="6388100"/>
            <a:ext cx="8832850" cy="309563"/>
          </a:xfrm>
          <a:prstGeom prst="rect">
            <a:avLst/>
          </a:prstGeom>
          <a:solidFill>
            <a:schemeClr val="accent3"/>
          </a:solidFill>
          <a:ln w="9525" cap="flat" cmpd="sng" algn="ctr">
            <a:noFill/>
            <a:prstDash val="solid"/>
            <a:miter lim="800000"/>
            <a:headEnd type="none" w="med" len="med"/>
            <a:tailEnd type="none" w="med" len="med"/>
          </a:ln>
          <a:effectLst/>
        </p:spPr>
        <p:txBody>
          <a:bodyPr wrap="none" anchor="ctr"/>
          <a:lstStyle/>
          <a:p>
            <a:pPr fontAlgn="auto">
              <a:spcBef>
                <a:spcPts val="0"/>
              </a:spcBef>
              <a:spcAft>
                <a:spcPts val="0"/>
              </a:spcAft>
              <a:defRPr/>
            </a:pPr>
            <a:endParaRPr lang="en-US">
              <a:latin typeface="+mn-lt"/>
            </a:endParaRPr>
          </a:p>
        </p:txBody>
      </p:sp>
      <p:sp>
        <p:nvSpPr>
          <p:cNvPr id="2" name="Title 1"/>
          <p:cNvSpPr>
            <a:spLocks noGrp="1"/>
          </p:cNvSpPr>
          <p:nvPr>
            <p:ph type="title"/>
          </p:nvPr>
        </p:nvSpPr>
        <p:spPr>
          <a:xfrm>
            <a:off x="381000" y="914400"/>
            <a:ext cx="2362200" cy="990600"/>
          </a:xfrm>
        </p:spPr>
        <p:txBody>
          <a:bodyPr>
            <a:noAutofit/>
          </a:bodyPr>
          <a:lstStyle>
            <a:lvl1pPr algn="l">
              <a:buNone/>
              <a:defRPr sz="2200" b="1">
                <a:solidFill>
                  <a:srgbClr val="FFFFFF"/>
                </a:solidFill>
              </a:defRPr>
            </a:lvl1pPr>
          </a:lstStyle>
          <a:p>
            <a:r>
              <a:rPr lang="en-US"/>
              <a:t>Click to edit Master title style</a:t>
            </a:r>
          </a:p>
        </p:txBody>
      </p:sp>
      <p:sp>
        <p:nvSpPr>
          <p:cNvPr id="3" name="Text Placeholder 2"/>
          <p:cNvSpPr>
            <a:spLocks noGrp="1"/>
          </p:cNvSpPr>
          <p:nvPr>
            <p:ph type="body" idx="2"/>
          </p:nvPr>
        </p:nvSpPr>
        <p:spPr>
          <a:xfrm>
            <a:off x="381000" y="1981200"/>
            <a:ext cx="2362200" cy="4144963"/>
          </a:xfrm>
        </p:spPr>
        <p:txBody>
          <a:bodyPr/>
          <a:lstStyle>
            <a:lvl1pPr marL="0" indent="0">
              <a:spcAft>
                <a:spcPts val="1000"/>
              </a:spcAft>
              <a:buNone/>
              <a:defRPr sz="1600">
                <a:solidFill>
                  <a:srgbClr val="FFFFFF"/>
                </a:solidFill>
              </a:defRPr>
            </a:lvl1pPr>
            <a:lvl2pPr>
              <a:buNone/>
              <a:defRPr sz="1200"/>
            </a:lvl2pPr>
            <a:lvl3pPr>
              <a:buNone/>
              <a:defRPr sz="1000"/>
            </a:lvl3pPr>
            <a:lvl4pPr>
              <a:buNone/>
              <a:defRPr sz="900"/>
            </a:lvl4pPr>
            <a:lvl5pPr>
              <a:buNone/>
              <a:defRPr sz="900"/>
            </a:lvl5pPr>
          </a:lstStyle>
          <a:p>
            <a:pPr lvl="0"/>
            <a:r>
              <a:rPr lang="en-US"/>
              <a:t>Click to edit Master text styles</a:t>
            </a:r>
          </a:p>
        </p:txBody>
      </p:sp>
      <p:sp>
        <p:nvSpPr>
          <p:cNvPr id="20" name="Content Placeholder 19"/>
          <p:cNvSpPr>
            <a:spLocks noGrp="1"/>
          </p:cNvSpPr>
          <p:nvPr>
            <p:ph sz="quarter" idx="1"/>
          </p:nvPr>
        </p:nvSpPr>
        <p:spPr>
          <a:xfrm>
            <a:off x="3124200" y="685800"/>
            <a:ext cx="5638800" cy="5410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6" name="Slide Number Placeholder 6"/>
          <p:cNvSpPr>
            <a:spLocks noGrp="1"/>
          </p:cNvSpPr>
          <p:nvPr>
            <p:ph type="sldNum" sz="quarter" idx="10"/>
          </p:nvPr>
        </p:nvSpPr>
        <p:spPr>
          <a:xfrm>
            <a:off x="1371600" y="312738"/>
            <a:ext cx="457200" cy="441325"/>
          </a:xfrm>
        </p:spPr>
        <p:txBody>
          <a:bodyPr/>
          <a:lstStyle>
            <a:lvl1pPr>
              <a:defRPr>
                <a:solidFill>
                  <a:schemeClr val="accent3">
                    <a:shade val="75000"/>
                  </a:schemeClr>
                </a:solidFill>
              </a:defRPr>
            </a:lvl1pPr>
          </a:lstStyle>
          <a:p>
            <a:pPr>
              <a:defRPr/>
            </a:pPr>
            <a:fld id="{4377B893-CEA5-4DEE-9D2A-186DE617E868}" type="slidenum">
              <a:rPr lang="en-US"/>
              <a:pPr>
                <a:defRPr/>
              </a:pPr>
              <a:t>‹#›</a:t>
            </a:fld>
            <a:endParaRPr lang="en-US"/>
          </a:p>
        </p:txBody>
      </p:sp>
      <p:sp>
        <p:nvSpPr>
          <p:cNvPr id="17" name="Date Placeholder 4"/>
          <p:cNvSpPr>
            <a:spLocks noGrp="1"/>
          </p:cNvSpPr>
          <p:nvPr>
            <p:ph type="dt" sz="half" idx="11"/>
          </p:nvPr>
        </p:nvSpPr>
        <p:spPr/>
        <p:txBody>
          <a:bodyPr/>
          <a:lstStyle>
            <a:lvl1pPr>
              <a:defRPr/>
            </a:lvl1pPr>
          </a:lstStyle>
          <a:p>
            <a:pPr>
              <a:defRPr/>
            </a:pPr>
            <a:fld id="{3B0B8911-9F40-409E-910B-20AA8ABC8B3A}" type="datetimeFigureOut">
              <a:rPr lang="en-US"/>
              <a:pPr>
                <a:defRPr/>
              </a:pPr>
              <a:t>6/2/2026</a:t>
            </a:fld>
            <a:endParaRPr lang="en-US"/>
          </a:p>
        </p:txBody>
      </p:sp>
      <p:sp>
        <p:nvSpPr>
          <p:cNvPr id="18" name="Footer Placeholder 5"/>
          <p:cNvSpPr>
            <a:spLocks noGrp="1"/>
          </p:cNvSpPr>
          <p:nvPr>
            <p:ph type="ftr" sz="quarter" idx="12"/>
          </p:nvPr>
        </p:nvSpPr>
        <p:spPr>
          <a:xfrm>
            <a:off x="301625" y="6410325"/>
            <a:ext cx="3382963" cy="366713"/>
          </a:xfrm>
        </p:spPr>
        <p:txBody>
          <a:bodyPr/>
          <a:lstStyle>
            <a:lvl1pPr>
              <a:defRPr/>
            </a:lvl1pPr>
          </a:lstStyle>
          <a:p>
            <a:pPr>
              <a:defRPr/>
            </a:pPr>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5" name="Straight Connector 4"/>
          <p:cNvSpPr>
            <a:spLocks noChangeShapeType="1"/>
          </p:cNvSpPr>
          <p:nvPr/>
        </p:nvSpPr>
        <p:spPr bwMode="auto">
          <a:xfrm>
            <a:off x="152400" y="533400"/>
            <a:ext cx="8832850"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wrap="none" anchor="ctr"/>
          <a:lstStyle/>
          <a:p>
            <a:pPr fontAlgn="auto">
              <a:spcBef>
                <a:spcPts val="0"/>
              </a:spcBef>
              <a:spcAft>
                <a:spcPts val="0"/>
              </a:spcAft>
              <a:defRPr/>
            </a:pPr>
            <a:endParaRPr lang="en-US">
              <a:latin typeface="+mn-lt"/>
            </a:endParaRPr>
          </a:p>
        </p:txBody>
      </p:sp>
      <p:sp>
        <p:nvSpPr>
          <p:cNvPr id="6" name="Rectangle 5"/>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wrap="none" anchor="ctr"/>
          <a:lstStyle/>
          <a:p>
            <a:pPr fontAlgn="auto">
              <a:spcBef>
                <a:spcPts val="0"/>
              </a:spcBef>
              <a:spcAft>
                <a:spcPts val="0"/>
              </a:spcAft>
              <a:defRPr/>
            </a:pPr>
            <a:endParaRPr lang="en-US">
              <a:latin typeface="+mn-lt"/>
            </a:endParaRPr>
          </a:p>
        </p:txBody>
      </p:sp>
      <p:sp>
        <p:nvSpPr>
          <p:cNvPr id="7" name="Rectangle 6"/>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wrap="none" anchor="ctr"/>
          <a:lstStyle/>
          <a:p>
            <a:pPr fontAlgn="auto">
              <a:spcBef>
                <a:spcPts val="0"/>
              </a:spcBef>
              <a:spcAft>
                <a:spcPts val="0"/>
              </a:spcAft>
              <a:defRPr/>
            </a:pPr>
            <a:endParaRPr lang="en-US">
              <a:latin typeface="+mn-lt"/>
            </a:endParaRPr>
          </a:p>
        </p:txBody>
      </p:sp>
      <p:sp>
        <p:nvSpPr>
          <p:cNvPr id="8" name="Rectangle 7"/>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wrap="none" anchor="ctr"/>
          <a:lstStyle/>
          <a:p>
            <a:pPr fontAlgn="auto">
              <a:spcBef>
                <a:spcPts val="0"/>
              </a:spcBef>
              <a:spcAft>
                <a:spcPts val="0"/>
              </a:spcAft>
              <a:defRPr/>
            </a:pPr>
            <a:endParaRPr lang="en-US">
              <a:latin typeface="+mn-lt"/>
            </a:endParaRPr>
          </a:p>
        </p:txBody>
      </p:sp>
      <p:sp>
        <p:nvSpPr>
          <p:cNvPr id="9" name="Rectangle 8"/>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wrap="none" anchor="ctr"/>
          <a:lstStyle/>
          <a:p>
            <a:pPr fontAlgn="auto">
              <a:spcBef>
                <a:spcPts val="0"/>
              </a:spcBef>
              <a:spcAft>
                <a:spcPts val="0"/>
              </a:spcAft>
              <a:defRPr/>
            </a:pPr>
            <a:endParaRPr lang="en-US" dirty="0">
              <a:latin typeface="+mn-lt"/>
            </a:endParaRPr>
          </a:p>
        </p:txBody>
      </p:sp>
      <p:sp>
        <p:nvSpPr>
          <p:cNvPr id="10" name="Rectangle 9"/>
          <p:cNvSpPr>
            <a:spLocks noChangeArrowheads="1"/>
          </p:cNvSpPr>
          <p:nvPr/>
        </p:nvSpPr>
        <p:spPr bwMode="auto">
          <a:xfrm>
            <a:off x="152400" y="152400"/>
            <a:ext cx="8832850" cy="301625"/>
          </a:xfrm>
          <a:prstGeom prst="rect">
            <a:avLst/>
          </a:prstGeom>
          <a:solidFill>
            <a:schemeClr val="accent3"/>
          </a:solidFill>
          <a:ln w="9525" cap="flat" cmpd="sng" algn="ctr">
            <a:noFill/>
            <a:prstDash val="solid"/>
            <a:miter lim="800000"/>
            <a:headEnd type="none" w="med" len="med"/>
            <a:tailEnd type="none" w="med" len="med"/>
          </a:ln>
          <a:effectLst/>
        </p:spPr>
        <p:txBody>
          <a:bodyPr wrap="none" anchor="ctr"/>
          <a:lstStyle/>
          <a:p>
            <a:pPr fontAlgn="auto">
              <a:spcBef>
                <a:spcPts val="0"/>
              </a:spcBef>
              <a:spcAft>
                <a:spcPts val="0"/>
              </a:spcAft>
              <a:defRPr/>
            </a:pPr>
            <a:endParaRPr lang="en-US">
              <a:latin typeface="+mn-lt"/>
            </a:endParaRPr>
          </a:p>
        </p:txBody>
      </p:sp>
      <p:sp>
        <p:nvSpPr>
          <p:cNvPr id="11" name="Rectangle 10"/>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2" name="Rectangle 11"/>
          <p:cNvSpPr>
            <a:spLocks noChangeArrowheads="1"/>
          </p:cNvSpPr>
          <p:nvPr/>
        </p:nvSpPr>
        <p:spPr bwMode="auto">
          <a:xfrm>
            <a:off x="152400" y="155575"/>
            <a:ext cx="8832850" cy="6546850"/>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wrap="none" anchor="ctr"/>
          <a:lstStyle/>
          <a:p>
            <a:pPr fontAlgn="auto">
              <a:spcBef>
                <a:spcPts val="0"/>
              </a:spcBef>
              <a:spcAft>
                <a:spcPts val="0"/>
              </a:spcAft>
              <a:defRPr/>
            </a:pPr>
            <a:endParaRPr lang="en-US" dirty="0">
              <a:latin typeface="+mn-lt"/>
            </a:endParaRPr>
          </a:p>
        </p:txBody>
      </p:sp>
      <p:sp>
        <p:nvSpPr>
          <p:cNvPr id="13" name="Oval 12"/>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4" name="Oval 13"/>
          <p:cNvSpPr/>
          <p:nvPr/>
        </p:nvSpPr>
        <p:spPr>
          <a:xfrm>
            <a:off x="1390650" y="323850"/>
            <a:ext cx="419100" cy="419100"/>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5" name="Rectangle 14"/>
          <p:cNvSpPr>
            <a:spLocks noChangeArrowheads="1"/>
          </p:cNvSpPr>
          <p:nvPr/>
        </p:nvSpPr>
        <p:spPr bwMode="auto">
          <a:xfrm>
            <a:off x="149225" y="6388100"/>
            <a:ext cx="8832850" cy="309563"/>
          </a:xfrm>
          <a:prstGeom prst="rect">
            <a:avLst/>
          </a:prstGeom>
          <a:solidFill>
            <a:schemeClr val="accent3"/>
          </a:solidFill>
          <a:ln w="9525" cap="flat" cmpd="sng" algn="ctr">
            <a:noFill/>
            <a:prstDash val="solid"/>
            <a:miter lim="800000"/>
            <a:headEnd type="none" w="med" len="med"/>
            <a:tailEnd type="none" w="med" len="med"/>
          </a:ln>
          <a:effectLst/>
        </p:spPr>
        <p:txBody>
          <a:bodyPr wrap="none" anchor="ctr"/>
          <a:lstStyle/>
          <a:p>
            <a:pPr fontAlgn="auto">
              <a:spcBef>
                <a:spcPts val="0"/>
              </a:spcBef>
              <a:spcAft>
                <a:spcPts val="0"/>
              </a:spcAft>
              <a:defRPr/>
            </a:pPr>
            <a:endParaRPr lang="en-US">
              <a:latin typeface="+mn-lt"/>
            </a:endParaRPr>
          </a:p>
        </p:txBody>
      </p:sp>
      <p:sp>
        <p:nvSpPr>
          <p:cNvPr id="2" name="Title 1"/>
          <p:cNvSpPr>
            <a:spLocks noGrp="1"/>
          </p:cNvSpPr>
          <p:nvPr>
            <p:ph type="title"/>
          </p:nvPr>
        </p:nvSpPr>
        <p:spPr>
          <a:xfrm>
            <a:off x="3000375" y="5029200"/>
            <a:ext cx="5867400" cy="1219200"/>
          </a:xfrm>
        </p:spPr>
        <p:txBody>
          <a:bodyPr anchor="t">
            <a:noAutofit/>
          </a:bodyPr>
          <a:lstStyle>
            <a:lvl1pPr algn="l">
              <a:buNone/>
              <a:defRPr sz="2400" b="1">
                <a:solidFill>
                  <a:schemeClr val="tx2"/>
                </a:solidFill>
              </a:defRPr>
            </a:lvl1pPr>
          </a:lstStyle>
          <a:p>
            <a:r>
              <a:rPr lang="en-US"/>
              <a:t>Click to edit Master title style</a:t>
            </a:r>
          </a:p>
        </p:txBody>
      </p:sp>
      <p:sp>
        <p:nvSpPr>
          <p:cNvPr id="3" name="Picture Placeholder 2"/>
          <p:cNvSpPr>
            <a:spLocks noGrp="1"/>
          </p:cNvSpPr>
          <p:nvPr>
            <p:ph type="pic" idx="1"/>
          </p:nvPr>
        </p:nvSpPr>
        <p:spPr>
          <a:xfrm>
            <a:off x="3000375" y="609600"/>
            <a:ext cx="5867400" cy="4267200"/>
          </a:xfrm>
        </p:spPr>
        <p:txBody>
          <a:bodyPr>
            <a:normAutofit/>
          </a:bodyPr>
          <a:lstStyle>
            <a:lvl1pPr marL="0" indent="0">
              <a:buNone/>
              <a:defRPr sz="3200"/>
            </a:lvl1pPr>
          </a:lstStyle>
          <a:p>
            <a:pPr lvl="0"/>
            <a:r>
              <a:rPr lang="en-US" noProof="0"/>
              <a:t>Click icon to add picture</a:t>
            </a:r>
            <a:endParaRPr lang="en-US" noProof="0" dirty="0"/>
          </a:p>
        </p:txBody>
      </p:sp>
      <p:sp>
        <p:nvSpPr>
          <p:cNvPr id="4" name="Text Placeholder 3"/>
          <p:cNvSpPr>
            <a:spLocks noGrp="1"/>
          </p:cNvSpPr>
          <p:nvPr>
            <p:ph type="body" sz="half" idx="2"/>
          </p:nvPr>
        </p:nvSpPr>
        <p:spPr>
          <a:xfrm>
            <a:off x="381000" y="990600"/>
            <a:ext cx="2438400" cy="5257800"/>
          </a:xfrm>
        </p:spPr>
        <p:txBody>
          <a:bodyPr/>
          <a:lstStyle>
            <a:lvl1pPr marL="0" indent="0">
              <a:spcAft>
                <a:spcPts val="1000"/>
              </a:spcAft>
              <a:buFontTx/>
              <a:buNone/>
              <a:defRPr sz="1600">
                <a:solidFill>
                  <a:srgbClr val="FFFFFF"/>
                </a:solidFill>
              </a:defRPr>
            </a:lvl1pPr>
            <a:lvl2pPr>
              <a:defRPr sz="1200"/>
            </a:lvl2pPr>
            <a:lvl3pPr>
              <a:defRPr sz="1000"/>
            </a:lvl3pPr>
            <a:lvl4pPr>
              <a:defRPr sz="900"/>
            </a:lvl4pPr>
            <a:lvl5pPr>
              <a:defRPr sz="900"/>
            </a:lvl5pPr>
          </a:lstStyle>
          <a:p>
            <a:pPr lvl="0"/>
            <a:r>
              <a:rPr lang="en-US"/>
              <a:t>Click to edit Master text styles</a:t>
            </a:r>
          </a:p>
        </p:txBody>
      </p:sp>
      <p:sp>
        <p:nvSpPr>
          <p:cNvPr id="16" name="Slide Number Placeholder 6"/>
          <p:cNvSpPr>
            <a:spLocks noGrp="1"/>
          </p:cNvSpPr>
          <p:nvPr>
            <p:ph type="sldNum" sz="quarter" idx="10"/>
          </p:nvPr>
        </p:nvSpPr>
        <p:spPr>
          <a:xfrm>
            <a:off x="1371600" y="312738"/>
            <a:ext cx="457200" cy="441325"/>
          </a:xfrm>
        </p:spPr>
        <p:txBody>
          <a:bodyPr/>
          <a:lstStyle>
            <a:lvl1pPr>
              <a:defRPr/>
            </a:lvl1pPr>
          </a:lstStyle>
          <a:p>
            <a:pPr>
              <a:defRPr/>
            </a:pPr>
            <a:fld id="{B05DA048-5DD9-40F4-B11E-B02E45684F9A}" type="slidenum">
              <a:rPr lang="en-US"/>
              <a:pPr>
                <a:defRPr/>
              </a:pPr>
              <a:t>‹#›</a:t>
            </a:fld>
            <a:endParaRPr lang="en-US"/>
          </a:p>
        </p:txBody>
      </p:sp>
      <p:sp>
        <p:nvSpPr>
          <p:cNvPr id="17" name="Date Placeholder 4"/>
          <p:cNvSpPr>
            <a:spLocks noGrp="1"/>
          </p:cNvSpPr>
          <p:nvPr>
            <p:ph type="dt" sz="half" idx="11"/>
          </p:nvPr>
        </p:nvSpPr>
        <p:spPr>
          <a:xfrm>
            <a:off x="5788025" y="6405563"/>
            <a:ext cx="3044825" cy="365125"/>
          </a:xfrm>
        </p:spPr>
        <p:txBody>
          <a:bodyPr/>
          <a:lstStyle>
            <a:lvl1pPr>
              <a:defRPr/>
            </a:lvl1pPr>
          </a:lstStyle>
          <a:p>
            <a:pPr>
              <a:defRPr/>
            </a:pPr>
            <a:fld id="{F1864C0B-9F6A-4DD1-8842-52F0C4801DB8}" type="datetimeFigureOut">
              <a:rPr lang="en-US"/>
              <a:pPr>
                <a:defRPr/>
              </a:pPr>
              <a:t>6/2/2026</a:t>
            </a:fld>
            <a:endParaRPr lang="en-US"/>
          </a:p>
        </p:txBody>
      </p:sp>
      <p:sp>
        <p:nvSpPr>
          <p:cNvPr id="18" name="Footer Placeholder 5"/>
          <p:cNvSpPr>
            <a:spLocks noGrp="1"/>
          </p:cNvSpPr>
          <p:nvPr>
            <p:ph type="ftr" sz="quarter" idx="12"/>
          </p:nvPr>
        </p:nvSpPr>
        <p:spPr>
          <a:xfrm>
            <a:off x="301625" y="6410325"/>
            <a:ext cx="3584575" cy="366713"/>
          </a:xfrm>
        </p:spPr>
        <p:txBody>
          <a:bodyPr/>
          <a:lstStyle>
            <a:lvl1pPr>
              <a:defRPr/>
            </a:lvl1pPr>
          </a:lstStyle>
          <a:p>
            <a:pPr>
              <a:defRPr/>
            </a:pPr>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7" name="Rectangle 1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wrap="none" anchor="ctr"/>
          <a:lstStyle/>
          <a:p>
            <a:pPr fontAlgn="auto">
              <a:spcBef>
                <a:spcPts val="0"/>
              </a:spcBef>
              <a:spcAft>
                <a:spcPts val="0"/>
              </a:spcAft>
              <a:defRPr/>
            </a:pPr>
            <a:endParaRPr lang="en-US">
              <a:latin typeface="+mn-lt"/>
            </a:endParaRPr>
          </a:p>
        </p:txBody>
      </p:sp>
      <p:sp>
        <p:nvSpPr>
          <p:cNvPr id="16" name="Rectangle 15"/>
          <p:cNvSpPr>
            <a:spLocks noChangeArrowheads="1"/>
          </p:cNvSpPr>
          <p:nvPr/>
        </p:nvSpPr>
        <p:spPr bwMode="white">
          <a:xfrm>
            <a:off x="0" y="0"/>
            <a:ext cx="9144000" cy="1393825"/>
          </a:xfrm>
          <a:prstGeom prst="rect">
            <a:avLst/>
          </a:prstGeom>
          <a:solidFill>
            <a:srgbClr val="FFFFFF"/>
          </a:solidFill>
          <a:ln w="9525" cap="flat" cmpd="sng" algn="ctr">
            <a:noFill/>
            <a:prstDash val="solid"/>
            <a:miter lim="800000"/>
            <a:headEnd type="none" w="med" len="med"/>
            <a:tailEnd type="none" w="med" len="med"/>
          </a:ln>
          <a:effectLst/>
        </p:spPr>
        <p:txBody>
          <a:bodyPr wrap="none" anchor="ctr"/>
          <a:lstStyle/>
          <a:p>
            <a:pPr fontAlgn="auto">
              <a:spcBef>
                <a:spcPts val="0"/>
              </a:spcBef>
              <a:spcAft>
                <a:spcPts val="0"/>
              </a:spcAft>
              <a:defRPr/>
            </a:pPr>
            <a:endParaRPr lang="en-US">
              <a:latin typeface="+mn-lt"/>
            </a:endParaRPr>
          </a:p>
        </p:txBody>
      </p:sp>
      <p:sp>
        <p:nvSpPr>
          <p:cNvPr id="18" name="Rectangle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wrap="none" anchor="ctr"/>
          <a:lstStyle/>
          <a:p>
            <a:pPr fontAlgn="auto">
              <a:spcBef>
                <a:spcPts val="0"/>
              </a:spcBef>
              <a:spcAft>
                <a:spcPts val="0"/>
              </a:spcAft>
              <a:defRPr/>
            </a:pPr>
            <a:endParaRPr lang="en-US">
              <a:latin typeface="+mn-lt"/>
            </a:endParaRPr>
          </a:p>
        </p:txBody>
      </p:sp>
      <p:sp>
        <p:nvSpPr>
          <p:cNvPr id="19" name="Rectangle 18"/>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wrap="none" anchor="ctr"/>
          <a:lstStyle/>
          <a:p>
            <a:pPr fontAlgn="auto">
              <a:spcBef>
                <a:spcPts val="0"/>
              </a:spcBef>
              <a:spcAft>
                <a:spcPts val="0"/>
              </a:spcAft>
              <a:defRPr/>
            </a:pPr>
            <a:endParaRPr lang="en-US">
              <a:latin typeface="+mn-lt"/>
            </a:endParaRPr>
          </a:p>
        </p:txBody>
      </p:sp>
      <p:sp>
        <p:nvSpPr>
          <p:cNvPr id="9" name="Rectangle 8"/>
          <p:cNvSpPr>
            <a:spLocks noChangeArrowheads="1"/>
          </p:cNvSpPr>
          <p:nvPr/>
        </p:nvSpPr>
        <p:spPr bwMode="auto">
          <a:xfrm>
            <a:off x="149225" y="6388100"/>
            <a:ext cx="8832850" cy="309563"/>
          </a:xfrm>
          <a:prstGeom prst="rect">
            <a:avLst/>
          </a:prstGeom>
          <a:solidFill>
            <a:schemeClr val="accent3"/>
          </a:solidFill>
          <a:ln w="9525" cap="flat" cmpd="sng" algn="ctr">
            <a:noFill/>
            <a:prstDash val="solid"/>
            <a:miter lim="800000"/>
            <a:headEnd type="none" w="med" len="med"/>
            <a:tailEnd type="none" w="med" len="med"/>
          </a:ln>
          <a:effectLst/>
        </p:spPr>
        <p:txBody>
          <a:bodyPr wrap="none" anchor="ctr"/>
          <a:lstStyle/>
          <a:p>
            <a:pPr fontAlgn="auto">
              <a:spcBef>
                <a:spcPts val="0"/>
              </a:spcBef>
              <a:spcAft>
                <a:spcPts val="0"/>
              </a:spcAft>
              <a:defRPr/>
            </a:pPr>
            <a:endParaRPr lang="en-US">
              <a:latin typeface="+mn-lt"/>
            </a:endParaRPr>
          </a:p>
        </p:txBody>
      </p:sp>
      <p:sp>
        <p:nvSpPr>
          <p:cNvPr id="14" name="Date Placeholder 13"/>
          <p:cNvSpPr>
            <a:spLocks noGrp="1"/>
          </p:cNvSpPr>
          <p:nvPr>
            <p:ph type="dt" sz="half" idx="2"/>
          </p:nvPr>
        </p:nvSpPr>
        <p:spPr>
          <a:xfrm>
            <a:off x="5791200" y="6405563"/>
            <a:ext cx="3044825" cy="365125"/>
          </a:xfrm>
          <a:prstGeom prst="rect">
            <a:avLst/>
          </a:prstGeom>
        </p:spPr>
        <p:txBody>
          <a:bodyPr vert="horz"/>
          <a:lstStyle>
            <a:lvl1pPr algn="r" eaLnBrk="1" fontAlgn="auto" latinLnBrk="0" hangingPunct="1">
              <a:spcBef>
                <a:spcPts val="0"/>
              </a:spcBef>
              <a:spcAft>
                <a:spcPts val="0"/>
              </a:spcAft>
              <a:defRPr kumimoji="0" sz="1400">
                <a:solidFill>
                  <a:srgbClr val="FFFFFF"/>
                </a:solidFill>
                <a:latin typeface="+mn-lt"/>
              </a:defRPr>
            </a:lvl1pPr>
          </a:lstStyle>
          <a:p>
            <a:pPr>
              <a:defRPr/>
            </a:pPr>
            <a:fld id="{78B1DB2F-A134-45DE-971B-BB1DF2EA9FCE}" type="datetimeFigureOut">
              <a:rPr lang="en-US"/>
              <a:pPr>
                <a:defRPr/>
              </a:pPr>
              <a:t>6/2/2026</a:t>
            </a:fld>
            <a:endParaRPr lang="en-US"/>
          </a:p>
        </p:txBody>
      </p:sp>
      <p:sp>
        <p:nvSpPr>
          <p:cNvPr id="3" name="Footer Placeholder 2"/>
          <p:cNvSpPr>
            <a:spLocks noGrp="1"/>
          </p:cNvSpPr>
          <p:nvPr>
            <p:ph type="ftr" sz="quarter" idx="3"/>
          </p:nvPr>
        </p:nvSpPr>
        <p:spPr>
          <a:xfrm>
            <a:off x="304800" y="6410325"/>
            <a:ext cx="3581400" cy="366713"/>
          </a:xfrm>
          <a:prstGeom prst="rect">
            <a:avLst/>
          </a:prstGeom>
        </p:spPr>
        <p:txBody>
          <a:bodyPr vert="horz"/>
          <a:lstStyle>
            <a:lvl1pPr algn="l" eaLnBrk="1" fontAlgn="auto" latinLnBrk="0" hangingPunct="1">
              <a:spcBef>
                <a:spcPts val="0"/>
              </a:spcBef>
              <a:spcAft>
                <a:spcPts val="0"/>
              </a:spcAft>
              <a:defRPr kumimoji="0" sz="1200">
                <a:solidFill>
                  <a:srgbClr val="FFFFFF"/>
                </a:solidFill>
                <a:latin typeface="+mn-lt"/>
              </a:defRPr>
            </a:lvl1pPr>
          </a:lstStyle>
          <a:p>
            <a:pPr>
              <a:defRPr/>
            </a:pPr>
            <a:endParaRPr lang="en-US"/>
          </a:p>
        </p:txBody>
      </p:sp>
      <p:sp>
        <p:nvSpPr>
          <p:cNvPr id="8" name="Rectangle 7"/>
          <p:cNvSpPr>
            <a:spLocks noChangeArrowheads="1"/>
          </p:cNvSpPr>
          <p:nvPr/>
        </p:nvSpPr>
        <p:spPr bwMode="auto">
          <a:xfrm>
            <a:off x="152400" y="155575"/>
            <a:ext cx="8832850" cy="6546850"/>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wrap="none" anchor="ctr"/>
          <a:lstStyle/>
          <a:p>
            <a:pPr fontAlgn="auto">
              <a:spcBef>
                <a:spcPts val="0"/>
              </a:spcBef>
              <a:spcAft>
                <a:spcPts val="0"/>
              </a:spcAft>
              <a:defRPr/>
            </a:pPr>
            <a:endParaRPr lang="en-US" dirty="0">
              <a:latin typeface="+mn-lt"/>
            </a:endParaRPr>
          </a:p>
        </p:txBody>
      </p:sp>
      <p:sp>
        <p:nvSpPr>
          <p:cNvPr id="10" name="Straight Connector 9"/>
          <p:cNvSpPr>
            <a:spLocks noChangeShapeType="1"/>
          </p:cNvSpPr>
          <p:nvPr/>
        </p:nvSpPr>
        <p:spPr bwMode="auto">
          <a:xfrm>
            <a:off x="152400" y="1276350"/>
            <a:ext cx="8832850"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wrap="none" anchor="ctr"/>
          <a:lstStyle/>
          <a:p>
            <a:pPr fontAlgn="auto">
              <a:spcBef>
                <a:spcPts val="0"/>
              </a:spcBef>
              <a:spcAft>
                <a:spcPts val="0"/>
              </a:spcAft>
              <a:defRPr/>
            </a:pPr>
            <a:endParaRPr lang="en-US">
              <a:latin typeface="+mn-lt"/>
            </a:endParaRPr>
          </a:p>
        </p:txBody>
      </p:sp>
      <p:sp>
        <p:nvSpPr>
          <p:cNvPr id="12" name="Oval 11"/>
          <p:cNvSpPr/>
          <p:nvPr/>
        </p:nvSpPr>
        <p:spPr>
          <a:xfrm>
            <a:off x="4267200" y="955675"/>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5" name="Oval 14"/>
          <p:cNvSpPr/>
          <p:nvPr/>
        </p:nvSpPr>
        <p:spPr>
          <a:xfrm>
            <a:off x="4362450" y="1050925"/>
            <a:ext cx="419100" cy="420688"/>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3" name="Slide Number Placeholder 22"/>
          <p:cNvSpPr>
            <a:spLocks noGrp="1"/>
          </p:cNvSpPr>
          <p:nvPr>
            <p:ph type="sldNum" sz="quarter" idx="4"/>
          </p:nvPr>
        </p:nvSpPr>
        <p:spPr>
          <a:xfrm>
            <a:off x="4343400" y="1039813"/>
            <a:ext cx="457200" cy="441325"/>
          </a:xfrm>
          <a:prstGeom prst="rect">
            <a:avLst/>
          </a:prstGeom>
        </p:spPr>
        <p:txBody>
          <a:bodyPr vert="horz" lIns="45720" rIns="45720" anchor="ctr">
            <a:normAutofit/>
          </a:bodyPr>
          <a:lstStyle>
            <a:lvl1pPr algn="ctr" eaLnBrk="1" fontAlgn="auto" latinLnBrk="0" hangingPunct="1">
              <a:spcBef>
                <a:spcPts val="0"/>
              </a:spcBef>
              <a:spcAft>
                <a:spcPts val="0"/>
              </a:spcAft>
              <a:defRPr kumimoji="0" sz="1600">
                <a:solidFill>
                  <a:schemeClr val="accent3">
                    <a:shade val="75000"/>
                  </a:schemeClr>
                </a:solidFill>
                <a:latin typeface="+mn-lt"/>
              </a:defRPr>
            </a:lvl1pPr>
          </a:lstStyle>
          <a:p>
            <a:pPr>
              <a:defRPr/>
            </a:pPr>
            <a:fld id="{865F3B60-8DBA-437E-B666-38F0F775149F}" type="slidenum">
              <a:rPr lang="en-US"/>
              <a:pPr>
                <a:defRPr/>
              </a:pPr>
              <a:t>‹#›</a:t>
            </a:fld>
            <a:endParaRPr lang="en-US"/>
          </a:p>
        </p:txBody>
      </p:sp>
      <p:sp>
        <p:nvSpPr>
          <p:cNvPr id="1038" name="Title Placeholder 21"/>
          <p:cNvSpPr>
            <a:spLocks noGrp="1"/>
          </p:cNvSpPr>
          <p:nvPr>
            <p:ph type="title"/>
          </p:nvPr>
        </p:nvSpPr>
        <p:spPr bwMode="auto">
          <a:xfrm>
            <a:off x="301625" y="228600"/>
            <a:ext cx="8534400" cy="758825"/>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p>
            <a:pPr lvl="0"/>
            <a:r>
              <a:rPr lang="en-US"/>
              <a:t>Click to edit Master title style</a:t>
            </a:r>
          </a:p>
        </p:txBody>
      </p:sp>
      <p:sp>
        <p:nvSpPr>
          <p:cNvPr id="1039" name="Text Placeholder 12"/>
          <p:cNvSpPr>
            <a:spLocks noGrp="1"/>
          </p:cNvSpPr>
          <p:nvPr>
            <p:ph type="body" idx="1"/>
          </p:nvPr>
        </p:nvSpPr>
        <p:spPr bwMode="auto">
          <a:xfrm>
            <a:off x="301625" y="1524000"/>
            <a:ext cx="8534400" cy="4598988"/>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 bg1="lt1" tx1="dk1" bg2="lt2" tx2="dk2" accent1="accent1" accent2="accent2" accent3="accent3" accent4="accent4" accent5="accent5" accent6="accent6" hlink="hlink" folHlink="folHlink"/>
  <p:sldLayoutIdLst>
    <p:sldLayoutId id="2147484519" r:id="rId1"/>
    <p:sldLayoutId id="2147484520" r:id="rId2"/>
    <p:sldLayoutId id="2147484521" r:id="rId3"/>
    <p:sldLayoutId id="2147484522" r:id="rId4"/>
    <p:sldLayoutId id="2147484523" r:id="rId5"/>
    <p:sldLayoutId id="2147484524" r:id="rId6"/>
    <p:sldLayoutId id="2147484525" r:id="rId7"/>
    <p:sldLayoutId id="2147484526" r:id="rId8"/>
    <p:sldLayoutId id="2147484527" r:id="rId9"/>
    <p:sldLayoutId id="2147484528" r:id="rId10"/>
    <p:sldLayoutId id="2147484529" r:id="rId11"/>
  </p:sldLayoutIdLst>
  <p:txStyles>
    <p:titleStyle>
      <a:lvl1pPr algn="ctr" rtl="0" eaLnBrk="0" fontAlgn="base" hangingPunct="0">
        <a:spcBef>
          <a:spcPct val="0"/>
        </a:spcBef>
        <a:spcAft>
          <a:spcPct val="0"/>
        </a:spcAft>
        <a:defRPr sz="3300" kern="1200">
          <a:solidFill>
            <a:srgbClr val="698035"/>
          </a:solidFill>
          <a:latin typeface="+mj-lt"/>
          <a:ea typeface="+mj-ea"/>
          <a:cs typeface="+mj-cs"/>
        </a:defRPr>
      </a:lvl1pPr>
      <a:lvl2pPr algn="ctr" rtl="0" eaLnBrk="0" fontAlgn="base" hangingPunct="0">
        <a:spcBef>
          <a:spcPct val="0"/>
        </a:spcBef>
        <a:spcAft>
          <a:spcPct val="0"/>
        </a:spcAft>
        <a:defRPr sz="3300">
          <a:solidFill>
            <a:srgbClr val="698035"/>
          </a:solidFill>
          <a:latin typeface="Georgia" pitchFamily="18" charset="0"/>
        </a:defRPr>
      </a:lvl2pPr>
      <a:lvl3pPr algn="ctr" rtl="0" eaLnBrk="0" fontAlgn="base" hangingPunct="0">
        <a:spcBef>
          <a:spcPct val="0"/>
        </a:spcBef>
        <a:spcAft>
          <a:spcPct val="0"/>
        </a:spcAft>
        <a:defRPr sz="3300">
          <a:solidFill>
            <a:srgbClr val="698035"/>
          </a:solidFill>
          <a:latin typeface="Georgia" pitchFamily="18" charset="0"/>
        </a:defRPr>
      </a:lvl3pPr>
      <a:lvl4pPr algn="ctr" rtl="0" eaLnBrk="0" fontAlgn="base" hangingPunct="0">
        <a:spcBef>
          <a:spcPct val="0"/>
        </a:spcBef>
        <a:spcAft>
          <a:spcPct val="0"/>
        </a:spcAft>
        <a:defRPr sz="3300">
          <a:solidFill>
            <a:srgbClr val="698035"/>
          </a:solidFill>
          <a:latin typeface="Georgia" pitchFamily="18" charset="0"/>
        </a:defRPr>
      </a:lvl4pPr>
      <a:lvl5pPr algn="ctr" rtl="0" eaLnBrk="0" fontAlgn="base" hangingPunct="0">
        <a:spcBef>
          <a:spcPct val="0"/>
        </a:spcBef>
        <a:spcAft>
          <a:spcPct val="0"/>
        </a:spcAft>
        <a:defRPr sz="3300">
          <a:solidFill>
            <a:srgbClr val="698035"/>
          </a:solidFill>
          <a:latin typeface="Georgia" pitchFamily="18" charset="0"/>
        </a:defRPr>
      </a:lvl5pPr>
      <a:lvl6pPr marL="457200" algn="ctr" rtl="0" fontAlgn="base">
        <a:spcBef>
          <a:spcPct val="0"/>
        </a:spcBef>
        <a:spcAft>
          <a:spcPct val="0"/>
        </a:spcAft>
        <a:defRPr sz="3300">
          <a:solidFill>
            <a:srgbClr val="698035"/>
          </a:solidFill>
          <a:latin typeface="Georgia" pitchFamily="18" charset="0"/>
        </a:defRPr>
      </a:lvl6pPr>
      <a:lvl7pPr marL="914400" algn="ctr" rtl="0" fontAlgn="base">
        <a:spcBef>
          <a:spcPct val="0"/>
        </a:spcBef>
        <a:spcAft>
          <a:spcPct val="0"/>
        </a:spcAft>
        <a:defRPr sz="3300">
          <a:solidFill>
            <a:srgbClr val="698035"/>
          </a:solidFill>
          <a:latin typeface="Georgia" pitchFamily="18" charset="0"/>
        </a:defRPr>
      </a:lvl7pPr>
      <a:lvl8pPr marL="1371600" algn="ctr" rtl="0" fontAlgn="base">
        <a:spcBef>
          <a:spcPct val="0"/>
        </a:spcBef>
        <a:spcAft>
          <a:spcPct val="0"/>
        </a:spcAft>
        <a:defRPr sz="3300">
          <a:solidFill>
            <a:srgbClr val="698035"/>
          </a:solidFill>
          <a:latin typeface="Georgia" pitchFamily="18" charset="0"/>
        </a:defRPr>
      </a:lvl8pPr>
      <a:lvl9pPr marL="1828800" algn="ctr" rtl="0" fontAlgn="base">
        <a:spcBef>
          <a:spcPct val="0"/>
        </a:spcBef>
        <a:spcAft>
          <a:spcPct val="0"/>
        </a:spcAft>
        <a:defRPr sz="3300">
          <a:solidFill>
            <a:srgbClr val="698035"/>
          </a:solidFill>
          <a:latin typeface="Georgia" pitchFamily="18" charset="0"/>
        </a:defRPr>
      </a:lvl9pPr>
    </p:titleStyle>
    <p:bodyStyle>
      <a:lvl1pPr marL="273050" indent="-273050" algn="l" rtl="0" eaLnBrk="0" fontAlgn="base" hangingPunct="0">
        <a:spcBef>
          <a:spcPct val="20000"/>
        </a:spcBef>
        <a:spcAft>
          <a:spcPct val="0"/>
        </a:spcAft>
        <a:buClr>
          <a:schemeClr val="accent1"/>
        </a:buClr>
        <a:buSzPct val="85000"/>
        <a:buFont typeface="Wingdings 2" pitchFamily="18" charset="2"/>
        <a:buChar char=""/>
        <a:defRPr sz="2700" kern="1200">
          <a:solidFill>
            <a:schemeClr val="tx1"/>
          </a:solidFill>
          <a:latin typeface="+mn-lt"/>
          <a:ea typeface="+mn-ea"/>
          <a:cs typeface="+mn-cs"/>
        </a:defRPr>
      </a:lvl1pPr>
      <a:lvl2pPr marL="547688" indent="-273050" algn="l" rtl="0" eaLnBrk="0" fontAlgn="base" hangingPunct="0">
        <a:spcBef>
          <a:spcPct val="20000"/>
        </a:spcBef>
        <a:spcAft>
          <a:spcPct val="0"/>
        </a:spcAft>
        <a:buClr>
          <a:schemeClr val="accent2"/>
        </a:buClr>
        <a:buSzPct val="70000"/>
        <a:buFont typeface="Wingdings" pitchFamily="2" charset="2"/>
        <a:buChar char=""/>
        <a:defRPr sz="2200" kern="1200">
          <a:solidFill>
            <a:schemeClr val="tx2"/>
          </a:solidFill>
          <a:latin typeface="+mn-lt"/>
          <a:ea typeface="+mn-ea"/>
          <a:cs typeface="+mn-cs"/>
        </a:defRPr>
      </a:lvl2pPr>
      <a:lvl3pPr marL="822325" indent="-228600" algn="l" rtl="0" eaLnBrk="0" fontAlgn="base" hangingPunct="0">
        <a:spcBef>
          <a:spcPct val="20000"/>
        </a:spcBef>
        <a:spcAft>
          <a:spcPct val="0"/>
        </a:spcAft>
        <a:buClr>
          <a:srgbClr val="78923D"/>
        </a:buClr>
        <a:buSzPct val="75000"/>
        <a:buFont typeface="Wingdings 2" pitchFamily="18" charset="2"/>
        <a:buChar char=""/>
        <a:defRPr sz="2000" kern="1200">
          <a:solidFill>
            <a:schemeClr val="tx1"/>
          </a:solidFill>
          <a:latin typeface="+mn-lt"/>
          <a:ea typeface="+mn-ea"/>
          <a:cs typeface="+mn-cs"/>
        </a:defRPr>
      </a:lvl3pPr>
      <a:lvl4pPr marL="1096963" indent="-228600" algn="l" rtl="0" eaLnBrk="0" fontAlgn="base" hangingPunct="0">
        <a:spcBef>
          <a:spcPct val="20000"/>
        </a:spcBef>
        <a:spcAft>
          <a:spcPct val="0"/>
        </a:spcAft>
        <a:buClr>
          <a:srgbClr val="8064A2"/>
        </a:buClr>
        <a:buSzPct val="70000"/>
        <a:buFont typeface="Wingdings" pitchFamily="2" charset="2"/>
        <a:buChar char=""/>
        <a:defRPr sz="2000" kern="1200">
          <a:solidFill>
            <a:schemeClr val="tx2"/>
          </a:solidFill>
          <a:latin typeface="+mn-lt"/>
          <a:ea typeface="+mn-ea"/>
          <a:cs typeface="+mn-cs"/>
        </a:defRPr>
      </a:lvl4pPr>
      <a:lvl5pPr marL="1371600" indent="-228600" algn="l" rtl="0" eaLnBrk="0" fontAlgn="base" hangingPunct="0">
        <a:spcBef>
          <a:spcPct val="20000"/>
        </a:spcBef>
        <a:spcAft>
          <a:spcPct val="0"/>
        </a:spcAft>
        <a:buClr>
          <a:srgbClr val="4BACC6"/>
        </a:buClr>
        <a:buChar char="•"/>
        <a:defRPr sz="2000"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8" Type="http://schemas.openxmlformats.org/officeDocument/2006/relationships/image" Target="../media/image22.gif"/><Relationship Id="rId3" Type="http://schemas.openxmlformats.org/officeDocument/2006/relationships/image" Target="../media/image3.png"/><Relationship Id="rId7" Type="http://schemas.openxmlformats.org/officeDocument/2006/relationships/image" Target="../media/image21.gif"/><Relationship Id="rId2" Type="http://schemas.openxmlformats.org/officeDocument/2006/relationships/image" Target="../media/image18.gif"/><Relationship Id="rId1" Type="http://schemas.openxmlformats.org/officeDocument/2006/relationships/slideLayout" Target="../slideLayouts/slideLayout7.xml"/><Relationship Id="rId6" Type="http://schemas.openxmlformats.org/officeDocument/2006/relationships/image" Target="../media/image20.gif"/><Relationship Id="rId11" Type="http://schemas.openxmlformats.org/officeDocument/2006/relationships/image" Target="../media/image25.gif"/><Relationship Id="rId5" Type="http://schemas.openxmlformats.org/officeDocument/2006/relationships/image" Target="../media/image19.gif"/><Relationship Id="rId10" Type="http://schemas.openxmlformats.org/officeDocument/2006/relationships/image" Target="../media/image24.gif"/><Relationship Id="rId4" Type="http://schemas.openxmlformats.org/officeDocument/2006/relationships/slide" Target="slide2.xml"/><Relationship Id="rId9" Type="http://schemas.openxmlformats.org/officeDocument/2006/relationships/image" Target="../media/image23.gif"/></Relationships>
</file>

<file path=ppt/slides/_rels/slide11.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jpeg"/><Relationship Id="rId1" Type="http://schemas.openxmlformats.org/officeDocument/2006/relationships/slideLayout" Target="../slideLayouts/slideLayout7.xml"/><Relationship Id="rId6" Type="http://schemas.openxmlformats.org/officeDocument/2006/relationships/slide" Target="slide2.xml"/><Relationship Id="rId5" Type="http://schemas.openxmlformats.org/officeDocument/2006/relationships/image" Target="../media/image29.gif"/><Relationship Id="rId4" Type="http://schemas.openxmlformats.org/officeDocument/2006/relationships/image" Target="../media/image28.gif"/></Relationships>
</file>

<file path=ppt/slides/_rels/slide12.xml.rels><?xml version="1.0" encoding="UTF-8" standalone="yes"?>
<Relationships xmlns="http://schemas.openxmlformats.org/package/2006/relationships"><Relationship Id="rId3" Type="http://schemas.openxmlformats.org/officeDocument/2006/relationships/hyperlink" Target="http://www.walter-fendt.de/ph14ro/n2law_ro.htm" TargetMode="External"/><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slide" Target="slide2.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slide" Target="slide2.xml"/><Relationship Id="rId5" Type="http://schemas.openxmlformats.org/officeDocument/2006/relationships/image" Target="../media/image32.png"/><Relationship Id="rId4" Type="http://schemas.openxmlformats.org/officeDocument/2006/relationships/image" Target="../media/image31.png"/></Relationships>
</file>

<file path=ppt/slides/_rels/slide15.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7.xml"/><Relationship Id="rId4" Type="http://schemas.openxmlformats.org/officeDocument/2006/relationships/slide" Target="slide2.xml"/></Relationships>
</file>

<file path=ppt/slides/_rels/slide16.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7.xml"/><Relationship Id="rId6" Type="http://schemas.openxmlformats.org/officeDocument/2006/relationships/slide" Target="slide2.xml"/><Relationship Id="rId5" Type="http://schemas.openxmlformats.org/officeDocument/2006/relationships/image" Target="../media/image38.png"/><Relationship Id="rId4" Type="http://schemas.openxmlformats.org/officeDocument/2006/relationships/image" Target="../media/image37.png"/></Relationships>
</file>

<file path=ppt/slides/_rels/slide17.xml.rels><?xml version="1.0" encoding="UTF-8" standalone="yes"?>
<Relationships xmlns="http://schemas.openxmlformats.org/package/2006/relationships"><Relationship Id="rId3" Type="http://schemas.openxmlformats.org/officeDocument/2006/relationships/slide" Target="slide2.xml"/><Relationship Id="rId7" Type="http://schemas.openxmlformats.org/officeDocument/2006/relationships/image" Target="../media/image41.gif"/><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image" Target="../media/image40.gif"/><Relationship Id="rId5" Type="http://schemas.openxmlformats.org/officeDocument/2006/relationships/hyperlink" Target="http://www.vascak.cz/data/android/physicsatschool/template.php?f=mech_newton3&amp;l=ro" TargetMode="External"/><Relationship Id="rId4" Type="http://schemas.openxmlformats.org/officeDocument/2006/relationships/image" Target="../media/image39.png"/></Relationships>
</file>

<file path=ppt/slides/_rels/slide18.xml.rels><?xml version="1.0" encoding="UTF-8" standalone="yes"?>
<Relationships xmlns="http://schemas.openxmlformats.org/package/2006/relationships"><Relationship Id="rId8" Type="http://schemas.openxmlformats.org/officeDocument/2006/relationships/slide" Target="slide2.xml"/><Relationship Id="rId3" Type="http://schemas.openxmlformats.org/officeDocument/2006/relationships/image" Target="../media/image43.png"/><Relationship Id="rId7" Type="http://schemas.openxmlformats.org/officeDocument/2006/relationships/image" Target="../media/image47.gif"/><Relationship Id="rId2" Type="http://schemas.openxmlformats.org/officeDocument/2006/relationships/image" Target="../media/image42.png"/><Relationship Id="rId1" Type="http://schemas.openxmlformats.org/officeDocument/2006/relationships/slideLayout" Target="../slideLayouts/slideLayout7.xml"/><Relationship Id="rId6" Type="http://schemas.openxmlformats.org/officeDocument/2006/relationships/image" Target="../media/image46.jpeg"/><Relationship Id="rId5" Type="http://schemas.openxmlformats.org/officeDocument/2006/relationships/image" Target="../media/image45.png"/><Relationship Id="rId4" Type="http://schemas.openxmlformats.org/officeDocument/2006/relationships/image" Target="../media/image44.png"/></Relationships>
</file>

<file path=ppt/slides/_rels/slide19.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48.jpeg"/><Relationship Id="rId1" Type="http://schemas.openxmlformats.org/officeDocument/2006/relationships/slideLayout" Target="../slideLayouts/slideLayout7.xml"/><Relationship Id="rId4" Type="http://schemas.openxmlformats.org/officeDocument/2006/relationships/slide" Target="slide2.xml"/></Relationships>
</file>

<file path=ppt/slides/_rels/slide2.xml.rels><?xml version="1.0" encoding="UTF-8" standalone="yes"?>
<Relationships xmlns="http://schemas.openxmlformats.org/package/2006/relationships"><Relationship Id="rId8" Type="http://schemas.openxmlformats.org/officeDocument/2006/relationships/slide" Target="slide22.xml"/><Relationship Id="rId3" Type="http://schemas.openxmlformats.org/officeDocument/2006/relationships/slide" Target="slide4.xml"/><Relationship Id="rId7" Type="http://schemas.openxmlformats.org/officeDocument/2006/relationships/slide" Target="slide17.xml"/><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slide" Target="slide10.xml"/><Relationship Id="rId5" Type="http://schemas.openxmlformats.org/officeDocument/2006/relationships/slide" Target="slide9.xml"/><Relationship Id="rId10" Type="http://schemas.openxmlformats.org/officeDocument/2006/relationships/slide" Target="slide28.xml"/><Relationship Id="rId4" Type="http://schemas.openxmlformats.org/officeDocument/2006/relationships/slide" Target="slide7.xml"/><Relationship Id="rId9" Type="http://schemas.openxmlformats.org/officeDocument/2006/relationships/slide" Target="slide24.xml"/></Relationships>
</file>

<file path=ppt/slides/_rels/slide20.xml.rels><?xml version="1.0" encoding="UTF-8" standalone="yes"?>
<Relationships xmlns="http://schemas.openxmlformats.org/package/2006/relationships"><Relationship Id="rId2" Type="http://schemas.openxmlformats.org/officeDocument/2006/relationships/slide" Target="slide2.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image" Target="../media/image52.png"/><Relationship Id="rId5" Type="http://schemas.openxmlformats.org/officeDocument/2006/relationships/image" Target="../media/image51.png"/><Relationship Id="rId4" Type="http://schemas.openxmlformats.org/officeDocument/2006/relationships/image" Target="../media/image50.png"/></Relationships>
</file>

<file path=ppt/slides/_rels/slide23.xml.rels><?xml version="1.0" encoding="UTF-8" standalone="yes"?>
<Relationships xmlns="http://schemas.openxmlformats.org/package/2006/relationships"><Relationship Id="rId8" Type="http://schemas.openxmlformats.org/officeDocument/2006/relationships/image" Target="../media/image59.png"/><Relationship Id="rId3" Type="http://schemas.openxmlformats.org/officeDocument/2006/relationships/image" Target="../media/image54.png"/><Relationship Id="rId7" Type="http://schemas.openxmlformats.org/officeDocument/2006/relationships/image" Target="../media/image58.png"/><Relationship Id="rId2" Type="http://schemas.openxmlformats.org/officeDocument/2006/relationships/image" Target="../media/image53.png"/><Relationship Id="rId1" Type="http://schemas.openxmlformats.org/officeDocument/2006/relationships/slideLayout" Target="../slideLayouts/slideLayout7.xml"/><Relationship Id="rId6" Type="http://schemas.openxmlformats.org/officeDocument/2006/relationships/image" Target="../media/image57.png"/><Relationship Id="rId5" Type="http://schemas.openxmlformats.org/officeDocument/2006/relationships/image" Target="../media/image56.png"/><Relationship Id="rId4" Type="http://schemas.openxmlformats.org/officeDocument/2006/relationships/image" Target="../media/image55.png"/><Relationship Id="rId9" Type="http://schemas.openxmlformats.org/officeDocument/2006/relationships/slide" Target="slide2.xml"/></Relationships>
</file>

<file path=ppt/slides/_rels/slide24.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image" Target="../media/image62.jpeg"/><Relationship Id="rId5" Type="http://schemas.openxmlformats.org/officeDocument/2006/relationships/image" Target="../media/image61.jpeg"/><Relationship Id="rId4" Type="http://schemas.openxmlformats.org/officeDocument/2006/relationships/image" Target="../media/image60.jpeg"/></Relationships>
</file>

<file path=ppt/slides/_rels/slide2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slide" Target="slide2.xml"/><Relationship Id="rId5" Type="http://schemas.openxmlformats.org/officeDocument/2006/relationships/image" Target="../media/image63.png"/><Relationship Id="rId4" Type="http://schemas.openxmlformats.org/officeDocument/2006/relationships/image" Target="../media/image17.png"/></Relationships>
</file>

<file path=ppt/slides/_rels/slide26.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image" Target="../media/image64.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image" Target="../media/image65.png"/><Relationship Id="rId1" Type="http://schemas.openxmlformats.org/officeDocument/2006/relationships/slideLayout" Target="../slideLayouts/slideLayout7.xml"/><Relationship Id="rId6" Type="http://schemas.openxmlformats.org/officeDocument/2006/relationships/slide" Target="slide2.xml"/><Relationship Id="rId5" Type="http://schemas.openxmlformats.org/officeDocument/2006/relationships/image" Target="../media/image68.png"/><Relationship Id="rId4" Type="http://schemas.openxmlformats.org/officeDocument/2006/relationships/image" Target="../media/image67.png"/></Relationships>
</file>

<file path=ppt/slides/_rels/slide2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7.xml"/><Relationship Id="rId1" Type="http://schemas.openxmlformats.org/officeDocument/2006/relationships/slideLayout" Target="../slideLayouts/slideLayout7.xml"/><Relationship Id="rId4" Type="http://schemas.openxmlformats.org/officeDocument/2006/relationships/slide" Target="slide2.xml"/></Relationships>
</file>

<file path=ppt/slides/_rels/slide2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8.xml"/><Relationship Id="rId1" Type="http://schemas.openxmlformats.org/officeDocument/2006/relationships/slideLayout" Target="../slideLayouts/slideLayout7.xml"/><Relationship Id="rId4" Type="http://schemas.openxmlformats.org/officeDocument/2006/relationships/slide" Target="slide2.xml"/></Relationships>
</file>

<file path=ppt/slides/_rels/slide3.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image" Target="../media/image3.png"/><Relationship Id="rId1" Type="http://schemas.openxmlformats.org/officeDocument/2006/relationships/slideLayout" Target="../slideLayouts/slideLayout7.xml"/><Relationship Id="rId5" Type="http://schemas.openxmlformats.org/officeDocument/2006/relationships/image" Target="../media/image5.jpeg"/><Relationship Id="rId4" Type="http://schemas.openxmlformats.org/officeDocument/2006/relationships/image" Target="../media/image4.jpeg"/></Relationships>
</file>

<file path=ppt/slides/_rels/slide3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9.xml"/><Relationship Id="rId1" Type="http://schemas.openxmlformats.org/officeDocument/2006/relationships/slideLayout" Target="../slideLayouts/slideLayout7.xml"/><Relationship Id="rId4" Type="http://schemas.openxmlformats.org/officeDocument/2006/relationships/slide" Target="slide2.xml"/></Relationships>
</file>

<file path=ppt/slides/_rels/slide31.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notesSlide" Target="../notesSlides/notesSlide10.xml"/><Relationship Id="rId1" Type="http://schemas.openxmlformats.org/officeDocument/2006/relationships/slideLayout" Target="../slideLayouts/slideLayout3.xml"/><Relationship Id="rId4" Type="http://schemas.openxmlformats.org/officeDocument/2006/relationships/image" Target="../media/image69.gif"/></Relationships>
</file>

<file path=ppt/slides/_rels/slide4.xml.rels><?xml version="1.0" encoding="UTF-8" standalone="yes"?>
<Relationships xmlns="http://schemas.openxmlformats.org/package/2006/relationships"><Relationship Id="rId8" Type="http://schemas.openxmlformats.org/officeDocument/2006/relationships/image" Target="../media/image9.gif"/><Relationship Id="rId3" Type="http://schemas.openxmlformats.org/officeDocument/2006/relationships/slide" Target="slide2.xml"/><Relationship Id="rId7" Type="http://schemas.openxmlformats.org/officeDocument/2006/relationships/image" Target="../media/image8.gif"/><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image" Target="../media/image7.gif"/><Relationship Id="rId5" Type="http://schemas.openxmlformats.org/officeDocument/2006/relationships/hyperlink" Target="http://www.vascak.cz/data/android/physicsatschool/template.php?f=mech_newton1&amp;l=ro" TargetMode="External"/><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11.gif"/><Relationship Id="rId5" Type="http://schemas.openxmlformats.org/officeDocument/2006/relationships/hyperlink" Target="http://physiquecollege.free.fr/physique_chimie_college_lycee/lycee/premiere_1S/premiere_1_loi_newton_principe_inertie.htm" TargetMode="External"/><Relationship Id="rId4" Type="http://schemas.openxmlformats.org/officeDocument/2006/relationships/hyperlink" Target="https://www.youtube.com/watch?v=iiUzRKW_4lw"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4.png"/><Relationship Id="rId7" Type="http://schemas.openxmlformats.org/officeDocument/2006/relationships/slide" Target="slide2.xml"/><Relationship Id="rId2" Type="http://schemas.openxmlformats.org/officeDocument/2006/relationships/image" Target="../media/image13.png"/><Relationship Id="rId1" Type="http://schemas.openxmlformats.org/officeDocument/2006/relationships/slideLayout" Target="../slideLayouts/slideLayout7.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png"/></Relationships>
</file>

<file path=ppt/slides/_rels/slide9.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image" Target="../media/image3.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p:cNvSpPr txBox="1"/>
          <p:nvPr/>
        </p:nvSpPr>
        <p:spPr>
          <a:xfrm>
            <a:off x="152400" y="152400"/>
            <a:ext cx="8839200" cy="2554545"/>
          </a:xfrm>
          <a:prstGeom prst="rect">
            <a:avLst/>
          </a:prstGeom>
          <a:solidFill>
            <a:srgbClr val="D0E2BE"/>
          </a:solidFill>
          <a:scene3d>
            <a:camera prst="orthographicFront"/>
            <a:lightRig rig="threePt" dir="t"/>
          </a:scene3d>
          <a:sp3d>
            <a:bevelT w="152400" h="50800" prst="softRound"/>
          </a:sp3d>
        </p:spPr>
        <p:txBody>
          <a:bodyPr>
            <a:spAutoFit/>
          </a:bodyPr>
          <a:lstStyle/>
          <a:p>
            <a:pPr algn="ctr">
              <a:defRPr/>
            </a:pPr>
            <a:endParaRPr lang="ro-RO" sz="2000" b="1" dirty="0">
              <a:solidFill>
                <a:srgbClr val="C00000"/>
              </a:solidFill>
              <a:effectLst>
                <a:outerShdw blurRad="38100" dist="38100" dir="2700000" algn="tl">
                  <a:srgbClr val="000000">
                    <a:alpha val="43137"/>
                  </a:srgbClr>
                </a:outerShdw>
              </a:effectLst>
              <a:cs typeface="Arial" charset="0"/>
            </a:endParaRPr>
          </a:p>
          <a:p>
            <a:pPr algn="ctr">
              <a:defRPr/>
            </a:pPr>
            <a:r>
              <a:rPr lang="en-US" sz="6000" b="1" dirty="0">
                <a:solidFill>
                  <a:srgbClr val="C00000"/>
                </a:solidFill>
                <a:effectLst>
                  <a:outerShdw blurRad="38100" dist="38100" dir="2700000" algn="tl">
                    <a:srgbClr val="000000">
                      <a:alpha val="43137"/>
                    </a:srgbClr>
                  </a:outerShdw>
                </a:effectLst>
                <a:cs typeface="Arial" charset="0"/>
              </a:rPr>
              <a:t>PRINCIPIILE</a:t>
            </a:r>
          </a:p>
          <a:p>
            <a:pPr algn="ctr">
              <a:defRPr/>
            </a:pPr>
            <a:r>
              <a:rPr lang="en-US" sz="6000" b="1" dirty="0">
                <a:solidFill>
                  <a:srgbClr val="C00000"/>
                </a:solidFill>
                <a:effectLst>
                  <a:outerShdw blurRad="38100" dist="38100" dir="2700000" algn="tl">
                    <a:srgbClr val="000000">
                      <a:alpha val="43137"/>
                    </a:srgbClr>
                  </a:outerShdw>
                </a:effectLst>
                <a:cs typeface="Arial" charset="0"/>
              </a:rPr>
              <a:t>DINAMICII</a:t>
            </a:r>
            <a:endParaRPr lang="ro-RO" sz="6000" b="1" dirty="0">
              <a:solidFill>
                <a:srgbClr val="C00000"/>
              </a:solidFill>
              <a:effectLst>
                <a:outerShdw blurRad="38100" dist="38100" dir="2700000" algn="tl">
                  <a:srgbClr val="000000">
                    <a:alpha val="43137"/>
                  </a:srgbClr>
                </a:outerShdw>
              </a:effectLst>
              <a:cs typeface="Arial" charset="0"/>
            </a:endParaRPr>
          </a:p>
          <a:p>
            <a:pPr algn="ctr">
              <a:defRPr/>
            </a:pPr>
            <a:endParaRPr lang="en-US" sz="2000" b="1" dirty="0">
              <a:solidFill>
                <a:srgbClr val="C00000"/>
              </a:solidFill>
              <a:effectLst>
                <a:outerShdw blurRad="38100" dist="38100" dir="2700000" algn="tl">
                  <a:srgbClr val="000000">
                    <a:alpha val="43137"/>
                  </a:srgbClr>
                </a:outerShdw>
              </a:effectLst>
              <a:cs typeface="Arial" charset="0"/>
            </a:endParaRPr>
          </a:p>
        </p:txBody>
      </p:sp>
      <p:sp>
        <p:nvSpPr>
          <p:cNvPr id="15" name="Text Placeholder 2"/>
          <p:cNvSpPr>
            <a:spLocks noGrp="1"/>
          </p:cNvSpPr>
          <p:nvPr>
            <p:ph type="body" idx="1"/>
          </p:nvPr>
        </p:nvSpPr>
        <p:spPr>
          <a:xfrm>
            <a:off x="228600" y="3124200"/>
            <a:ext cx="8686800" cy="3276600"/>
          </a:xfrm>
        </p:spPr>
        <p:txBody>
          <a:bodyPr/>
          <a:lstStyle/>
          <a:p>
            <a:pPr>
              <a:defRPr/>
            </a:pPr>
            <a:endParaRPr lang="en-US" dirty="0"/>
          </a:p>
          <a:p>
            <a:pPr>
              <a:defRPr/>
            </a:pPr>
            <a:r>
              <a:rPr lang="en-US" dirty="0" err="1"/>
              <a:t>Autor</a:t>
            </a:r>
            <a:r>
              <a:rPr lang="en-US" dirty="0"/>
              <a:t>:</a:t>
            </a:r>
          </a:p>
          <a:p>
            <a:pPr>
              <a:defRPr/>
            </a:pPr>
            <a:r>
              <a:rPr lang="en-US" sz="2800" dirty="0">
                <a:solidFill>
                  <a:srgbClr val="0066FF"/>
                </a:solidFill>
                <a:effectLst>
                  <a:outerShdw blurRad="38100" dist="38100" dir="2700000" algn="tl">
                    <a:srgbClr val="000000">
                      <a:alpha val="43137"/>
                    </a:srgbClr>
                  </a:outerShdw>
                </a:effectLst>
                <a:latin typeface="Arial" pitchFamily="34" charset="0"/>
                <a:cs typeface="Arial" pitchFamily="34" charset="0"/>
              </a:rPr>
              <a:t>P</a:t>
            </a:r>
            <a:r>
              <a:rPr lang="en-US" sz="2800" cap="none" dirty="0">
                <a:solidFill>
                  <a:srgbClr val="0066FF"/>
                </a:solidFill>
                <a:effectLst>
                  <a:outerShdw blurRad="38100" dist="38100" dir="2700000" algn="tl">
                    <a:srgbClr val="000000">
                      <a:alpha val="43137"/>
                    </a:srgbClr>
                  </a:outerShdw>
                </a:effectLst>
                <a:latin typeface="Arial" pitchFamily="34" charset="0"/>
                <a:cs typeface="Arial" pitchFamily="34" charset="0"/>
              </a:rPr>
              <a:t>rof</a:t>
            </a:r>
            <a:r>
              <a:rPr lang="en-US" sz="2800" dirty="0">
                <a:solidFill>
                  <a:srgbClr val="0066FF"/>
                </a:solidFill>
                <a:effectLst>
                  <a:outerShdw blurRad="38100" dist="38100" dir="2700000" algn="tl">
                    <a:srgbClr val="000000">
                      <a:alpha val="43137"/>
                    </a:srgbClr>
                  </a:outerShdw>
                </a:effectLst>
                <a:latin typeface="Arial" pitchFamily="34" charset="0"/>
                <a:cs typeface="Arial" pitchFamily="34" charset="0"/>
              </a:rPr>
              <a:t>. </a:t>
            </a:r>
            <a:r>
              <a:rPr lang="ro-RO" sz="2800" dirty="0">
                <a:solidFill>
                  <a:srgbClr val="0066FF"/>
                </a:solidFill>
                <a:effectLst>
                  <a:outerShdw blurRad="38100" dist="38100" dir="2700000" algn="tl">
                    <a:srgbClr val="000000">
                      <a:alpha val="43137"/>
                    </a:srgbClr>
                  </a:outerShdw>
                </a:effectLst>
                <a:latin typeface="Arial" pitchFamily="34" charset="0"/>
                <a:cs typeface="Arial" pitchFamily="34" charset="0"/>
              </a:rPr>
              <a:t>Barbu MIHAELA FLORICA</a:t>
            </a:r>
            <a:endParaRPr lang="ro-RO" sz="2800" cap="none" dirty="0">
              <a:solidFill>
                <a:srgbClr val="0066FF"/>
              </a:solidFill>
              <a:effectLst>
                <a:outerShdw blurRad="38100" dist="38100" dir="2700000" algn="tl">
                  <a:srgbClr val="000000">
                    <a:alpha val="43137"/>
                  </a:srgbClr>
                </a:outerShdw>
              </a:effectLst>
              <a:latin typeface="Arial" pitchFamily="34" charset="0"/>
              <a:cs typeface="Arial" pitchFamily="34" charset="0"/>
            </a:endParaRPr>
          </a:p>
          <a:p>
            <a:pPr>
              <a:defRPr/>
            </a:pPr>
            <a:endParaRPr lang="en-US" sz="1000" cap="none" dirty="0">
              <a:effectLst>
                <a:outerShdw blurRad="38100" dist="38100" dir="2700000" algn="tl">
                  <a:srgbClr val="000000">
                    <a:alpha val="43137"/>
                  </a:srgbClr>
                </a:outerShdw>
              </a:effectLst>
              <a:latin typeface="Arial" pitchFamily="34" charset="0"/>
              <a:cs typeface="Arial" pitchFamily="34" charset="0"/>
            </a:endParaRPr>
          </a:p>
          <a:p>
            <a:pPr>
              <a:defRPr/>
            </a:pPr>
            <a:r>
              <a:rPr lang="ro-RO" sz="2800" cap="none" dirty="0">
                <a:solidFill>
                  <a:srgbClr val="C00000"/>
                </a:solidFill>
                <a:effectLst>
                  <a:outerShdw blurRad="38100" dist="38100" dir="2700000" algn="tl">
                    <a:srgbClr val="000000">
                      <a:alpha val="43137"/>
                    </a:srgbClr>
                  </a:outerShdw>
                </a:effectLst>
                <a:latin typeface="Arial" pitchFamily="34" charset="0"/>
                <a:cs typeface="Arial" pitchFamily="34" charset="0"/>
              </a:rPr>
              <a:t> Liceul Tehnologic „Gheorghe Ionescu-Sisești” – Valea Călugărească</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D:\16.imagini\electromag\magnetism\magnet-gacc.gif"/>
          <p:cNvPicPr>
            <a:picLocks noChangeAspect="1" noChangeArrowheads="1" noCrop="1"/>
          </p:cNvPicPr>
          <p:nvPr/>
        </p:nvPicPr>
        <p:blipFill>
          <a:blip r:embed="rId2">
            <a:clrChange>
              <a:clrFrom>
                <a:srgbClr val="FFFFFF"/>
              </a:clrFrom>
              <a:clrTo>
                <a:srgbClr val="FFFFFF">
                  <a:alpha val="0"/>
                </a:srgbClr>
              </a:clrTo>
            </a:clrChange>
          </a:blip>
          <a:srcRect/>
          <a:stretch>
            <a:fillRect/>
          </a:stretch>
        </p:blipFill>
        <p:spPr bwMode="auto">
          <a:xfrm>
            <a:off x="6219825" y="2057401"/>
            <a:ext cx="2828925" cy="2057400"/>
          </a:xfrm>
          <a:prstGeom prst="rect">
            <a:avLst/>
          </a:prstGeom>
          <a:noFill/>
        </p:spPr>
      </p:pic>
      <p:pic>
        <p:nvPicPr>
          <p:cNvPr id="15362" name="Picture 3"/>
          <p:cNvPicPr>
            <a:picLocks noChangeAspect="1" noChangeArrowheads="1"/>
          </p:cNvPicPr>
          <p:nvPr/>
        </p:nvPicPr>
        <p:blipFill>
          <a:blip r:embed="rId3">
            <a:duotone>
              <a:prstClr val="black"/>
              <a:schemeClr val="accent3">
                <a:tint val="45000"/>
                <a:satMod val="400000"/>
              </a:schemeClr>
            </a:duotone>
          </a:blip>
          <a:srcRect/>
          <a:stretch>
            <a:fillRect/>
          </a:stretch>
        </p:blipFill>
        <p:spPr bwMode="auto">
          <a:xfrm>
            <a:off x="228600" y="304800"/>
            <a:ext cx="8686800" cy="685800"/>
          </a:xfrm>
          <a:prstGeom prst="rect">
            <a:avLst/>
          </a:prstGeom>
          <a:noFill/>
          <a:ln w="9525">
            <a:noFill/>
            <a:miter lim="800000"/>
            <a:headEnd/>
            <a:tailEnd/>
          </a:ln>
          <a:scene3d>
            <a:camera prst="orthographicFront"/>
            <a:lightRig rig="threePt" dir="t"/>
          </a:scene3d>
          <a:sp3d>
            <a:bevelT w="152400" h="50800" prst="softRound"/>
          </a:sp3d>
        </p:spPr>
      </p:pic>
      <p:sp>
        <p:nvSpPr>
          <p:cNvPr id="4" name="Donut 3"/>
          <p:cNvSpPr/>
          <p:nvPr/>
        </p:nvSpPr>
        <p:spPr>
          <a:xfrm>
            <a:off x="4343400" y="914400"/>
            <a:ext cx="457200" cy="457200"/>
          </a:xfrm>
          <a:prstGeom prst="donut">
            <a:avLst>
              <a:gd name="adj" fmla="val 11960"/>
            </a:avLst>
          </a:prstGeom>
          <a:ln>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schemeClr val="tx1"/>
              </a:solidFill>
            </a:endParaRPr>
          </a:p>
        </p:txBody>
      </p:sp>
      <p:cxnSp>
        <p:nvCxnSpPr>
          <p:cNvPr id="6" name="Straight Connector 5"/>
          <p:cNvCxnSpPr/>
          <p:nvPr/>
        </p:nvCxnSpPr>
        <p:spPr>
          <a:xfrm>
            <a:off x="228600" y="1143000"/>
            <a:ext cx="4038600" cy="1588"/>
          </a:xfrm>
          <a:prstGeom prst="line">
            <a:avLst/>
          </a:prstGeom>
          <a:ln w="19050">
            <a:solidFill>
              <a:schemeClr val="accent1">
                <a:lumMod val="50000"/>
              </a:schemeClr>
            </a:solidFill>
            <a:prstDash val="sysDash"/>
          </a:ln>
        </p:spPr>
        <p:style>
          <a:lnRef idx="1">
            <a:schemeClr val="accent1"/>
          </a:lnRef>
          <a:fillRef idx="0">
            <a:schemeClr val="accent1"/>
          </a:fillRef>
          <a:effectRef idx="0">
            <a:schemeClr val="accent1"/>
          </a:effectRef>
          <a:fontRef idx="minor">
            <a:schemeClr val="tx1"/>
          </a:fontRef>
        </p:style>
      </p:cxnSp>
      <p:cxnSp>
        <p:nvCxnSpPr>
          <p:cNvPr id="7" name="Straight Connector 6"/>
          <p:cNvCxnSpPr/>
          <p:nvPr/>
        </p:nvCxnSpPr>
        <p:spPr>
          <a:xfrm>
            <a:off x="4876800" y="1143000"/>
            <a:ext cx="4038600" cy="1588"/>
          </a:xfrm>
          <a:prstGeom prst="line">
            <a:avLst/>
          </a:prstGeom>
          <a:ln w="19050">
            <a:solidFill>
              <a:schemeClr val="accent1">
                <a:lumMod val="50000"/>
              </a:schemeClr>
            </a:solidFill>
            <a:prstDash val="sysDash"/>
          </a:ln>
        </p:spPr>
        <p:style>
          <a:lnRef idx="1">
            <a:schemeClr val="accent1"/>
          </a:lnRef>
          <a:fillRef idx="0">
            <a:schemeClr val="accent1"/>
          </a:fillRef>
          <a:effectRef idx="0">
            <a:schemeClr val="accent1"/>
          </a:effectRef>
          <a:fontRef idx="minor">
            <a:schemeClr val="tx1"/>
          </a:fontRef>
        </p:style>
      </p:cxnSp>
      <p:sp>
        <p:nvSpPr>
          <p:cNvPr id="15368" name="AutoShape 53">
            <a:hlinkClick r:id="" action="ppaction://hlinkshowjump?jump=firstslide" highlightClick="1"/>
          </p:cNvPr>
          <p:cNvSpPr>
            <a:spLocks noChangeArrowheads="1"/>
          </p:cNvSpPr>
          <p:nvPr/>
        </p:nvSpPr>
        <p:spPr bwMode="auto">
          <a:xfrm>
            <a:off x="4343400" y="6400800"/>
            <a:ext cx="457200" cy="304800"/>
          </a:xfrm>
          <a:prstGeom prst="actionButtonHome">
            <a:avLst/>
          </a:prstGeom>
          <a:solidFill>
            <a:schemeClr val="accent1"/>
          </a:solidFill>
          <a:ln w="9525">
            <a:solidFill>
              <a:srgbClr val="C00000"/>
            </a:solidFill>
            <a:miter lim="800000"/>
            <a:headEnd/>
            <a:tailEnd/>
          </a:ln>
        </p:spPr>
        <p:txBody>
          <a:bodyPr wrap="none" anchor="ctr"/>
          <a:lstStyle/>
          <a:p>
            <a:endParaRPr lang="ro-RO"/>
          </a:p>
        </p:txBody>
      </p:sp>
      <p:sp>
        <p:nvSpPr>
          <p:cNvPr id="15373" name="AutoShape 54">
            <a:hlinkClick r:id="rId4" action="ppaction://hlinksldjump" highlightClick="1"/>
          </p:cNvPr>
          <p:cNvSpPr>
            <a:spLocks noChangeArrowheads="1"/>
          </p:cNvSpPr>
          <p:nvPr/>
        </p:nvSpPr>
        <p:spPr bwMode="auto">
          <a:xfrm>
            <a:off x="4343400" y="6400800"/>
            <a:ext cx="457200" cy="304800"/>
          </a:xfrm>
          <a:prstGeom prst="actionButtonHome">
            <a:avLst/>
          </a:prstGeom>
          <a:solidFill>
            <a:srgbClr val="9BBA56"/>
          </a:solidFill>
          <a:ln w="9525">
            <a:solidFill>
              <a:srgbClr val="C00000"/>
            </a:solidFill>
            <a:miter lim="800000"/>
            <a:headEnd/>
            <a:tailEnd/>
          </a:ln>
          <a:scene3d>
            <a:camera prst="orthographicFront"/>
            <a:lightRig rig="threePt" dir="t"/>
          </a:scene3d>
          <a:sp3d>
            <a:bevelT/>
          </a:sp3d>
        </p:spPr>
        <p:txBody>
          <a:bodyPr wrap="none" anchor="ctr"/>
          <a:lstStyle/>
          <a:p>
            <a:pPr>
              <a:defRPr/>
            </a:pPr>
            <a:endParaRPr lang="ro-RO"/>
          </a:p>
        </p:txBody>
      </p:sp>
      <p:sp>
        <p:nvSpPr>
          <p:cNvPr id="11" name="TextBox 10"/>
          <p:cNvSpPr txBox="1"/>
          <p:nvPr/>
        </p:nvSpPr>
        <p:spPr>
          <a:xfrm>
            <a:off x="228600" y="381000"/>
            <a:ext cx="8686800" cy="523220"/>
          </a:xfrm>
          <a:prstGeom prst="rect">
            <a:avLst/>
          </a:prstGeom>
          <a:noFill/>
        </p:spPr>
        <p:txBody>
          <a:bodyPr>
            <a:spAutoFit/>
          </a:bodyPr>
          <a:lstStyle/>
          <a:p>
            <a:pPr algn="ctr">
              <a:defRPr/>
            </a:pPr>
            <a:r>
              <a:rPr lang="ro-RO" sz="2800" b="1" dirty="0">
                <a:solidFill>
                  <a:srgbClr val="C00000"/>
                </a:solidFill>
                <a:effectLst>
                  <a:outerShdw blurRad="38100" dist="38100" dir="2700000" algn="tl">
                    <a:srgbClr val="000000">
                      <a:alpha val="43137"/>
                    </a:srgbClr>
                  </a:outerShdw>
                </a:effectLst>
                <a:cs typeface="Arial" charset="0"/>
              </a:rPr>
              <a:t>Principiul fundamental al dinamicii </a:t>
            </a:r>
            <a:endParaRPr lang="vi-VN" sz="2800" b="1" dirty="0">
              <a:solidFill>
                <a:srgbClr val="C00000"/>
              </a:solidFill>
              <a:effectLst>
                <a:outerShdw blurRad="38100" dist="38100" dir="2700000" algn="tl">
                  <a:srgbClr val="000000">
                    <a:alpha val="43137"/>
                  </a:srgbClr>
                </a:outerShdw>
              </a:effectLst>
              <a:cs typeface="Arial" charset="0"/>
            </a:endParaRPr>
          </a:p>
        </p:txBody>
      </p:sp>
      <p:sp>
        <p:nvSpPr>
          <p:cNvPr id="12" name="TextBox 11"/>
          <p:cNvSpPr txBox="1"/>
          <p:nvPr/>
        </p:nvSpPr>
        <p:spPr>
          <a:xfrm>
            <a:off x="228600" y="1371600"/>
            <a:ext cx="8686800" cy="3123932"/>
          </a:xfrm>
          <a:prstGeom prst="rect">
            <a:avLst/>
          </a:prstGeom>
          <a:noFill/>
        </p:spPr>
        <p:txBody>
          <a:bodyPr wrap="square" rtlCol="0">
            <a:spAutoFit/>
          </a:bodyPr>
          <a:lstStyle/>
          <a:p>
            <a:pPr algn="just">
              <a:spcAft>
                <a:spcPts val="600"/>
              </a:spcAft>
            </a:pPr>
            <a:r>
              <a:rPr lang="en-US" b="1" dirty="0"/>
              <a:t>     </a:t>
            </a:r>
            <a:r>
              <a:rPr lang="ro-RO" b="1" dirty="0"/>
              <a:t>Două sau mai multe corpuri pot interacționa între ele. Interacțiunile se pot manifesta:</a:t>
            </a:r>
          </a:p>
          <a:p>
            <a:pPr algn="just">
              <a:spcAft>
                <a:spcPts val="600"/>
              </a:spcAft>
            </a:pPr>
            <a:r>
              <a:rPr lang="ro-RO" b="1" dirty="0"/>
              <a:t>- de la distanță (se manifestă prin intermediul unui câmp);</a:t>
            </a:r>
          </a:p>
          <a:p>
            <a:pPr algn="just">
              <a:spcAft>
                <a:spcPts val="600"/>
              </a:spcAft>
              <a:buFontTx/>
              <a:buChar char="-"/>
            </a:pPr>
            <a:endParaRPr lang="ro-RO" b="1" dirty="0"/>
          </a:p>
          <a:p>
            <a:pPr algn="just">
              <a:spcAft>
                <a:spcPts val="600"/>
              </a:spcAft>
              <a:buFontTx/>
              <a:buChar char="-"/>
            </a:pPr>
            <a:endParaRPr lang="ro-RO" b="1" dirty="0"/>
          </a:p>
          <a:p>
            <a:pPr algn="just">
              <a:spcAft>
                <a:spcPts val="600"/>
              </a:spcAft>
              <a:buFontTx/>
              <a:buChar char="-"/>
            </a:pPr>
            <a:endParaRPr lang="ro-RO" b="1" dirty="0"/>
          </a:p>
          <a:p>
            <a:pPr algn="just">
              <a:spcAft>
                <a:spcPts val="600"/>
              </a:spcAft>
              <a:buFontTx/>
              <a:buChar char="-"/>
            </a:pPr>
            <a:endParaRPr lang="ro-RO" b="1" dirty="0"/>
          </a:p>
          <a:p>
            <a:pPr algn="just">
              <a:spcAft>
                <a:spcPts val="600"/>
              </a:spcAft>
              <a:buFontTx/>
              <a:buChar char="-"/>
            </a:pPr>
            <a:endParaRPr lang="ro-RO" b="1" dirty="0"/>
          </a:p>
          <a:p>
            <a:pPr algn="just">
              <a:spcAft>
                <a:spcPts val="600"/>
              </a:spcAft>
            </a:pPr>
            <a:r>
              <a:rPr lang="ro-RO" b="1" dirty="0"/>
              <a:t>- prin contact direct.</a:t>
            </a:r>
          </a:p>
        </p:txBody>
      </p:sp>
      <p:pic>
        <p:nvPicPr>
          <p:cNvPr id="1028" name="Picture 4" descr="D:\16.imagini\de_toate\diverse\personaje\toaletari.gif"/>
          <p:cNvPicPr>
            <a:picLocks noChangeAspect="1" noChangeArrowheads="1" noCrop="1"/>
          </p:cNvPicPr>
          <p:nvPr/>
        </p:nvPicPr>
        <p:blipFill>
          <a:blip r:embed="rId5"/>
          <a:srcRect/>
          <a:stretch>
            <a:fillRect/>
          </a:stretch>
        </p:blipFill>
        <p:spPr bwMode="auto">
          <a:xfrm>
            <a:off x="2209800" y="4572000"/>
            <a:ext cx="1415664" cy="1628775"/>
          </a:xfrm>
          <a:prstGeom prst="rect">
            <a:avLst/>
          </a:prstGeom>
          <a:noFill/>
        </p:spPr>
      </p:pic>
      <p:pic>
        <p:nvPicPr>
          <p:cNvPr id="1029" name="Picture 5" descr="D:\16.imagini\de_toate\diverse\personaje\robinHood.gif"/>
          <p:cNvPicPr>
            <a:picLocks noChangeAspect="1" noChangeArrowheads="1" noCrop="1"/>
          </p:cNvPicPr>
          <p:nvPr/>
        </p:nvPicPr>
        <p:blipFill>
          <a:blip r:embed="rId6"/>
          <a:srcRect/>
          <a:stretch>
            <a:fillRect/>
          </a:stretch>
        </p:blipFill>
        <p:spPr bwMode="auto">
          <a:xfrm>
            <a:off x="4953000" y="4191000"/>
            <a:ext cx="2209800" cy="2209800"/>
          </a:xfrm>
          <a:prstGeom prst="rect">
            <a:avLst/>
          </a:prstGeom>
          <a:noFill/>
        </p:spPr>
      </p:pic>
      <p:pic>
        <p:nvPicPr>
          <p:cNvPr id="1030" name="Picture 6" descr="D:\16.imagini\de_toate\diverse\personaje\carpenter2.gif"/>
          <p:cNvPicPr>
            <a:picLocks noChangeAspect="1" noChangeArrowheads="1" noCrop="1"/>
          </p:cNvPicPr>
          <p:nvPr/>
        </p:nvPicPr>
        <p:blipFill>
          <a:blip r:embed="rId7"/>
          <a:srcRect/>
          <a:stretch>
            <a:fillRect/>
          </a:stretch>
        </p:blipFill>
        <p:spPr bwMode="auto">
          <a:xfrm>
            <a:off x="3810000" y="4572000"/>
            <a:ext cx="1138518" cy="1612900"/>
          </a:xfrm>
          <a:prstGeom prst="rect">
            <a:avLst/>
          </a:prstGeom>
          <a:noFill/>
        </p:spPr>
      </p:pic>
      <p:pic>
        <p:nvPicPr>
          <p:cNvPr id="1033" name="Picture 9" descr="D:\16.imagini\electromag\electro\img_tb_4732.gif"/>
          <p:cNvPicPr>
            <a:picLocks noChangeAspect="1" noChangeArrowheads="1"/>
          </p:cNvPicPr>
          <p:nvPr/>
        </p:nvPicPr>
        <p:blipFill>
          <a:blip r:embed="rId8"/>
          <a:srcRect r="73328"/>
          <a:stretch>
            <a:fillRect/>
          </a:stretch>
        </p:blipFill>
        <p:spPr bwMode="auto">
          <a:xfrm>
            <a:off x="3276600" y="2514600"/>
            <a:ext cx="2743200" cy="1417296"/>
          </a:xfrm>
          <a:prstGeom prst="rect">
            <a:avLst/>
          </a:prstGeom>
          <a:noFill/>
        </p:spPr>
      </p:pic>
      <p:pic>
        <p:nvPicPr>
          <p:cNvPr id="1035" name="Picture 11" descr="D:\16.imagini\mecanica\impuls\27.cradle.gif"/>
          <p:cNvPicPr>
            <a:picLocks noChangeAspect="1" noChangeArrowheads="1" noCrop="1"/>
          </p:cNvPicPr>
          <p:nvPr/>
        </p:nvPicPr>
        <p:blipFill>
          <a:blip r:embed="rId9"/>
          <a:srcRect/>
          <a:stretch>
            <a:fillRect/>
          </a:stretch>
        </p:blipFill>
        <p:spPr bwMode="auto">
          <a:xfrm>
            <a:off x="7315200" y="5086350"/>
            <a:ext cx="1371600" cy="1028700"/>
          </a:xfrm>
          <a:prstGeom prst="rect">
            <a:avLst/>
          </a:prstGeom>
          <a:noFill/>
        </p:spPr>
      </p:pic>
      <p:pic>
        <p:nvPicPr>
          <p:cNvPr id="1038" name="Picture 14" descr="solar system animated gif solar%20gif earth sun orbit animation earth,animation,orbit,solar,sun GIF"/>
          <p:cNvPicPr>
            <a:picLocks noChangeAspect="1" noChangeArrowheads="1" noCrop="1"/>
          </p:cNvPicPr>
          <p:nvPr/>
        </p:nvPicPr>
        <p:blipFill>
          <a:blip r:embed="rId10" cstate="email"/>
          <a:srcRect/>
          <a:stretch>
            <a:fillRect/>
          </a:stretch>
        </p:blipFill>
        <p:spPr bwMode="auto">
          <a:xfrm>
            <a:off x="381000" y="2438400"/>
            <a:ext cx="2438400" cy="1524000"/>
          </a:xfrm>
          <a:prstGeom prst="rect">
            <a:avLst/>
          </a:prstGeom>
          <a:noFill/>
        </p:spPr>
      </p:pic>
      <p:pic>
        <p:nvPicPr>
          <p:cNvPr id="1040" name="Picture 16" descr="Imagine similară"/>
          <p:cNvPicPr>
            <a:picLocks noChangeAspect="1" noChangeArrowheads="1" noCrop="1"/>
          </p:cNvPicPr>
          <p:nvPr/>
        </p:nvPicPr>
        <p:blipFill>
          <a:blip r:embed="rId11" cstate="email"/>
          <a:srcRect/>
          <a:stretch>
            <a:fillRect/>
          </a:stretch>
        </p:blipFill>
        <p:spPr bwMode="auto">
          <a:xfrm>
            <a:off x="381000" y="4572000"/>
            <a:ext cx="1676400" cy="1676401"/>
          </a:xfrm>
          <a:prstGeom prst="rect">
            <a:avLst/>
          </a:prstGeom>
          <a:noFill/>
        </p:spPr>
      </p:pic>
      <p:sp>
        <p:nvSpPr>
          <p:cNvPr id="18" name="Rectangle 17"/>
          <p:cNvSpPr>
            <a:spLocks noChangeArrowheads="1"/>
          </p:cNvSpPr>
          <p:nvPr/>
        </p:nvSpPr>
        <p:spPr bwMode="auto">
          <a:xfrm>
            <a:off x="0" y="6705600"/>
            <a:ext cx="9144000" cy="215444"/>
          </a:xfrm>
          <a:prstGeom prst="rect">
            <a:avLst/>
          </a:prstGeom>
          <a:noFill/>
          <a:ln w="9525">
            <a:noFill/>
            <a:miter lim="800000"/>
            <a:headEnd/>
            <a:tailEnd/>
          </a:ln>
        </p:spPr>
        <p:txBody>
          <a:bodyPr>
            <a:spAutoFit/>
          </a:bodyPr>
          <a:lstStyle/>
          <a:p>
            <a:pPr algn="ctr">
              <a:defRPr/>
            </a:pPr>
            <a:r>
              <a:rPr lang="en-US" sz="800" dirty="0">
                <a:effectLst>
                  <a:outerShdw blurRad="38100" dist="38100" dir="2700000" algn="tl">
                    <a:srgbClr val="000000">
                      <a:alpha val="43137"/>
                    </a:srgbClr>
                  </a:outerShdw>
                </a:effectLst>
                <a:latin typeface="Arial" panose="020B0604020202020204" pitchFamily="34" charset="0"/>
                <a:cs typeface="Arial" pitchFamily="34" charset="0"/>
              </a:rPr>
              <a:t>Prof. </a:t>
            </a:r>
            <a:r>
              <a:rPr lang="ro-RO" sz="800" dirty="0">
                <a:effectLst>
                  <a:outerShdw blurRad="38100" dist="38100" dir="2700000" algn="tl">
                    <a:srgbClr val="000000">
                      <a:alpha val="43137"/>
                    </a:srgbClr>
                  </a:outerShdw>
                </a:effectLst>
                <a:latin typeface="Arial" panose="020B0604020202020204" pitchFamily="34" charset="0"/>
                <a:cs typeface="Arial" pitchFamily="34" charset="0"/>
              </a:rPr>
              <a:t>Barbu MIHAELA FLORICA			 Liceul Tehnologic „Gheorghe Ionescu-Sisești” – Valea Călugărească</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228600" y="228600"/>
            <a:ext cx="8686800" cy="646331"/>
          </a:xfrm>
          <a:prstGeom prst="rect">
            <a:avLst/>
          </a:prstGeom>
          <a:noFill/>
        </p:spPr>
        <p:txBody>
          <a:bodyPr wrap="square" rtlCol="0">
            <a:spAutoFit/>
          </a:bodyPr>
          <a:lstStyle/>
          <a:p>
            <a:pPr algn="just">
              <a:spcAft>
                <a:spcPts val="600"/>
              </a:spcAft>
            </a:pPr>
            <a:r>
              <a:rPr lang="en-US" b="1" dirty="0"/>
              <a:t>     </a:t>
            </a:r>
            <a:r>
              <a:rPr lang="ro-RO" b="1" dirty="0">
                <a:solidFill>
                  <a:srgbClr val="0033CC"/>
                </a:solidFill>
              </a:rPr>
              <a:t>Vectorul forță reprezintă o măsură a interacțiunii corpurilor. </a:t>
            </a:r>
            <a:r>
              <a:rPr lang="ro-RO" b="1" dirty="0"/>
              <a:t>Prin intermediul forțelor se transmite mișcarea mecanică.</a:t>
            </a:r>
            <a:endParaRPr lang="ro-RO" b="1" dirty="0">
              <a:solidFill>
                <a:srgbClr val="0033CC"/>
              </a:solidFill>
            </a:endParaRPr>
          </a:p>
        </p:txBody>
      </p:sp>
      <p:pic>
        <p:nvPicPr>
          <p:cNvPr id="39940" name="Picture 4" descr="D:\16.imagini\mecanica\impuls\12.jpg"/>
          <p:cNvPicPr>
            <a:picLocks noChangeAspect="1" noChangeArrowheads="1"/>
          </p:cNvPicPr>
          <p:nvPr/>
        </p:nvPicPr>
        <p:blipFill>
          <a:blip r:embed="rId2" cstate="email"/>
          <a:srcRect/>
          <a:stretch>
            <a:fillRect/>
          </a:stretch>
        </p:blipFill>
        <p:spPr bwMode="auto">
          <a:xfrm>
            <a:off x="762000" y="4419600"/>
            <a:ext cx="3200400" cy="1828800"/>
          </a:xfrm>
          <a:prstGeom prst="rect">
            <a:avLst/>
          </a:prstGeom>
          <a:noFill/>
          <a:ln>
            <a:solidFill>
              <a:schemeClr val="accent1">
                <a:lumMod val="50000"/>
              </a:schemeClr>
            </a:solidFill>
          </a:ln>
        </p:spPr>
      </p:pic>
      <p:pic>
        <p:nvPicPr>
          <p:cNvPr id="39942" name="Picture 6" descr="Briton Archer"/>
          <p:cNvPicPr>
            <a:picLocks noChangeAspect="1" noChangeArrowheads="1"/>
          </p:cNvPicPr>
          <p:nvPr/>
        </p:nvPicPr>
        <p:blipFill>
          <a:blip r:embed="rId3" cstate="email"/>
          <a:srcRect/>
          <a:stretch>
            <a:fillRect/>
          </a:stretch>
        </p:blipFill>
        <p:spPr bwMode="auto">
          <a:xfrm>
            <a:off x="838200" y="1981200"/>
            <a:ext cx="3124200" cy="2362200"/>
          </a:xfrm>
          <a:prstGeom prst="rect">
            <a:avLst/>
          </a:prstGeom>
          <a:noFill/>
          <a:ln>
            <a:solidFill>
              <a:schemeClr val="accent1">
                <a:lumMod val="50000"/>
              </a:schemeClr>
            </a:solidFill>
          </a:ln>
        </p:spPr>
      </p:pic>
      <p:sp>
        <p:nvSpPr>
          <p:cNvPr id="41" name="Rectangle 40"/>
          <p:cNvSpPr/>
          <p:nvPr/>
        </p:nvSpPr>
        <p:spPr>
          <a:xfrm>
            <a:off x="228600" y="1295400"/>
            <a:ext cx="4343400" cy="5029200"/>
          </a:xfrm>
          <a:prstGeom prst="rect">
            <a:avLst/>
          </a:prstGeom>
          <a:noFill/>
          <a:ln w="19050">
            <a:solidFill>
              <a:schemeClr val="accent1">
                <a:lumMod val="50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o-RO"/>
          </a:p>
        </p:txBody>
      </p:sp>
      <p:sp>
        <p:nvSpPr>
          <p:cNvPr id="42" name="Rectangle 41"/>
          <p:cNvSpPr/>
          <p:nvPr/>
        </p:nvSpPr>
        <p:spPr>
          <a:xfrm>
            <a:off x="4572000" y="1295400"/>
            <a:ext cx="4343400" cy="5029200"/>
          </a:xfrm>
          <a:prstGeom prst="rect">
            <a:avLst/>
          </a:prstGeom>
          <a:noFill/>
          <a:ln w="19050">
            <a:solidFill>
              <a:schemeClr val="accent1">
                <a:lumMod val="50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o-RO"/>
          </a:p>
        </p:txBody>
      </p:sp>
      <p:sp>
        <p:nvSpPr>
          <p:cNvPr id="45" name="Rectangle 44"/>
          <p:cNvSpPr/>
          <p:nvPr/>
        </p:nvSpPr>
        <p:spPr>
          <a:xfrm>
            <a:off x="228600" y="914400"/>
            <a:ext cx="8686800" cy="381000"/>
          </a:xfrm>
          <a:prstGeom prst="rect">
            <a:avLst/>
          </a:prstGeom>
          <a:noFill/>
          <a:ln w="19050">
            <a:solidFill>
              <a:schemeClr val="accent1">
                <a:lumMod val="50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o-RO"/>
          </a:p>
        </p:txBody>
      </p:sp>
      <p:sp>
        <p:nvSpPr>
          <p:cNvPr id="46" name="Rectangle 45"/>
          <p:cNvSpPr/>
          <p:nvPr/>
        </p:nvSpPr>
        <p:spPr>
          <a:xfrm>
            <a:off x="228600" y="914400"/>
            <a:ext cx="8686800" cy="369332"/>
          </a:xfrm>
          <a:prstGeom prst="rect">
            <a:avLst/>
          </a:prstGeom>
        </p:spPr>
        <p:txBody>
          <a:bodyPr wrap="square">
            <a:spAutoFit/>
          </a:bodyPr>
          <a:lstStyle/>
          <a:p>
            <a:pPr algn="ctr"/>
            <a:r>
              <a:rPr lang="ro-RO" b="1" dirty="0">
                <a:solidFill>
                  <a:srgbClr val="0033CC"/>
                </a:solidFill>
              </a:rPr>
              <a:t>Efectele forțelor</a:t>
            </a:r>
            <a:endParaRPr lang="ro-RO" dirty="0">
              <a:solidFill>
                <a:srgbClr val="0033CC"/>
              </a:solidFill>
            </a:endParaRPr>
          </a:p>
        </p:txBody>
      </p:sp>
      <p:sp>
        <p:nvSpPr>
          <p:cNvPr id="47" name="Rectangle 46"/>
          <p:cNvSpPr/>
          <p:nvPr/>
        </p:nvSpPr>
        <p:spPr>
          <a:xfrm>
            <a:off x="228600" y="1295400"/>
            <a:ext cx="4267200" cy="646331"/>
          </a:xfrm>
          <a:prstGeom prst="rect">
            <a:avLst/>
          </a:prstGeom>
        </p:spPr>
        <p:txBody>
          <a:bodyPr wrap="square">
            <a:spAutoFit/>
          </a:bodyPr>
          <a:lstStyle/>
          <a:p>
            <a:pPr algn="ctr"/>
            <a:r>
              <a:rPr lang="ro-RO" b="1" dirty="0">
                <a:solidFill>
                  <a:srgbClr val="0033CC"/>
                </a:solidFill>
              </a:rPr>
              <a:t>Efecte statice</a:t>
            </a:r>
            <a:endParaRPr lang="ro-RO" b="1" dirty="0"/>
          </a:p>
          <a:p>
            <a:pPr algn="ctr"/>
            <a:r>
              <a:rPr lang="ro-RO" b="1" dirty="0"/>
              <a:t>(deformările corpurilor)</a:t>
            </a:r>
            <a:endParaRPr lang="ro-RO" dirty="0"/>
          </a:p>
        </p:txBody>
      </p:sp>
      <p:sp>
        <p:nvSpPr>
          <p:cNvPr id="48" name="Rectangle 47"/>
          <p:cNvSpPr/>
          <p:nvPr/>
        </p:nvSpPr>
        <p:spPr>
          <a:xfrm>
            <a:off x="4572000" y="1295400"/>
            <a:ext cx="4343400" cy="923330"/>
          </a:xfrm>
          <a:prstGeom prst="rect">
            <a:avLst/>
          </a:prstGeom>
        </p:spPr>
        <p:txBody>
          <a:bodyPr wrap="square">
            <a:spAutoFit/>
          </a:bodyPr>
          <a:lstStyle/>
          <a:p>
            <a:pPr algn="ctr"/>
            <a:r>
              <a:rPr lang="ro-RO" b="1" dirty="0">
                <a:solidFill>
                  <a:srgbClr val="0033CC"/>
                </a:solidFill>
              </a:rPr>
              <a:t>Efecte dinamice </a:t>
            </a:r>
          </a:p>
          <a:p>
            <a:pPr algn="ctr"/>
            <a:r>
              <a:rPr lang="ro-RO" b="1" dirty="0"/>
              <a:t>(modificarea vitezelor corpurilor = imprimarea unei accelerații)</a:t>
            </a:r>
            <a:endParaRPr lang="ro-RO" dirty="0"/>
          </a:p>
        </p:txBody>
      </p:sp>
      <p:pic>
        <p:nvPicPr>
          <p:cNvPr id="39944" name="Picture 8" descr="Imagini pentru shooting ball gif animated"/>
          <p:cNvPicPr>
            <a:picLocks noChangeAspect="1" noChangeArrowheads="1" noCrop="1"/>
          </p:cNvPicPr>
          <p:nvPr/>
        </p:nvPicPr>
        <p:blipFill>
          <a:blip r:embed="rId4"/>
          <a:srcRect/>
          <a:stretch>
            <a:fillRect/>
          </a:stretch>
        </p:blipFill>
        <p:spPr bwMode="auto">
          <a:xfrm>
            <a:off x="5181600" y="2286000"/>
            <a:ext cx="3200400" cy="1905000"/>
          </a:xfrm>
          <a:prstGeom prst="rect">
            <a:avLst/>
          </a:prstGeom>
          <a:noFill/>
          <a:ln w="12700">
            <a:solidFill>
              <a:schemeClr val="accent1">
                <a:lumMod val="50000"/>
              </a:schemeClr>
            </a:solidFill>
          </a:ln>
        </p:spPr>
      </p:pic>
      <p:pic>
        <p:nvPicPr>
          <p:cNvPr id="51" name="Picture 21" descr="http://www.stmary.ws/highschool/physics/home/notes/motionplane/figure_skater_couple_death_spiral_hg_wht.gif"/>
          <p:cNvPicPr>
            <a:picLocks noChangeAspect="1" noChangeArrowheads="1" noCrop="1"/>
          </p:cNvPicPr>
          <p:nvPr/>
        </p:nvPicPr>
        <p:blipFill>
          <a:blip r:embed="rId5" cstate="email">
            <a:clrChange>
              <a:clrFrom>
                <a:srgbClr val="FFFFFF"/>
              </a:clrFrom>
              <a:clrTo>
                <a:srgbClr val="FFFFFF">
                  <a:alpha val="0"/>
                </a:srgbClr>
              </a:clrTo>
            </a:clrChange>
          </a:blip>
          <a:srcRect/>
          <a:stretch>
            <a:fillRect/>
          </a:stretch>
        </p:blipFill>
        <p:spPr bwMode="auto">
          <a:xfrm>
            <a:off x="5181600" y="4343400"/>
            <a:ext cx="3200400" cy="1866900"/>
          </a:xfrm>
          <a:prstGeom prst="rect">
            <a:avLst/>
          </a:prstGeom>
          <a:solidFill>
            <a:srgbClr val="E8F4F8"/>
          </a:solidFill>
          <a:ln w="12700">
            <a:solidFill>
              <a:srgbClr val="9BBA56"/>
            </a:solidFill>
            <a:miter lim="800000"/>
            <a:headEnd/>
            <a:tailEnd/>
          </a:ln>
        </p:spPr>
      </p:pic>
      <p:sp>
        <p:nvSpPr>
          <p:cNvPr id="14" name="AutoShape 54">
            <a:hlinkClick r:id="rId6" action="ppaction://hlinksldjump" highlightClick="1"/>
          </p:cNvPr>
          <p:cNvSpPr>
            <a:spLocks noChangeArrowheads="1"/>
          </p:cNvSpPr>
          <p:nvPr/>
        </p:nvSpPr>
        <p:spPr bwMode="auto">
          <a:xfrm>
            <a:off x="4343400" y="6400800"/>
            <a:ext cx="457200" cy="304800"/>
          </a:xfrm>
          <a:prstGeom prst="actionButtonHome">
            <a:avLst/>
          </a:prstGeom>
          <a:solidFill>
            <a:srgbClr val="9BBA56"/>
          </a:solidFill>
          <a:ln w="9525">
            <a:solidFill>
              <a:srgbClr val="C00000"/>
            </a:solidFill>
            <a:miter lim="800000"/>
            <a:headEnd/>
            <a:tailEnd/>
          </a:ln>
          <a:scene3d>
            <a:camera prst="orthographicFront"/>
            <a:lightRig rig="threePt" dir="t"/>
          </a:scene3d>
          <a:sp3d>
            <a:bevelT/>
          </a:sp3d>
        </p:spPr>
        <p:txBody>
          <a:bodyPr wrap="none" anchor="ctr"/>
          <a:lstStyle/>
          <a:p>
            <a:pPr>
              <a:defRPr/>
            </a:pPr>
            <a:endParaRPr lang="ro-RO"/>
          </a:p>
        </p:txBody>
      </p:sp>
      <p:sp>
        <p:nvSpPr>
          <p:cNvPr id="15" name="Rectangle 14"/>
          <p:cNvSpPr>
            <a:spLocks noChangeArrowheads="1"/>
          </p:cNvSpPr>
          <p:nvPr/>
        </p:nvSpPr>
        <p:spPr bwMode="auto">
          <a:xfrm>
            <a:off x="0" y="6705600"/>
            <a:ext cx="9144000" cy="215444"/>
          </a:xfrm>
          <a:prstGeom prst="rect">
            <a:avLst/>
          </a:prstGeom>
          <a:noFill/>
          <a:ln w="9525">
            <a:noFill/>
            <a:miter lim="800000"/>
            <a:headEnd/>
            <a:tailEnd/>
          </a:ln>
        </p:spPr>
        <p:txBody>
          <a:bodyPr>
            <a:spAutoFit/>
          </a:bodyPr>
          <a:lstStyle/>
          <a:p>
            <a:pPr algn="ctr">
              <a:defRPr/>
            </a:pPr>
            <a:r>
              <a:rPr lang="en-US" sz="800" dirty="0">
                <a:effectLst>
                  <a:outerShdw blurRad="38100" dist="38100" dir="2700000" algn="tl">
                    <a:srgbClr val="000000">
                      <a:alpha val="43137"/>
                    </a:srgbClr>
                  </a:outerShdw>
                </a:effectLst>
                <a:latin typeface="Arial" panose="020B0604020202020204" pitchFamily="34" charset="0"/>
                <a:cs typeface="Arial" pitchFamily="34" charset="0"/>
              </a:rPr>
              <a:t>Prof. </a:t>
            </a:r>
            <a:r>
              <a:rPr lang="ro-RO" sz="800" dirty="0">
                <a:effectLst>
                  <a:outerShdw blurRad="38100" dist="38100" dir="2700000" algn="tl">
                    <a:srgbClr val="000000">
                      <a:alpha val="43137"/>
                    </a:srgbClr>
                  </a:outerShdw>
                </a:effectLst>
                <a:latin typeface="Arial" panose="020B0604020202020204" pitchFamily="34" charset="0"/>
                <a:cs typeface="Arial" pitchFamily="34" charset="0"/>
              </a:rPr>
              <a:t>Barbu MIHAELA FLORICA			 Liceul Tehnologic „Gheorghe Ionescu-Sisești” – Valea Călugărească</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228600" y="304800"/>
            <a:ext cx="8686800" cy="2662267"/>
          </a:xfrm>
          <a:prstGeom prst="rect">
            <a:avLst/>
          </a:prstGeom>
          <a:noFill/>
        </p:spPr>
        <p:txBody>
          <a:bodyPr wrap="square" rtlCol="0">
            <a:spAutoFit/>
          </a:bodyPr>
          <a:lstStyle/>
          <a:p>
            <a:pPr algn="just">
              <a:spcAft>
                <a:spcPts val="600"/>
              </a:spcAft>
            </a:pPr>
            <a:r>
              <a:rPr lang="ro-RO" b="1" dirty="0"/>
              <a:t>      Principiul fundamental al dinamicii (principiul a II-lea al dinamicii) se referă la efectele dinamice ale forțelor.</a:t>
            </a:r>
          </a:p>
          <a:p>
            <a:pPr algn="just">
              <a:spcAft>
                <a:spcPts val="600"/>
              </a:spcAft>
            </a:pPr>
            <a:r>
              <a:rPr lang="ro-RO" b="1" dirty="0">
                <a:solidFill>
                  <a:srgbClr val="0033CC"/>
                </a:solidFill>
              </a:rPr>
              <a:t>      </a:t>
            </a:r>
            <a:r>
              <a:rPr lang="ro-RO" b="1" dirty="0"/>
              <a:t>Studiul principiului al II-lea se face cu dispozitiv format dintr-un cărucior de masă m ce se poate deplasa pe un plan orizontal neted (placă de sticlă). Căruciorul este legat de un fir subțire și inextensibil, care este trecut peste un scripete fixat la capătul planului orizontal (ca în figura de mai jos). De capătul firului se suspendă masele marcate M. Cu ajutorul unui cronometru electronic se înregistrează timpul t în care corpul parcurge o anumită distanță x dacă pornește din repaus. Forța ce produce mișcarea corpului m este F = G = Mg .</a:t>
            </a:r>
          </a:p>
        </p:txBody>
      </p:sp>
      <p:grpSp>
        <p:nvGrpSpPr>
          <p:cNvPr id="58" name="Group 57"/>
          <p:cNvGrpSpPr/>
          <p:nvPr/>
        </p:nvGrpSpPr>
        <p:grpSpPr>
          <a:xfrm>
            <a:off x="609600" y="3200400"/>
            <a:ext cx="8153400" cy="2579132"/>
            <a:chOff x="609600" y="2971800"/>
            <a:chExt cx="8153400" cy="2579132"/>
          </a:xfrm>
        </p:grpSpPr>
        <p:grpSp>
          <p:nvGrpSpPr>
            <p:cNvPr id="45" name="Group 44"/>
            <p:cNvGrpSpPr/>
            <p:nvPr/>
          </p:nvGrpSpPr>
          <p:grpSpPr>
            <a:xfrm>
              <a:off x="609600" y="2971800"/>
              <a:ext cx="8153400" cy="2579132"/>
              <a:chOff x="609600" y="2971800"/>
              <a:chExt cx="8153400" cy="2579132"/>
            </a:xfrm>
          </p:grpSpPr>
          <p:sp>
            <p:nvSpPr>
              <p:cNvPr id="30" name="Freeform 29"/>
              <p:cNvSpPr/>
              <p:nvPr/>
            </p:nvSpPr>
            <p:spPr>
              <a:xfrm>
                <a:off x="2133600" y="3015343"/>
                <a:ext cx="391886" cy="402771"/>
              </a:xfrm>
              <a:custGeom>
                <a:avLst/>
                <a:gdLst>
                  <a:gd name="connsiteX0" fmla="*/ 0 w 391886"/>
                  <a:gd name="connsiteY0" fmla="*/ 402771 h 402771"/>
                  <a:gd name="connsiteX1" fmla="*/ 195943 w 391886"/>
                  <a:gd name="connsiteY1" fmla="*/ 315686 h 402771"/>
                  <a:gd name="connsiteX2" fmla="*/ 217714 w 391886"/>
                  <a:gd name="connsiteY2" fmla="*/ 76200 h 402771"/>
                  <a:gd name="connsiteX3" fmla="*/ 391886 w 391886"/>
                  <a:gd name="connsiteY3" fmla="*/ 0 h 402771"/>
                  <a:gd name="connsiteX4" fmla="*/ 391886 w 391886"/>
                  <a:gd name="connsiteY4" fmla="*/ 0 h 4027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1886" h="402771">
                    <a:moveTo>
                      <a:pt x="0" y="402771"/>
                    </a:moveTo>
                    <a:cubicBezTo>
                      <a:pt x="79828" y="386442"/>
                      <a:pt x="159657" y="370114"/>
                      <a:pt x="195943" y="315686"/>
                    </a:cubicBezTo>
                    <a:cubicBezTo>
                      <a:pt x="232229" y="261258"/>
                      <a:pt x="185057" y="128814"/>
                      <a:pt x="217714" y="76200"/>
                    </a:cubicBezTo>
                    <a:cubicBezTo>
                      <a:pt x="250371" y="23586"/>
                      <a:pt x="391886" y="0"/>
                      <a:pt x="391886" y="0"/>
                    </a:cubicBezTo>
                    <a:lnTo>
                      <a:pt x="391886" y="0"/>
                    </a:lnTo>
                  </a:path>
                </a:pathLst>
              </a:custGeom>
              <a:ln w="1270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o-RO"/>
              </a:p>
            </p:txBody>
          </p:sp>
          <p:sp>
            <p:nvSpPr>
              <p:cNvPr id="25" name="Rectangle 24"/>
              <p:cNvSpPr/>
              <p:nvPr/>
            </p:nvSpPr>
            <p:spPr>
              <a:xfrm flipV="1">
                <a:off x="2514600" y="2971800"/>
                <a:ext cx="5486400" cy="76200"/>
              </a:xfrm>
              <a:prstGeom prst="rect">
                <a:avLst/>
              </a:prstGeom>
              <a:solidFill>
                <a:srgbClr val="FF0000"/>
              </a:solidFill>
              <a:ln w="12700">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o-RO"/>
              </a:p>
            </p:txBody>
          </p:sp>
          <p:grpSp>
            <p:nvGrpSpPr>
              <p:cNvPr id="24" name="Group 23"/>
              <p:cNvGrpSpPr/>
              <p:nvPr/>
            </p:nvGrpSpPr>
            <p:grpSpPr>
              <a:xfrm>
                <a:off x="2514600" y="3048000"/>
                <a:ext cx="6019800" cy="2057400"/>
                <a:chOff x="1828800" y="2895600"/>
                <a:chExt cx="6019800" cy="2057400"/>
              </a:xfrm>
            </p:grpSpPr>
            <p:sp>
              <p:nvSpPr>
                <p:cNvPr id="4" name="Rectangle 3"/>
                <p:cNvSpPr/>
                <p:nvPr/>
              </p:nvSpPr>
              <p:spPr>
                <a:xfrm>
                  <a:off x="1828800" y="3581400"/>
                  <a:ext cx="5486400" cy="152400"/>
                </a:xfrm>
                <a:prstGeom prst="rect">
                  <a:avLst/>
                </a:prstGeom>
                <a:solidFill>
                  <a:srgbClr val="C0D6CF"/>
                </a:solidFill>
                <a:ln w="12700">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o-RO"/>
                </a:p>
              </p:txBody>
            </p:sp>
            <p:sp>
              <p:nvSpPr>
                <p:cNvPr id="5" name="Oval 4"/>
                <p:cNvSpPr/>
                <p:nvPr/>
              </p:nvSpPr>
              <p:spPr>
                <a:xfrm>
                  <a:off x="2438400" y="3429000"/>
                  <a:ext cx="152400" cy="152400"/>
                </a:xfrm>
                <a:prstGeom prst="ellipse">
                  <a:avLst/>
                </a:prstGeom>
                <a:solidFill>
                  <a:schemeClr val="tx1">
                    <a:lumMod val="50000"/>
                    <a:lumOff val="50000"/>
                  </a:schemeClr>
                </a:solidFill>
                <a:ln w="12700">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o-RO"/>
                </a:p>
              </p:txBody>
            </p:sp>
            <p:sp>
              <p:nvSpPr>
                <p:cNvPr id="6" name="Oval 5"/>
                <p:cNvSpPr/>
                <p:nvPr/>
              </p:nvSpPr>
              <p:spPr>
                <a:xfrm>
                  <a:off x="2971800" y="3429000"/>
                  <a:ext cx="152400" cy="152400"/>
                </a:xfrm>
                <a:prstGeom prst="ellipse">
                  <a:avLst/>
                </a:prstGeom>
                <a:solidFill>
                  <a:schemeClr val="tx1">
                    <a:lumMod val="50000"/>
                    <a:lumOff val="50000"/>
                  </a:schemeClr>
                </a:solidFill>
                <a:ln w="12700">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o-RO"/>
                </a:p>
              </p:txBody>
            </p:sp>
            <p:sp>
              <p:nvSpPr>
                <p:cNvPr id="7" name="Rectangle 6"/>
                <p:cNvSpPr/>
                <p:nvPr/>
              </p:nvSpPr>
              <p:spPr>
                <a:xfrm>
                  <a:off x="2362200" y="3200400"/>
                  <a:ext cx="838200" cy="228600"/>
                </a:xfrm>
                <a:prstGeom prst="rect">
                  <a:avLst/>
                </a:prstGeom>
                <a:solidFill>
                  <a:schemeClr val="accent6">
                    <a:lumMod val="60000"/>
                    <a:lumOff val="40000"/>
                  </a:schemeClr>
                </a:solidFill>
                <a:ln w="12700">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o-RO"/>
                </a:p>
              </p:txBody>
            </p:sp>
            <p:cxnSp>
              <p:nvCxnSpPr>
                <p:cNvPr id="9" name="Straight Connector 8"/>
                <p:cNvCxnSpPr>
                  <a:endCxn id="14" idx="0"/>
                </p:cNvCxnSpPr>
                <p:nvPr/>
              </p:nvCxnSpPr>
              <p:spPr>
                <a:xfrm>
                  <a:off x="3200400" y="3352800"/>
                  <a:ext cx="4191000" cy="1588"/>
                </a:xfrm>
                <a:prstGeom prst="line">
                  <a:avLst/>
                </a:prstGeom>
                <a:ln w="12700">
                  <a:solidFill>
                    <a:schemeClr val="tx1"/>
                  </a:solidFill>
                  <a:prstDash val="solid"/>
                </a:ln>
              </p:spPr>
              <p:style>
                <a:lnRef idx="1">
                  <a:schemeClr val="accent1"/>
                </a:lnRef>
                <a:fillRef idx="0">
                  <a:schemeClr val="accent1"/>
                </a:fillRef>
                <a:effectRef idx="0">
                  <a:schemeClr val="accent1"/>
                </a:effectRef>
                <a:fontRef idx="minor">
                  <a:schemeClr val="tx1"/>
                </a:fontRef>
              </p:style>
            </p:cxnSp>
            <p:sp>
              <p:nvSpPr>
                <p:cNvPr id="14" name="Oval 13"/>
                <p:cNvSpPr/>
                <p:nvPr/>
              </p:nvSpPr>
              <p:spPr>
                <a:xfrm>
                  <a:off x="7086600" y="3352800"/>
                  <a:ext cx="609600" cy="609600"/>
                </a:xfrm>
                <a:prstGeom prst="ellipse">
                  <a:avLst/>
                </a:prstGeom>
                <a:solidFill>
                  <a:srgbClr val="C0D6CF"/>
                </a:solidFill>
                <a:ln w="12700">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o-RO"/>
                </a:p>
              </p:txBody>
            </p:sp>
            <p:cxnSp>
              <p:nvCxnSpPr>
                <p:cNvPr id="16" name="Straight Connector 15"/>
                <p:cNvCxnSpPr/>
                <p:nvPr/>
              </p:nvCxnSpPr>
              <p:spPr>
                <a:xfrm rot="5400000" flipH="1" flipV="1">
                  <a:off x="7278688" y="4075112"/>
                  <a:ext cx="836612" cy="1588"/>
                </a:xfrm>
                <a:prstGeom prst="line">
                  <a:avLst/>
                </a:prstGeom>
                <a:ln w="12700">
                  <a:solidFill>
                    <a:schemeClr val="tx1"/>
                  </a:solidFill>
                  <a:prstDash val="solid"/>
                </a:ln>
              </p:spPr>
              <p:style>
                <a:lnRef idx="1">
                  <a:schemeClr val="accent1"/>
                </a:lnRef>
                <a:fillRef idx="0">
                  <a:schemeClr val="accent1"/>
                </a:fillRef>
                <a:effectRef idx="0">
                  <a:schemeClr val="accent1"/>
                </a:effectRef>
                <a:fontRef idx="minor">
                  <a:schemeClr val="tx1"/>
                </a:fontRef>
              </p:style>
            </p:cxnSp>
            <p:sp>
              <p:nvSpPr>
                <p:cNvPr id="18" name="Rectangle 17"/>
                <p:cNvSpPr/>
                <p:nvPr/>
              </p:nvSpPr>
              <p:spPr>
                <a:xfrm>
                  <a:off x="7543800" y="4495800"/>
                  <a:ext cx="304800" cy="457200"/>
                </a:xfrm>
                <a:prstGeom prst="rect">
                  <a:avLst/>
                </a:prstGeom>
                <a:solidFill>
                  <a:schemeClr val="bg1">
                    <a:lumMod val="85000"/>
                  </a:schemeClr>
                </a:solidFill>
                <a:ln w="12700">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o-RO"/>
                </a:p>
              </p:txBody>
            </p:sp>
            <p:sp>
              <p:nvSpPr>
                <p:cNvPr id="20" name="Oval 19"/>
                <p:cNvSpPr/>
                <p:nvPr/>
              </p:nvSpPr>
              <p:spPr>
                <a:xfrm>
                  <a:off x="7369629" y="3635828"/>
                  <a:ext cx="45719" cy="45719"/>
                </a:xfrm>
                <a:prstGeom prst="ellipse">
                  <a:avLst/>
                </a:prstGeom>
                <a:solidFill>
                  <a:schemeClr val="tx1"/>
                </a:solidFill>
                <a:ln w="12700">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o-RO"/>
                </a:p>
              </p:txBody>
            </p:sp>
            <p:sp>
              <p:nvSpPr>
                <p:cNvPr id="22" name="Trapezoid 21"/>
                <p:cNvSpPr/>
                <p:nvPr/>
              </p:nvSpPr>
              <p:spPr>
                <a:xfrm rot="10800000">
                  <a:off x="2971800" y="2895600"/>
                  <a:ext cx="457200" cy="228600"/>
                </a:xfrm>
                <a:prstGeom prst="trapezoid">
                  <a:avLst>
                    <a:gd name="adj" fmla="val 60715"/>
                  </a:avLst>
                </a:prstGeom>
                <a:solidFill>
                  <a:srgbClr val="FF0000"/>
                </a:solidFill>
                <a:ln w="12700">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o-RO"/>
                </a:p>
              </p:txBody>
            </p:sp>
            <p:sp>
              <p:nvSpPr>
                <p:cNvPr id="23" name="Trapezoid 22"/>
                <p:cNvSpPr/>
                <p:nvPr/>
              </p:nvSpPr>
              <p:spPr>
                <a:xfrm rot="10800000">
                  <a:off x="5715000" y="2895600"/>
                  <a:ext cx="457200" cy="228600"/>
                </a:xfrm>
                <a:prstGeom prst="trapezoid">
                  <a:avLst>
                    <a:gd name="adj" fmla="val 60715"/>
                  </a:avLst>
                </a:prstGeom>
                <a:solidFill>
                  <a:srgbClr val="FF0000"/>
                </a:solidFill>
                <a:ln w="12700">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o-RO"/>
                </a:p>
              </p:txBody>
            </p:sp>
          </p:grpSp>
          <p:sp>
            <p:nvSpPr>
              <p:cNvPr id="28" name="Rectangle 27"/>
              <p:cNvSpPr/>
              <p:nvPr/>
            </p:nvSpPr>
            <p:spPr>
              <a:xfrm>
                <a:off x="609600" y="2971800"/>
                <a:ext cx="1524000" cy="914400"/>
              </a:xfrm>
              <a:prstGeom prst="rect">
                <a:avLst/>
              </a:prstGeom>
              <a:solidFill>
                <a:srgbClr val="FF0000"/>
              </a:solidFill>
              <a:ln w="12700">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o-RO"/>
              </a:p>
            </p:txBody>
          </p:sp>
          <p:sp>
            <p:nvSpPr>
              <p:cNvPr id="29" name="Rectangle 28"/>
              <p:cNvSpPr/>
              <p:nvPr/>
            </p:nvSpPr>
            <p:spPr>
              <a:xfrm>
                <a:off x="838200" y="3581400"/>
                <a:ext cx="1066800" cy="228600"/>
              </a:xfrm>
              <a:prstGeom prst="rect">
                <a:avLst/>
              </a:prstGeom>
              <a:solidFill>
                <a:srgbClr val="E8F4F8"/>
              </a:solidFill>
              <a:ln w="12700">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o-RO" sz="1600" b="1" dirty="0">
                    <a:solidFill>
                      <a:schemeClr val="tx1">
                        <a:lumMod val="65000"/>
                        <a:lumOff val="35000"/>
                      </a:schemeClr>
                    </a:solidFill>
                    <a:latin typeface="Arial" pitchFamily="34" charset="0"/>
                    <a:cs typeface="Arial" pitchFamily="34" charset="0"/>
                  </a:rPr>
                  <a:t>0000,00</a:t>
                </a:r>
              </a:p>
            </p:txBody>
          </p:sp>
          <p:cxnSp>
            <p:nvCxnSpPr>
              <p:cNvPr id="31" name="Straight Connector 30"/>
              <p:cNvCxnSpPr>
                <a:stCxn id="22" idx="0"/>
              </p:cNvCxnSpPr>
              <p:nvPr/>
            </p:nvCxnSpPr>
            <p:spPr>
              <a:xfrm rot="5400000">
                <a:off x="3352800" y="3810000"/>
                <a:ext cx="1066800" cy="1588"/>
              </a:xfrm>
              <a:prstGeom prst="line">
                <a:avLst/>
              </a:prstGeom>
              <a:ln w="12700">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34" name="Straight Connector 33"/>
              <p:cNvCxnSpPr/>
              <p:nvPr/>
            </p:nvCxnSpPr>
            <p:spPr>
              <a:xfrm rot="5400000">
                <a:off x="6134894" y="3771106"/>
                <a:ext cx="990600" cy="1588"/>
              </a:xfrm>
              <a:prstGeom prst="line">
                <a:avLst/>
              </a:prstGeom>
              <a:ln w="12700">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38" name="Straight Connector 37"/>
              <p:cNvCxnSpPr/>
              <p:nvPr/>
            </p:nvCxnSpPr>
            <p:spPr>
              <a:xfrm rot="10800000">
                <a:off x="3962400" y="4114800"/>
                <a:ext cx="2590800" cy="1588"/>
              </a:xfrm>
              <a:prstGeom prst="line">
                <a:avLst/>
              </a:prstGeom>
              <a:ln w="12700">
                <a:solidFill>
                  <a:schemeClr val="tx1"/>
                </a:solidFill>
                <a:prstDash val="dash"/>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41" name="Rectangle 40"/>
              <p:cNvSpPr/>
              <p:nvPr/>
            </p:nvSpPr>
            <p:spPr>
              <a:xfrm>
                <a:off x="609601" y="2971800"/>
                <a:ext cx="1524000" cy="584775"/>
              </a:xfrm>
              <a:prstGeom prst="rect">
                <a:avLst/>
              </a:prstGeom>
              <a:ln w="12700">
                <a:noFill/>
              </a:ln>
            </p:spPr>
            <p:txBody>
              <a:bodyPr wrap="square">
                <a:spAutoFit/>
              </a:bodyPr>
              <a:lstStyle/>
              <a:p>
                <a:pPr algn="ctr"/>
                <a:r>
                  <a:rPr lang="ro-RO" sz="1600" b="1" dirty="0"/>
                  <a:t>cronometru electronic </a:t>
                </a:r>
                <a:endParaRPr lang="ro-RO" sz="1600" dirty="0"/>
              </a:p>
            </p:txBody>
          </p:sp>
          <p:sp>
            <p:nvSpPr>
              <p:cNvPr id="42" name="Rectangle 41"/>
              <p:cNvSpPr/>
              <p:nvPr/>
            </p:nvSpPr>
            <p:spPr>
              <a:xfrm>
                <a:off x="5105400" y="4038600"/>
                <a:ext cx="312906" cy="369332"/>
              </a:xfrm>
              <a:prstGeom prst="rect">
                <a:avLst/>
              </a:prstGeom>
              <a:ln w="12700">
                <a:noFill/>
              </a:ln>
            </p:spPr>
            <p:txBody>
              <a:bodyPr wrap="square">
                <a:spAutoFit/>
              </a:bodyPr>
              <a:lstStyle/>
              <a:p>
                <a:r>
                  <a:rPr lang="ro-RO" b="1" dirty="0"/>
                  <a:t>x</a:t>
                </a:r>
              </a:p>
            </p:txBody>
          </p:sp>
          <p:sp>
            <p:nvSpPr>
              <p:cNvPr id="43" name="Rectangle 42"/>
              <p:cNvSpPr/>
              <p:nvPr/>
            </p:nvSpPr>
            <p:spPr>
              <a:xfrm>
                <a:off x="2667000" y="3309257"/>
                <a:ext cx="389106" cy="369332"/>
              </a:xfrm>
              <a:prstGeom prst="rect">
                <a:avLst/>
              </a:prstGeom>
              <a:ln w="12700">
                <a:noFill/>
              </a:ln>
            </p:spPr>
            <p:txBody>
              <a:bodyPr wrap="square">
                <a:spAutoFit/>
              </a:bodyPr>
              <a:lstStyle/>
              <a:p>
                <a:r>
                  <a:rPr lang="ro-RO" b="1" dirty="0"/>
                  <a:t>m</a:t>
                </a:r>
              </a:p>
            </p:txBody>
          </p:sp>
          <p:sp>
            <p:nvSpPr>
              <p:cNvPr id="44" name="Rectangle 43"/>
              <p:cNvSpPr/>
              <p:nvPr/>
            </p:nvSpPr>
            <p:spPr>
              <a:xfrm>
                <a:off x="7870371" y="4702629"/>
                <a:ext cx="389106" cy="369332"/>
              </a:xfrm>
              <a:prstGeom prst="rect">
                <a:avLst/>
              </a:prstGeom>
              <a:ln w="12700">
                <a:noFill/>
              </a:ln>
            </p:spPr>
            <p:txBody>
              <a:bodyPr wrap="square">
                <a:spAutoFit/>
              </a:bodyPr>
              <a:lstStyle/>
              <a:p>
                <a:r>
                  <a:rPr lang="ro-RO" b="1" dirty="0"/>
                  <a:t>M</a:t>
                </a:r>
              </a:p>
            </p:txBody>
          </p:sp>
          <p:sp>
            <p:nvSpPr>
              <p:cNvPr id="49" name="Rectangle 48"/>
              <p:cNvSpPr/>
              <p:nvPr/>
            </p:nvSpPr>
            <p:spPr>
              <a:xfrm>
                <a:off x="8382000" y="5181600"/>
                <a:ext cx="381000" cy="369332"/>
              </a:xfrm>
              <a:prstGeom prst="rect">
                <a:avLst/>
              </a:prstGeom>
              <a:ln w="12700">
                <a:noFill/>
              </a:ln>
            </p:spPr>
            <p:txBody>
              <a:bodyPr wrap="square">
                <a:spAutoFit/>
              </a:bodyPr>
              <a:lstStyle/>
              <a:p>
                <a:r>
                  <a:rPr lang="ro-RO" b="1" dirty="0"/>
                  <a:t>G</a:t>
                </a:r>
              </a:p>
            </p:txBody>
          </p:sp>
        </p:grpSp>
        <p:cxnSp>
          <p:nvCxnSpPr>
            <p:cNvPr id="46" name="Straight Arrow Connector 45"/>
            <p:cNvCxnSpPr/>
            <p:nvPr/>
          </p:nvCxnSpPr>
          <p:spPr>
            <a:xfrm rot="5400000">
              <a:off x="8077994" y="5181600"/>
              <a:ext cx="608806" cy="794"/>
            </a:xfrm>
            <a:prstGeom prst="straightConnector1">
              <a:avLst/>
            </a:prstGeom>
            <a:ln w="127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57" name="Straight Arrow Connector 56"/>
            <p:cNvCxnSpPr/>
            <p:nvPr/>
          </p:nvCxnSpPr>
          <p:spPr>
            <a:xfrm>
              <a:off x="8458200" y="5246914"/>
              <a:ext cx="217714" cy="1588"/>
            </a:xfrm>
            <a:prstGeom prst="straightConnector1">
              <a:avLst/>
            </a:prstGeom>
            <a:ln w="12700">
              <a:solidFill>
                <a:schemeClr val="tx1"/>
              </a:solidFill>
              <a:prstDash val="solid"/>
              <a:headEnd type="none" w="med" len="med"/>
              <a:tailEnd type="triangle" w="med" len="med"/>
            </a:ln>
          </p:spPr>
          <p:style>
            <a:lnRef idx="1">
              <a:schemeClr val="accent1"/>
            </a:lnRef>
            <a:fillRef idx="0">
              <a:schemeClr val="accent1"/>
            </a:fillRef>
            <a:effectRef idx="0">
              <a:schemeClr val="accent1"/>
            </a:effectRef>
            <a:fontRef idx="minor">
              <a:schemeClr val="tx1"/>
            </a:fontRef>
          </p:style>
        </p:cxnSp>
      </p:grpSp>
      <p:graphicFrame>
        <p:nvGraphicFramePr>
          <p:cNvPr id="59" name="Table 58"/>
          <p:cNvGraphicFramePr>
            <a:graphicFrameLocks noGrp="1"/>
          </p:cNvGraphicFramePr>
          <p:nvPr/>
        </p:nvGraphicFramePr>
        <p:xfrm>
          <a:off x="457199" y="4876800"/>
          <a:ext cx="7239001" cy="1381760"/>
        </p:xfrm>
        <a:graphic>
          <a:graphicData uri="http://schemas.openxmlformats.org/drawingml/2006/table">
            <a:tbl>
              <a:tblPr firstRow="1" bandRow="1">
                <a:tableStyleId>{5C22544A-7EE6-4342-B048-85BDC9FD1C3A}</a:tableStyleId>
              </a:tblPr>
              <a:tblGrid>
                <a:gridCol w="571171">
                  <a:extLst>
                    <a:ext uri="{9D8B030D-6E8A-4147-A177-3AD203B41FA5}">
                      <a16:colId xmlns:a16="http://schemas.microsoft.com/office/drawing/2014/main" val="20000"/>
                    </a:ext>
                  </a:extLst>
                </a:gridCol>
                <a:gridCol w="876630">
                  <a:extLst>
                    <a:ext uri="{9D8B030D-6E8A-4147-A177-3AD203B41FA5}">
                      <a16:colId xmlns:a16="http://schemas.microsoft.com/office/drawing/2014/main" val="20001"/>
                    </a:ext>
                  </a:extLst>
                </a:gridCol>
                <a:gridCol w="914400">
                  <a:extLst>
                    <a:ext uri="{9D8B030D-6E8A-4147-A177-3AD203B41FA5}">
                      <a16:colId xmlns:a16="http://schemas.microsoft.com/office/drawing/2014/main" val="20002"/>
                    </a:ext>
                  </a:extLst>
                </a:gridCol>
                <a:gridCol w="1143000">
                  <a:extLst>
                    <a:ext uri="{9D8B030D-6E8A-4147-A177-3AD203B41FA5}">
                      <a16:colId xmlns:a16="http://schemas.microsoft.com/office/drawing/2014/main" val="20003"/>
                    </a:ext>
                  </a:extLst>
                </a:gridCol>
                <a:gridCol w="838200">
                  <a:extLst>
                    <a:ext uri="{9D8B030D-6E8A-4147-A177-3AD203B41FA5}">
                      <a16:colId xmlns:a16="http://schemas.microsoft.com/office/drawing/2014/main" val="20004"/>
                    </a:ext>
                  </a:extLst>
                </a:gridCol>
                <a:gridCol w="914400">
                  <a:extLst>
                    <a:ext uri="{9D8B030D-6E8A-4147-A177-3AD203B41FA5}">
                      <a16:colId xmlns:a16="http://schemas.microsoft.com/office/drawing/2014/main" val="20005"/>
                    </a:ext>
                  </a:extLst>
                </a:gridCol>
                <a:gridCol w="1133959">
                  <a:extLst>
                    <a:ext uri="{9D8B030D-6E8A-4147-A177-3AD203B41FA5}">
                      <a16:colId xmlns:a16="http://schemas.microsoft.com/office/drawing/2014/main" val="20006"/>
                    </a:ext>
                  </a:extLst>
                </a:gridCol>
                <a:gridCol w="847241">
                  <a:extLst>
                    <a:ext uri="{9D8B030D-6E8A-4147-A177-3AD203B41FA5}">
                      <a16:colId xmlns:a16="http://schemas.microsoft.com/office/drawing/2014/main" val="20007"/>
                    </a:ext>
                  </a:extLst>
                </a:gridCol>
              </a:tblGrid>
              <a:tr h="370840">
                <a:tc>
                  <a:txBody>
                    <a:bodyPr/>
                    <a:lstStyle/>
                    <a:p>
                      <a:pPr algn="ctr"/>
                      <a:r>
                        <a:rPr lang="ro-RO" dirty="0">
                          <a:solidFill>
                            <a:schemeClr val="tx1"/>
                          </a:solidFill>
                          <a:latin typeface="Arial" pitchFamily="34" charset="0"/>
                          <a:cs typeface="Arial" pitchFamily="34" charset="0"/>
                        </a:rPr>
                        <a:t>Nr. crt.</a:t>
                      </a:r>
                    </a:p>
                  </a:txBody>
                  <a:tcPr anchor="ctr">
                    <a:lnL w="1905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rgbClr val="F0F5E7"/>
                    </a:solidFill>
                  </a:tcPr>
                </a:tc>
                <a:tc>
                  <a:txBody>
                    <a:bodyPr/>
                    <a:lstStyle/>
                    <a:p>
                      <a:pPr algn="ctr"/>
                      <a:r>
                        <a:rPr lang="ro-RO" dirty="0">
                          <a:solidFill>
                            <a:schemeClr val="tx1"/>
                          </a:solidFill>
                          <a:latin typeface="Arial" pitchFamily="34" charset="0"/>
                          <a:cs typeface="Arial" pitchFamily="34" charset="0"/>
                        </a:rPr>
                        <a:t>m</a:t>
                      </a:r>
                    </a:p>
                    <a:p>
                      <a:pPr algn="ctr"/>
                      <a:r>
                        <a:rPr lang="ro-RO" dirty="0">
                          <a:solidFill>
                            <a:schemeClr val="tx1"/>
                          </a:solidFill>
                          <a:latin typeface="Arial" pitchFamily="34" charset="0"/>
                          <a:cs typeface="Arial" pitchFamily="34" charset="0"/>
                        </a:rPr>
                        <a:t>(kg)</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rgbClr val="F0F5E7"/>
                    </a:solidFill>
                  </a:tcPr>
                </a:tc>
                <a:tc>
                  <a:txBody>
                    <a:bodyPr/>
                    <a:lstStyle/>
                    <a:p>
                      <a:pPr algn="ctr"/>
                      <a:r>
                        <a:rPr lang="ro-RO" dirty="0">
                          <a:solidFill>
                            <a:schemeClr val="tx1"/>
                          </a:solidFill>
                          <a:latin typeface="Arial" pitchFamily="34" charset="0"/>
                          <a:cs typeface="Arial" pitchFamily="34" charset="0"/>
                        </a:rPr>
                        <a:t>M</a:t>
                      </a:r>
                    </a:p>
                    <a:p>
                      <a:pPr algn="ctr"/>
                      <a:r>
                        <a:rPr lang="ro-RO" dirty="0">
                          <a:solidFill>
                            <a:schemeClr val="tx1"/>
                          </a:solidFill>
                          <a:latin typeface="Arial" pitchFamily="34" charset="0"/>
                          <a:cs typeface="Arial" pitchFamily="34" charset="0"/>
                        </a:rPr>
                        <a:t>(kg)</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rgbClr val="F0F5E7"/>
                    </a:solidFill>
                  </a:tcPr>
                </a:tc>
                <a:tc>
                  <a:txBody>
                    <a:bodyPr/>
                    <a:lstStyle/>
                    <a:p>
                      <a:pPr algn="ctr"/>
                      <a:r>
                        <a:rPr lang="ro-RO" dirty="0">
                          <a:solidFill>
                            <a:schemeClr val="tx1"/>
                          </a:solidFill>
                          <a:latin typeface="Arial" pitchFamily="34" charset="0"/>
                          <a:cs typeface="Arial" pitchFamily="34" charset="0"/>
                        </a:rPr>
                        <a:t>F = Mg</a:t>
                      </a:r>
                    </a:p>
                    <a:p>
                      <a:pPr algn="ctr"/>
                      <a:r>
                        <a:rPr lang="ro-RO" dirty="0">
                          <a:solidFill>
                            <a:schemeClr val="tx1"/>
                          </a:solidFill>
                          <a:latin typeface="Arial" pitchFamily="34" charset="0"/>
                          <a:cs typeface="Arial" pitchFamily="34" charset="0"/>
                        </a:rPr>
                        <a:t>(N)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rgbClr val="F0F5E7"/>
                    </a:solidFill>
                  </a:tcPr>
                </a:tc>
                <a:tc>
                  <a:txBody>
                    <a:bodyPr/>
                    <a:lstStyle/>
                    <a:p>
                      <a:pPr algn="ctr"/>
                      <a:r>
                        <a:rPr lang="ro-RO" dirty="0">
                          <a:solidFill>
                            <a:schemeClr val="tx1"/>
                          </a:solidFill>
                          <a:latin typeface="Arial" pitchFamily="34" charset="0"/>
                          <a:cs typeface="Arial" pitchFamily="34" charset="0"/>
                        </a:rPr>
                        <a:t>x</a:t>
                      </a:r>
                    </a:p>
                    <a:p>
                      <a:pPr algn="ctr"/>
                      <a:r>
                        <a:rPr lang="ro-RO" dirty="0">
                          <a:solidFill>
                            <a:schemeClr val="tx1"/>
                          </a:solidFill>
                          <a:latin typeface="Arial" pitchFamily="34" charset="0"/>
                          <a:cs typeface="Arial" pitchFamily="34" charset="0"/>
                        </a:rPr>
                        <a:t>(mm)</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rgbClr val="F0F5E7"/>
                    </a:solidFill>
                  </a:tcPr>
                </a:tc>
                <a:tc>
                  <a:txBody>
                    <a:bodyPr/>
                    <a:lstStyle/>
                    <a:p>
                      <a:pPr algn="ctr"/>
                      <a:r>
                        <a:rPr lang="ro-RO" dirty="0">
                          <a:solidFill>
                            <a:schemeClr val="tx1"/>
                          </a:solidFill>
                          <a:latin typeface="Arial" pitchFamily="34" charset="0"/>
                          <a:cs typeface="Arial" pitchFamily="34" charset="0"/>
                        </a:rPr>
                        <a:t>t</a:t>
                      </a:r>
                    </a:p>
                    <a:p>
                      <a:pPr algn="ctr"/>
                      <a:r>
                        <a:rPr lang="ro-RO" dirty="0">
                          <a:solidFill>
                            <a:schemeClr val="tx1"/>
                          </a:solidFill>
                          <a:latin typeface="Arial" pitchFamily="34" charset="0"/>
                          <a:cs typeface="Arial" pitchFamily="34" charset="0"/>
                        </a:rPr>
                        <a:t>(s)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rgbClr val="F0F5E7"/>
                    </a:solidFill>
                  </a:tcPr>
                </a:tc>
                <a:tc>
                  <a:txBody>
                    <a:bodyPr/>
                    <a:lstStyle/>
                    <a:p>
                      <a:pPr algn="ctr"/>
                      <a:r>
                        <a:rPr lang="ro-RO" dirty="0">
                          <a:solidFill>
                            <a:schemeClr val="tx1"/>
                          </a:solidFill>
                          <a:latin typeface="Arial" pitchFamily="34" charset="0"/>
                          <a:cs typeface="Arial" pitchFamily="34" charset="0"/>
                        </a:rPr>
                        <a:t>a = 2x/t</a:t>
                      </a:r>
                      <a:r>
                        <a:rPr lang="ro-RO" baseline="30000" dirty="0">
                          <a:solidFill>
                            <a:schemeClr val="tx1"/>
                          </a:solidFill>
                          <a:latin typeface="Arial" pitchFamily="34" charset="0"/>
                          <a:cs typeface="Arial" pitchFamily="34" charset="0"/>
                        </a:rPr>
                        <a:t>2</a:t>
                      </a:r>
                      <a:r>
                        <a:rPr lang="ro-RO" baseline="0" dirty="0">
                          <a:solidFill>
                            <a:schemeClr val="tx1"/>
                          </a:solidFill>
                          <a:latin typeface="Arial" pitchFamily="34" charset="0"/>
                          <a:cs typeface="Arial" pitchFamily="34" charset="0"/>
                        </a:rPr>
                        <a:t> </a:t>
                      </a:r>
                    </a:p>
                    <a:p>
                      <a:pPr algn="ctr"/>
                      <a:r>
                        <a:rPr lang="ro-RO" baseline="0" dirty="0">
                          <a:solidFill>
                            <a:schemeClr val="tx1"/>
                          </a:solidFill>
                          <a:latin typeface="Arial" pitchFamily="34" charset="0"/>
                          <a:cs typeface="Arial" pitchFamily="34" charset="0"/>
                        </a:rPr>
                        <a:t>(m/s</a:t>
                      </a:r>
                      <a:r>
                        <a:rPr lang="ro-RO" baseline="30000" dirty="0">
                          <a:solidFill>
                            <a:schemeClr val="tx1"/>
                          </a:solidFill>
                          <a:latin typeface="Arial" pitchFamily="34" charset="0"/>
                          <a:cs typeface="Arial" pitchFamily="34" charset="0"/>
                        </a:rPr>
                        <a:t>2</a:t>
                      </a:r>
                      <a:r>
                        <a:rPr lang="ro-RO" baseline="0" dirty="0">
                          <a:solidFill>
                            <a:schemeClr val="tx1"/>
                          </a:solidFill>
                          <a:latin typeface="Arial" pitchFamily="34" charset="0"/>
                          <a:cs typeface="Arial" pitchFamily="34" charset="0"/>
                        </a:rPr>
                        <a:t>)</a:t>
                      </a:r>
                      <a:endParaRPr lang="ro-RO" dirty="0">
                        <a:solidFill>
                          <a:schemeClr val="tx1"/>
                        </a:solidFill>
                        <a:latin typeface="Arial" pitchFamily="34" charset="0"/>
                        <a:cs typeface="Arial"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rgbClr val="F0F5E7"/>
                    </a:solidFill>
                  </a:tcPr>
                </a:tc>
                <a:tc>
                  <a:txBody>
                    <a:bodyPr/>
                    <a:lstStyle/>
                    <a:p>
                      <a:pPr algn="ctr"/>
                      <a:r>
                        <a:rPr lang="ro-RO" dirty="0" err="1">
                          <a:solidFill>
                            <a:schemeClr val="tx1"/>
                          </a:solidFill>
                          <a:latin typeface="Arial" pitchFamily="34" charset="0"/>
                          <a:cs typeface="Arial" pitchFamily="34" charset="0"/>
                        </a:rPr>
                        <a:t>ma</a:t>
                      </a:r>
                      <a:endParaRPr lang="ro-RO" dirty="0">
                        <a:solidFill>
                          <a:schemeClr val="tx1"/>
                        </a:solidFill>
                        <a:latin typeface="Arial" pitchFamily="34" charset="0"/>
                        <a:cs typeface="Arial" pitchFamily="34" charset="0"/>
                      </a:endParaRPr>
                    </a:p>
                    <a:p>
                      <a:pPr algn="ctr"/>
                      <a:r>
                        <a:rPr lang="ro-RO" dirty="0">
                          <a:solidFill>
                            <a:schemeClr val="tx1"/>
                          </a:solidFill>
                          <a:latin typeface="Arial" pitchFamily="34" charset="0"/>
                          <a:cs typeface="Arial" pitchFamily="34" charset="0"/>
                        </a:rPr>
                        <a:t>(N)</a:t>
                      </a:r>
                    </a:p>
                  </a:txBody>
                  <a:tcPr anchor="ctr">
                    <a:lnL w="1270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rgbClr val="F0F5E7"/>
                    </a:solidFill>
                  </a:tcPr>
                </a:tc>
                <a:extLst>
                  <a:ext uri="{0D108BD9-81ED-4DB2-BD59-A6C34878D82A}">
                    <a16:rowId xmlns:a16="http://schemas.microsoft.com/office/drawing/2014/main" val="10000"/>
                  </a:ext>
                </a:extLst>
              </a:tr>
              <a:tr h="370840">
                <a:tc>
                  <a:txBody>
                    <a:bodyPr/>
                    <a:lstStyle/>
                    <a:p>
                      <a:pPr algn="ctr"/>
                      <a:endParaRPr lang="ro-RO" dirty="0"/>
                    </a:p>
                  </a:txBody>
                  <a:tcPr anchor="ctr">
                    <a:lnL w="1905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ro-RO"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ro-RO"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ro-RO"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ro-RO"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ro-RO"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ro-RO"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ro-RO" dirty="0"/>
                    </a:p>
                  </a:txBody>
                  <a:tcPr anchor="ctr">
                    <a:lnL w="1270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1"/>
                  </a:ext>
                </a:extLst>
              </a:tr>
              <a:tr h="370840">
                <a:tc>
                  <a:txBody>
                    <a:bodyPr/>
                    <a:lstStyle/>
                    <a:p>
                      <a:pPr algn="ctr"/>
                      <a:endParaRPr lang="ro-RO" dirty="0"/>
                    </a:p>
                  </a:txBody>
                  <a:tcPr anchor="ctr">
                    <a:lnL w="1905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bg1"/>
                    </a:solidFill>
                  </a:tcPr>
                </a:tc>
                <a:tc>
                  <a:txBody>
                    <a:bodyPr/>
                    <a:lstStyle/>
                    <a:p>
                      <a:pPr algn="ctr"/>
                      <a:endParaRPr lang="ro-RO"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bg1"/>
                    </a:solidFill>
                  </a:tcPr>
                </a:tc>
                <a:tc>
                  <a:txBody>
                    <a:bodyPr/>
                    <a:lstStyle/>
                    <a:p>
                      <a:pPr algn="ctr"/>
                      <a:endParaRPr lang="ro-RO"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bg1"/>
                    </a:solidFill>
                  </a:tcPr>
                </a:tc>
                <a:tc>
                  <a:txBody>
                    <a:bodyPr/>
                    <a:lstStyle/>
                    <a:p>
                      <a:pPr algn="ctr"/>
                      <a:endParaRPr lang="ro-RO"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bg1"/>
                    </a:solidFill>
                  </a:tcPr>
                </a:tc>
                <a:tc>
                  <a:txBody>
                    <a:bodyPr/>
                    <a:lstStyle/>
                    <a:p>
                      <a:pPr algn="ctr"/>
                      <a:endParaRPr lang="ro-RO"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bg1"/>
                    </a:solidFill>
                  </a:tcPr>
                </a:tc>
                <a:tc>
                  <a:txBody>
                    <a:bodyPr/>
                    <a:lstStyle/>
                    <a:p>
                      <a:pPr algn="ctr"/>
                      <a:endParaRPr lang="ro-RO"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bg1"/>
                    </a:solidFill>
                  </a:tcPr>
                </a:tc>
                <a:tc>
                  <a:txBody>
                    <a:bodyPr/>
                    <a:lstStyle/>
                    <a:p>
                      <a:pPr algn="ctr"/>
                      <a:endParaRPr lang="ro-RO"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bg1"/>
                    </a:solidFill>
                  </a:tcPr>
                </a:tc>
                <a:tc>
                  <a:txBody>
                    <a:bodyPr/>
                    <a:lstStyle/>
                    <a:p>
                      <a:pPr algn="ctr"/>
                      <a:endParaRPr lang="ro-RO" dirty="0"/>
                    </a:p>
                  </a:txBody>
                  <a:tcPr anchor="ctr">
                    <a:lnL w="1270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2"/>
                  </a:ext>
                </a:extLst>
              </a:tr>
            </a:tbl>
          </a:graphicData>
        </a:graphic>
      </p:graphicFrame>
      <p:sp>
        <p:nvSpPr>
          <p:cNvPr id="32" name="Rectangle 31"/>
          <p:cNvSpPr/>
          <p:nvPr/>
        </p:nvSpPr>
        <p:spPr>
          <a:xfrm>
            <a:off x="152400" y="6324600"/>
            <a:ext cx="8839200" cy="369332"/>
          </a:xfrm>
          <a:prstGeom prst="rect">
            <a:avLst/>
          </a:prstGeom>
        </p:spPr>
        <p:txBody>
          <a:bodyPr wrap="square">
            <a:spAutoFit/>
          </a:bodyPr>
          <a:lstStyle/>
          <a:p>
            <a:pPr algn="ctr"/>
            <a:r>
              <a:rPr lang="de-DE" u="sng" dirty="0">
                <a:hlinkClick r:id="rId3"/>
              </a:rPr>
              <a:t>http://www.walter-fendt.de/ph14ro/n2law_ro.htm</a:t>
            </a:r>
            <a:endParaRPr lang="ro-RO" dirty="0"/>
          </a:p>
        </p:txBody>
      </p:sp>
      <p:sp>
        <p:nvSpPr>
          <p:cNvPr id="33" name="Rectangle 32"/>
          <p:cNvSpPr>
            <a:spLocks noChangeArrowheads="1"/>
          </p:cNvSpPr>
          <p:nvPr/>
        </p:nvSpPr>
        <p:spPr bwMode="auto">
          <a:xfrm>
            <a:off x="0" y="6705600"/>
            <a:ext cx="9144000" cy="215444"/>
          </a:xfrm>
          <a:prstGeom prst="rect">
            <a:avLst/>
          </a:prstGeom>
          <a:noFill/>
          <a:ln w="9525">
            <a:noFill/>
            <a:miter lim="800000"/>
            <a:headEnd/>
            <a:tailEnd/>
          </a:ln>
        </p:spPr>
        <p:txBody>
          <a:bodyPr>
            <a:spAutoFit/>
          </a:bodyPr>
          <a:lstStyle/>
          <a:p>
            <a:pPr algn="ctr">
              <a:defRPr/>
            </a:pPr>
            <a:r>
              <a:rPr lang="en-US" sz="800" dirty="0">
                <a:effectLst>
                  <a:outerShdw blurRad="38100" dist="38100" dir="2700000" algn="tl">
                    <a:srgbClr val="000000">
                      <a:alpha val="43137"/>
                    </a:srgbClr>
                  </a:outerShdw>
                </a:effectLst>
                <a:latin typeface="Arial" panose="020B0604020202020204" pitchFamily="34" charset="0"/>
                <a:cs typeface="Arial" pitchFamily="34" charset="0"/>
              </a:rPr>
              <a:t>Prof. </a:t>
            </a:r>
            <a:r>
              <a:rPr lang="ro-RO" sz="800" dirty="0">
                <a:effectLst>
                  <a:outerShdw blurRad="38100" dist="38100" dir="2700000" algn="tl">
                    <a:srgbClr val="000000">
                      <a:alpha val="43137"/>
                    </a:srgbClr>
                  </a:outerShdw>
                </a:effectLst>
                <a:latin typeface="Arial" panose="020B0604020202020204" pitchFamily="34" charset="0"/>
                <a:cs typeface="Arial" pitchFamily="34" charset="0"/>
              </a:rPr>
              <a:t>Barbu MIHAELA FLORICA			 Liceul Tehnologic „Gheorghe Ionescu-Sisești” – Valea Călugărească</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0" name="Group 59"/>
          <p:cNvGrpSpPr/>
          <p:nvPr/>
        </p:nvGrpSpPr>
        <p:grpSpPr>
          <a:xfrm>
            <a:off x="304800" y="762000"/>
            <a:ext cx="2667000" cy="1741714"/>
            <a:chOff x="2819400" y="3439886"/>
            <a:chExt cx="2667000" cy="1741714"/>
          </a:xfrm>
        </p:grpSpPr>
        <p:sp>
          <p:nvSpPr>
            <p:cNvPr id="36" name="Rectangle 35"/>
            <p:cNvSpPr/>
            <p:nvPr/>
          </p:nvSpPr>
          <p:spPr>
            <a:xfrm>
              <a:off x="3124200" y="4114800"/>
              <a:ext cx="2286000" cy="152400"/>
            </a:xfrm>
            <a:prstGeom prst="rect">
              <a:avLst/>
            </a:prstGeom>
            <a:solidFill>
              <a:srgbClr val="C0D6CF"/>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o-RO"/>
            </a:p>
          </p:txBody>
        </p:sp>
        <p:sp>
          <p:nvSpPr>
            <p:cNvPr id="37" name="Oval 36"/>
            <p:cNvSpPr/>
            <p:nvPr/>
          </p:nvSpPr>
          <p:spPr>
            <a:xfrm>
              <a:off x="3276600" y="3962400"/>
              <a:ext cx="152400" cy="152400"/>
            </a:xfrm>
            <a:prstGeom prst="ellipse">
              <a:avLst/>
            </a:prstGeom>
            <a:solidFill>
              <a:schemeClr val="tx1">
                <a:lumMod val="50000"/>
                <a:lumOff val="50000"/>
              </a:schemeClr>
            </a:solidFill>
            <a:ln w="12700">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o-RO"/>
            </a:p>
          </p:txBody>
        </p:sp>
        <p:sp>
          <p:nvSpPr>
            <p:cNvPr id="38" name="Oval 37"/>
            <p:cNvSpPr/>
            <p:nvPr/>
          </p:nvSpPr>
          <p:spPr>
            <a:xfrm>
              <a:off x="3810000" y="3962400"/>
              <a:ext cx="152400" cy="152400"/>
            </a:xfrm>
            <a:prstGeom prst="ellipse">
              <a:avLst/>
            </a:prstGeom>
            <a:solidFill>
              <a:schemeClr val="tx1">
                <a:lumMod val="50000"/>
                <a:lumOff val="50000"/>
              </a:schemeClr>
            </a:solidFill>
            <a:ln w="12700">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o-RO"/>
            </a:p>
          </p:txBody>
        </p:sp>
        <p:sp>
          <p:nvSpPr>
            <p:cNvPr id="39" name="Rectangle 38"/>
            <p:cNvSpPr/>
            <p:nvPr/>
          </p:nvSpPr>
          <p:spPr>
            <a:xfrm>
              <a:off x="3200400" y="3733800"/>
              <a:ext cx="838200" cy="228600"/>
            </a:xfrm>
            <a:prstGeom prst="rect">
              <a:avLst/>
            </a:prstGeom>
            <a:solidFill>
              <a:schemeClr val="accent6">
                <a:lumMod val="60000"/>
                <a:lumOff val="40000"/>
              </a:schemeClr>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o-RO"/>
            </a:p>
          </p:txBody>
        </p:sp>
        <p:sp>
          <p:nvSpPr>
            <p:cNvPr id="40" name="Rectangle 39"/>
            <p:cNvSpPr/>
            <p:nvPr/>
          </p:nvSpPr>
          <p:spPr>
            <a:xfrm>
              <a:off x="2819400" y="3657600"/>
              <a:ext cx="389106" cy="369332"/>
            </a:xfrm>
            <a:prstGeom prst="rect">
              <a:avLst/>
            </a:prstGeom>
          </p:spPr>
          <p:txBody>
            <a:bodyPr wrap="square">
              <a:spAutoFit/>
            </a:bodyPr>
            <a:lstStyle/>
            <a:p>
              <a:r>
                <a:rPr lang="ro-RO" b="1" dirty="0"/>
                <a:t>m</a:t>
              </a:r>
            </a:p>
          </p:txBody>
        </p:sp>
        <p:cxnSp>
          <p:nvCxnSpPr>
            <p:cNvPr id="41" name="Straight Arrow Connector 40"/>
            <p:cNvCxnSpPr/>
            <p:nvPr/>
          </p:nvCxnSpPr>
          <p:spPr>
            <a:xfrm>
              <a:off x="4038600" y="3886200"/>
              <a:ext cx="685800" cy="1588"/>
            </a:xfrm>
            <a:prstGeom prst="straightConnector1">
              <a:avLst/>
            </a:prstGeom>
            <a:ln w="28575">
              <a:solidFill>
                <a:srgbClr val="0033CC"/>
              </a:solidFill>
              <a:tailEnd type="arrow"/>
            </a:ln>
          </p:spPr>
          <p:style>
            <a:lnRef idx="1">
              <a:schemeClr val="accent1"/>
            </a:lnRef>
            <a:fillRef idx="0">
              <a:schemeClr val="accent1"/>
            </a:fillRef>
            <a:effectRef idx="0">
              <a:schemeClr val="accent1"/>
            </a:effectRef>
            <a:fontRef idx="minor">
              <a:schemeClr val="tx1"/>
            </a:fontRef>
          </p:style>
        </p:cxnSp>
        <p:cxnSp>
          <p:nvCxnSpPr>
            <p:cNvPr id="42" name="Straight Arrow Connector 41"/>
            <p:cNvCxnSpPr/>
            <p:nvPr/>
          </p:nvCxnSpPr>
          <p:spPr>
            <a:xfrm>
              <a:off x="4038600" y="3810000"/>
              <a:ext cx="381000" cy="1588"/>
            </a:xfrm>
            <a:prstGeom prst="straightConnector1">
              <a:avLst/>
            </a:prstGeom>
            <a:ln w="28575">
              <a:solidFill>
                <a:srgbClr val="C00000"/>
              </a:solidFill>
              <a:tailEnd type="arrow"/>
            </a:ln>
          </p:spPr>
          <p:style>
            <a:lnRef idx="1">
              <a:schemeClr val="accent1"/>
            </a:lnRef>
            <a:fillRef idx="0">
              <a:schemeClr val="accent1"/>
            </a:fillRef>
            <a:effectRef idx="0">
              <a:schemeClr val="accent1"/>
            </a:effectRef>
            <a:fontRef idx="minor">
              <a:schemeClr val="tx1"/>
            </a:fontRef>
          </p:style>
        </p:cxnSp>
        <p:sp>
          <p:nvSpPr>
            <p:cNvPr id="43" name="Rectangle 42"/>
            <p:cNvSpPr/>
            <p:nvPr/>
          </p:nvSpPr>
          <p:spPr>
            <a:xfrm>
              <a:off x="4049486" y="3439886"/>
              <a:ext cx="389106" cy="369332"/>
            </a:xfrm>
            <a:prstGeom prst="rect">
              <a:avLst/>
            </a:prstGeom>
          </p:spPr>
          <p:txBody>
            <a:bodyPr wrap="square">
              <a:spAutoFit/>
            </a:bodyPr>
            <a:lstStyle/>
            <a:p>
              <a:r>
                <a:rPr lang="ro-RO" b="1" dirty="0">
                  <a:solidFill>
                    <a:srgbClr val="C00000"/>
                  </a:solidFill>
                </a:rPr>
                <a:t>a</a:t>
              </a:r>
            </a:p>
          </p:txBody>
        </p:sp>
        <p:cxnSp>
          <p:nvCxnSpPr>
            <p:cNvPr id="44" name="Straight Arrow Connector 43"/>
            <p:cNvCxnSpPr/>
            <p:nvPr/>
          </p:nvCxnSpPr>
          <p:spPr>
            <a:xfrm>
              <a:off x="4103914" y="3537857"/>
              <a:ext cx="217714" cy="1588"/>
            </a:xfrm>
            <a:prstGeom prst="straightConnector1">
              <a:avLst/>
            </a:prstGeom>
            <a:ln w="19050">
              <a:solidFill>
                <a:srgbClr val="C00000"/>
              </a:solidFill>
              <a:prstDash val="solid"/>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45" name="Rectangle 44"/>
            <p:cNvSpPr/>
            <p:nvPr/>
          </p:nvSpPr>
          <p:spPr>
            <a:xfrm>
              <a:off x="4724400" y="3657600"/>
              <a:ext cx="389106" cy="369332"/>
            </a:xfrm>
            <a:prstGeom prst="rect">
              <a:avLst/>
            </a:prstGeom>
          </p:spPr>
          <p:txBody>
            <a:bodyPr wrap="square">
              <a:spAutoFit/>
            </a:bodyPr>
            <a:lstStyle/>
            <a:p>
              <a:r>
                <a:rPr lang="ro-RO" b="1" dirty="0">
                  <a:solidFill>
                    <a:srgbClr val="0033CC"/>
                  </a:solidFill>
                </a:rPr>
                <a:t>F</a:t>
              </a:r>
            </a:p>
          </p:txBody>
        </p:sp>
        <p:cxnSp>
          <p:nvCxnSpPr>
            <p:cNvPr id="46" name="Straight Arrow Connector 45"/>
            <p:cNvCxnSpPr/>
            <p:nvPr/>
          </p:nvCxnSpPr>
          <p:spPr>
            <a:xfrm>
              <a:off x="4778829" y="3701143"/>
              <a:ext cx="217714" cy="1588"/>
            </a:xfrm>
            <a:prstGeom prst="straightConnector1">
              <a:avLst/>
            </a:prstGeom>
            <a:ln w="19050">
              <a:solidFill>
                <a:srgbClr val="0033CC"/>
              </a:solidFill>
              <a:prstDash val="solid"/>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47" name="Rectangle 46"/>
            <p:cNvSpPr/>
            <p:nvPr/>
          </p:nvSpPr>
          <p:spPr>
            <a:xfrm>
              <a:off x="3124200" y="5029200"/>
              <a:ext cx="2286000" cy="152400"/>
            </a:xfrm>
            <a:prstGeom prst="rect">
              <a:avLst/>
            </a:prstGeom>
            <a:solidFill>
              <a:srgbClr val="C0D6CF"/>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o-RO"/>
            </a:p>
          </p:txBody>
        </p:sp>
        <p:sp>
          <p:nvSpPr>
            <p:cNvPr id="48" name="Oval 47"/>
            <p:cNvSpPr/>
            <p:nvPr/>
          </p:nvSpPr>
          <p:spPr>
            <a:xfrm>
              <a:off x="3276600" y="4876800"/>
              <a:ext cx="152400" cy="152400"/>
            </a:xfrm>
            <a:prstGeom prst="ellipse">
              <a:avLst/>
            </a:prstGeom>
            <a:solidFill>
              <a:schemeClr val="tx1">
                <a:lumMod val="50000"/>
                <a:lumOff val="50000"/>
              </a:schemeClr>
            </a:solidFill>
            <a:ln w="12700">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o-RO"/>
            </a:p>
          </p:txBody>
        </p:sp>
        <p:sp>
          <p:nvSpPr>
            <p:cNvPr id="49" name="Oval 48"/>
            <p:cNvSpPr/>
            <p:nvPr/>
          </p:nvSpPr>
          <p:spPr>
            <a:xfrm>
              <a:off x="3810000" y="4876800"/>
              <a:ext cx="152400" cy="152400"/>
            </a:xfrm>
            <a:prstGeom prst="ellipse">
              <a:avLst/>
            </a:prstGeom>
            <a:solidFill>
              <a:schemeClr val="tx1">
                <a:lumMod val="50000"/>
                <a:lumOff val="50000"/>
              </a:schemeClr>
            </a:solidFill>
            <a:ln w="12700">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o-RO"/>
            </a:p>
          </p:txBody>
        </p:sp>
        <p:sp>
          <p:nvSpPr>
            <p:cNvPr id="50" name="Rectangle 49"/>
            <p:cNvSpPr/>
            <p:nvPr/>
          </p:nvSpPr>
          <p:spPr>
            <a:xfrm>
              <a:off x="3200400" y="4648200"/>
              <a:ext cx="838200" cy="228600"/>
            </a:xfrm>
            <a:prstGeom prst="rect">
              <a:avLst/>
            </a:prstGeom>
            <a:solidFill>
              <a:schemeClr val="accent6">
                <a:lumMod val="60000"/>
                <a:lumOff val="40000"/>
              </a:schemeClr>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o-RO"/>
            </a:p>
          </p:txBody>
        </p:sp>
        <p:sp>
          <p:nvSpPr>
            <p:cNvPr id="51" name="Rectangle 50"/>
            <p:cNvSpPr/>
            <p:nvPr/>
          </p:nvSpPr>
          <p:spPr>
            <a:xfrm>
              <a:off x="2819400" y="4572000"/>
              <a:ext cx="389106" cy="369332"/>
            </a:xfrm>
            <a:prstGeom prst="rect">
              <a:avLst/>
            </a:prstGeom>
          </p:spPr>
          <p:txBody>
            <a:bodyPr wrap="square">
              <a:spAutoFit/>
            </a:bodyPr>
            <a:lstStyle/>
            <a:p>
              <a:r>
                <a:rPr lang="ro-RO" b="1" dirty="0"/>
                <a:t>m</a:t>
              </a:r>
            </a:p>
          </p:txBody>
        </p:sp>
        <p:cxnSp>
          <p:nvCxnSpPr>
            <p:cNvPr id="52" name="Straight Arrow Connector 51"/>
            <p:cNvCxnSpPr/>
            <p:nvPr/>
          </p:nvCxnSpPr>
          <p:spPr>
            <a:xfrm>
              <a:off x="4038600" y="4800600"/>
              <a:ext cx="1404257" cy="1588"/>
            </a:xfrm>
            <a:prstGeom prst="straightConnector1">
              <a:avLst/>
            </a:prstGeom>
            <a:ln w="28575">
              <a:solidFill>
                <a:srgbClr val="0033CC"/>
              </a:solidFill>
              <a:tailEnd type="arrow"/>
            </a:ln>
          </p:spPr>
          <p:style>
            <a:lnRef idx="1">
              <a:schemeClr val="accent1"/>
            </a:lnRef>
            <a:fillRef idx="0">
              <a:schemeClr val="accent1"/>
            </a:fillRef>
            <a:effectRef idx="0">
              <a:schemeClr val="accent1"/>
            </a:effectRef>
            <a:fontRef idx="minor">
              <a:schemeClr val="tx1"/>
            </a:fontRef>
          </p:style>
        </p:cxnSp>
        <p:cxnSp>
          <p:nvCxnSpPr>
            <p:cNvPr id="53" name="Straight Arrow Connector 52"/>
            <p:cNvCxnSpPr/>
            <p:nvPr/>
          </p:nvCxnSpPr>
          <p:spPr>
            <a:xfrm>
              <a:off x="4038600" y="4724400"/>
              <a:ext cx="685800" cy="1588"/>
            </a:xfrm>
            <a:prstGeom prst="straightConnector1">
              <a:avLst/>
            </a:prstGeom>
            <a:ln w="28575">
              <a:solidFill>
                <a:srgbClr val="C00000"/>
              </a:solidFill>
              <a:tailEnd type="arrow"/>
            </a:ln>
          </p:spPr>
          <p:style>
            <a:lnRef idx="1">
              <a:schemeClr val="accent1"/>
            </a:lnRef>
            <a:fillRef idx="0">
              <a:schemeClr val="accent1"/>
            </a:fillRef>
            <a:effectRef idx="0">
              <a:schemeClr val="accent1"/>
            </a:effectRef>
            <a:fontRef idx="minor">
              <a:schemeClr val="tx1"/>
            </a:fontRef>
          </p:style>
        </p:cxnSp>
        <p:grpSp>
          <p:nvGrpSpPr>
            <p:cNvPr id="54" name="Group 53"/>
            <p:cNvGrpSpPr/>
            <p:nvPr/>
          </p:nvGrpSpPr>
          <p:grpSpPr>
            <a:xfrm>
              <a:off x="4876800" y="4495800"/>
              <a:ext cx="609600" cy="369332"/>
              <a:chOff x="4572000" y="4419600"/>
              <a:chExt cx="609600" cy="369332"/>
            </a:xfrm>
          </p:grpSpPr>
          <p:sp>
            <p:nvSpPr>
              <p:cNvPr id="55" name="Rectangle 54"/>
              <p:cNvSpPr/>
              <p:nvPr/>
            </p:nvSpPr>
            <p:spPr>
              <a:xfrm>
                <a:off x="4572000" y="4419600"/>
                <a:ext cx="609600" cy="369332"/>
              </a:xfrm>
              <a:prstGeom prst="rect">
                <a:avLst/>
              </a:prstGeom>
            </p:spPr>
            <p:txBody>
              <a:bodyPr wrap="square">
                <a:spAutoFit/>
              </a:bodyPr>
              <a:lstStyle/>
              <a:p>
                <a:r>
                  <a:rPr lang="ro-RO" b="1" dirty="0">
                    <a:solidFill>
                      <a:srgbClr val="0033CC"/>
                    </a:solidFill>
                  </a:rPr>
                  <a:t>2F</a:t>
                </a:r>
              </a:p>
            </p:txBody>
          </p:sp>
          <p:cxnSp>
            <p:nvCxnSpPr>
              <p:cNvPr id="56" name="Straight Arrow Connector 55"/>
              <p:cNvCxnSpPr/>
              <p:nvPr/>
            </p:nvCxnSpPr>
            <p:spPr>
              <a:xfrm>
                <a:off x="4757058" y="4452257"/>
                <a:ext cx="217714" cy="1588"/>
              </a:xfrm>
              <a:prstGeom prst="straightConnector1">
                <a:avLst/>
              </a:prstGeom>
              <a:ln w="19050">
                <a:solidFill>
                  <a:srgbClr val="0033CC"/>
                </a:solidFill>
                <a:prstDash val="solid"/>
                <a:headEnd type="none" w="med" len="med"/>
                <a:tailEnd type="triangle" w="med" len="med"/>
              </a:ln>
            </p:spPr>
            <p:style>
              <a:lnRef idx="1">
                <a:schemeClr val="accent1"/>
              </a:lnRef>
              <a:fillRef idx="0">
                <a:schemeClr val="accent1"/>
              </a:fillRef>
              <a:effectRef idx="0">
                <a:schemeClr val="accent1"/>
              </a:effectRef>
              <a:fontRef idx="minor">
                <a:schemeClr val="tx1"/>
              </a:fontRef>
            </p:style>
          </p:cxnSp>
        </p:grpSp>
        <p:grpSp>
          <p:nvGrpSpPr>
            <p:cNvPr id="57" name="Group 56"/>
            <p:cNvGrpSpPr/>
            <p:nvPr/>
          </p:nvGrpSpPr>
          <p:grpSpPr>
            <a:xfrm>
              <a:off x="4114800" y="4419600"/>
              <a:ext cx="751114" cy="369332"/>
              <a:chOff x="3897086" y="4201886"/>
              <a:chExt cx="751114" cy="369332"/>
            </a:xfrm>
          </p:grpSpPr>
          <p:sp>
            <p:nvSpPr>
              <p:cNvPr id="58" name="Rectangle 57"/>
              <p:cNvSpPr/>
              <p:nvPr/>
            </p:nvSpPr>
            <p:spPr>
              <a:xfrm>
                <a:off x="3897086" y="4201886"/>
                <a:ext cx="751114" cy="369332"/>
              </a:xfrm>
              <a:prstGeom prst="rect">
                <a:avLst/>
              </a:prstGeom>
            </p:spPr>
            <p:txBody>
              <a:bodyPr wrap="square">
                <a:spAutoFit/>
              </a:bodyPr>
              <a:lstStyle/>
              <a:p>
                <a:r>
                  <a:rPr lang="ro-RO" b="1" dirty="0">
                    <a:solidFill>
                      <a:srgbClr val="C00000"/>
                    </a:solidFill>
                  </a:rPr>
                  <a:t>2a</a:t>
                </a:r>
              </a:p>
            </p:txBody>
          </p:sp>
          <p:cxnSp>
            <p:nvCxnSpPr>
              <p:cNvPr id="59" name="Straight Arrow Connector 58"/>
              <p:cNvCxnSpPr/>
              <p:nvPr/>
            </p:nvCxnSpPr>
            <p:spPr>
              <a:xfrm>
                <a:off x="4071257" y="4288971"/>
                <a:ext cx="217714" cy="1588"/>
              </a:xfrm>
              <a:prstGeom prst="straightConnector1">
                <a:avLst/>
              </a:prstGeom>
              <a:ln w="19050">
                <a:solidFill>
                  <a:srgbClr val="C00000"/>
                </a:solidFill>
                <a:prstDash val="solid"/>
                <a:headEnd type="none" w="med" len="med"/>
                <a:tailEnd type="triangle" w="med" len="med"/>
              </a:ln>
            </p:spPr>
            <p:style>
              <a:lnRef idx="1">
                <a:schemeClr val="accent1"/>
              </a:lnRef>
              <a:fillRef idx="0">
                <a:schemeClr val="accent1"/>
              </a:fillRef>
              <a:effectRef idx="0">
                <a:schemeClr val="accent1"/>
              </a:effectRef>
              <a:fontRef idx="minor">
                <a:schemeClr val="tx1"/>
              </a:fontRef>
            </p:style>
          </p:cxnSp>
        </p:grpSp>
      </p:grpSp>
      <p:grpSp>
        <p:nvGrpSpPr>
          <p:cNvPr id="93" name="Group 92"/>
          <p:cNvGrpSpPr/>
          <p:nvPr/>
        </p:nvGrpSpPr>
        <p:grpSpPr>
          <a:xfrm>
            <a:off x="6019800" y="762000"/>
            <a:ext cx="2743200" cy="1741714"/>
            <a:chOff x="2743200" y="3439886"/>
            <a:chExt cx="2743200" cy="1741714"/>
          </a:xfrm>
        </p:grpSpPr>
        <p:sp>
          <p:nvSpPr>
            <p:cNvPr id="67" name="Rectangle 66"/>
            <p:cNvSpPr/>
            <p:nvPr/>
          </p:nvSpPr>
          <p:spPr>
            <a:xfrm>
              <a:off x="3124200" y="4114800"/>
              <a:ext cx="2286000" cy="152400"/>
            </a:xfrm>
            <a:prstGeom prst="rect">
              <a:avLst/>
            </a:prstGeom>
            <a:solidFill>
              <a:srgbClr val="C0D6CF"/>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o-RO"/>
            </a:p>
          </p:txBody>
        </p:sp>
        <p:sp>
          <p:nvSpPr>
            <p:cNvPr id="68" name="Oval 67"/>
            <p:cNvSpPr/>
            <p:nvPr/>
          </p:nvSpPr>
          <p:spPr>
            <a:xfrm>
              <a:off x="3276600" y="3962400"/>
              <a:ext cx="152400" cy="152400"/>
            </a:xfrm>
            <a:prstGeom prst="ellipse">
              <a:avLst/>
            </a:prstGeom>
            <a:solidFill>
              <a:schemeClr val="tx1">
                <a:lumMod val="50000"/>
                <a:lumOff val="50000"/>
              </a:schemeClr>
            </a:solidFill>
            <a:ln w="12700">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o-RO"/>
            </a:p>
          </p:txBody>
        </p:sp>
        <p:sp>
          <p:nvSpPr>
            <p:cNvPr id="69" name="Oval 68"/>
            <p:cNvSpPr/>
            <p:nvPr/>
          </p:nvSpPr>
          <p:spPr>
            <a:xfrm>
              <a:off x="3810000" y="3962400"/>
              <a:ext cx="152400" cy="152400"/>
            </a:xfrm>
            <a:prstGeom prst="ellipse">
              <a:avLst/>
            </a:prstGeom>
            <a:solidFill>
              <a:schemeClr val="tx1">
                <a:lumMod val="50000"/>
                <a:lumOff val="50000"/>
              </a:schemeClr>
            </a:solidFill>
            <a:ln w="12700">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o-RO"/>
            </a:p>
          </p:txBody>
        </p:sp>
        <p:sp>
          <p:nvSpPr>
            <p:cNvPr id="70" name="Rectangle 69"/>
            <p:cNvSpPr/>
            <p:nvPr/>
          </p:nvSpPr>
          <p:spPr>
            <a:xfrm>
              <a:off x="3200400" y="3733800"/>
              <a:ext cx="838200" cy="228600"/>
            </a:xfrm>
            <a:prstGeom prst="rect">
              <a:avLst/>
            </a:prstGeom>
            <a:solidFill>
              <a:schemeClr val="accent6">
                <a:lumMod val="60000"/>
                <a:lumOff val="40000"/>
              </a:schemeClr>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o-RO"/>
            </a:p>
          </p:txBody>
        </p:sp>
        <p:sp>
          <p:nvSpPr>
            <p:cNvPr id="71" name="Rectangle 70"/>
            <p:cNvSpPr/>
            <p:nvPr/>
          </p:nvSpPr>
          <p:spPr>
            <a:xfrm>
              <a:off x="2819400" y="3657600"/>
              <a:ext cx="389106" cy="369332"/>
            </a:xfrm>
            <a:prstGeom prst="rect">
              <a:avLst/>
            </a:prstGeom>
          </p:spPr>
          <p:txBody>
            <a:bodyPr wrap="square">
              <a:spAutoFit/>
            </a:bodyPr>
            <a:lstStyle/>
            <a:p>
              <a:r>
                <a:rPr lang="ro-RO" b="1" dirty="0"/>
                <a:t>m</a:t>
              </a:r>
            </a:p>
          </p:txBody>
        </p:sp>
        <p:cxnSp>
          <p:nvCxnSpPr>
            <p:cNvPr id="72" name="Straight Arrow Connector 71"/>
            <p:cNvCxnSpPr/>
            <p:nvPr/>
          </p:nvCxnSpPr>
          <p:spPr>
            <a:xfrm>
              <a:off x="4038600" y="3886200"/>
              <a:ext cx="685800" cy="1588"/>
            </a:xfrm>
            <a:prstGeom prst="straightConnector1">
              <a:avLst/>
            </a:prstGeom>
            <a:ln w="28575">
              <a:solidFill>
                <a:srgbClr val="0033CC"/>
              </a:solidFill>
              <a:tailEnd type="arrow"/>
            </a:ln>
          </p:spPr>
          <p:style>
            <a:lnRef idx="1">
              <a:schemeClr val="accent1"/>
            </a:lnRef>
            <a:fillRef idx="0">
              <a:schemeClr val="accent1"/>
            </a:fillRef>
            <a:effectRef idx="0">
              <a:schemeClr val="accent1"/>
            </a:effectRef>
            <a:fontRef idx="minor">
              <a:schemeClr val="tx1"/>
            </a:fontRef>
          </p:style>
        </p:cxnSp>
        <p:cxnSp>
          <p:nvCxnSpPr>
            <p:cNvPr id="73" name="Straight Arrow Connector 72"/>
            <p:cNvCxnSpPr/>
            <p:nvPr/>
          </p:nvCxnSpPr>
          <p:spPr>
            <a:xfrm>
              <a:off x="4038600" y="3810000"/>
              <a:ext cx="381000" cy="1588"/>
            </a:xfrm>
            <a:prstGeom prst="straightConnector1">
              <a:avLst/>
            </a:prstGeom>
            <a:ln w="28575">
              <a:solidFill>
                <a:srgbClr val="C00000"/>
              </a:solidFill>
              <a:tailEnd type="arrow"/>
            </a:ln>
          </p:spPr>
          <p:style>
            <a:lnRef idx="1">
              <a:schemeClr val="accent1"/>
            </a:lnRef>
            <a:fillRef idx="0">
              <a:schemeClr val="accent1"/>
            </a:fillRef>
            <a:effectRef idx="0">
              <a:schemeClr val="accent1"/>
            </a:effectRef>
            <a:fontRef idx="minor">
              <a:schemeClr val="tx1"/>
            </a:fontRef>
          </p:style>
        </p:cxnSp>
        <p:grpSp>
          <p:nvGrpSpPr>
            <p:cNvPr id="74" name="Group 73"/>
            <p:cNvGrpSpPr/>
            <p:nvPr/>
          </p:nvGrpSpPr>
          <p:grpSpPr>
            <a:xfrm>
              <a:off x="4049486" y="3439886"/>
              <a:ext cx="389106" cy="369332"/>
              <a:chOff x="3897086" y="3287486"/>
              <a:chExt cx="389106" cy="369332"/>
            </a:xfrm>
          </p:grpSpPr>
          <p:sp>
            <p:nvSpPr>
              <p:cNvPr id="75" name="Rectangle 74"/>
              <p:cNvSpPr/>
              <p:nvPr/>
            </p:nvSpPr>
            <p:spPr>
              <a:xfrm>
                <a:off x="3897086" y="3287486"/>
                <a:ext cx="389106" cy="369332"/>
              </a:xfrm>
              <a:prstGeom prst="rect">
                <a:avLst/>
              </a:prstGeom>
            </p:spPr>
            <p:txBody>
              <a:bodyPr wrap="square">
                <a:spAutoFit/>
              </a:bodyPr>
              <a:lstStyle/>
              <a:p>
                <a:r>
                  <a:rPr lang="ro-RO" b="1" dirty="0">
                    <a:solidFill>
                      <a:srgbClr val="C00000"/>
                    </a:solidFill>
                  </a:rPr>
                  <a:t>a</a:t>
                </a:r>
              </a:p>
            </p:txBody>
          </p:sp>
          <p:cxnSp>
            <p:nvCxnSpPr>
              <p:cNvPr id="76" name="Straight Arrow Connector 75"/>
              <p:cNvCxnSpPr/>
              <p:nvPr/>
            </p:nvCxnSpPr>
            <p:spPr>
              <a:xfrm>
                <a:off x="3951514" y="3385457"/>
                <a:ext cx="217714" cy="1588"/>
              </a:xfrm>
              <a:prstGeom prst="straightConnector1">
                <a:avLst/>
              </a:prstGeom>
              <a:ln w="19050">
                <a:solidFill>
                  <a:srgbClr val="C00000"/>
                </a:solidFill>
                <a:prstDash val="solid"/>
                <a:headEnd type="none" w="med" len="med"/>
                <a:tailEnd type="triangle" w="med" len="med"/>
              </a:ln>
            </p:spPr>
            <p:style>
              <a:lnRef idx="1">
                <a:schemeClr val="accent1"/>
              </a:lnRef>
              <a:fillRef idx="0">
                <a:schemeClr val="accent1"/>
              </a:fillRef>
              <a:effectRef idx="0">
                <a:schemeClr val="accent1"/>
              </a:effectRef>
              <a:fontRef idx="minor">
                <a:schemeClr val="tx1"/>
              </a:fontRef>
            </p:style>
          </p:cxnSp>
        </p:grpSp>
        <p:sp>
          <p:nvSpPr>
            <p:cNvPr id="77" name="Rectangle 76"/>
            <p:cNvSpPr/>
            <p:nvPr/>
          </p:nvSpPr>
          <p:spPr>
            <a:xfrm>
              <a:off x="4724400" y="3657600"/>
              <a:ext cx="389106" cy="369332"/>
            </a:xfrm>
            <a:prstGeom prst="rect">
              <a:avLst/>
            </a:prstGeom>
          </p:spPr>
          <p:txBody>
            <a:bodyPr wrap="square">
              <a:spAutoFit/>
            </a:bodyPr>
            <a:lstStyle/>
            <a:p>
              <a:r>
                <a:rPr lang="ro-RO" b="1" dirty="0">
                  <a:solidFill>
                    <a:srgbClr val="0033CC"/>
                  </a:solidFill>
                </a:rPr>
                <a:t>F</a:t>
              </a:r>
            </a:p>
          </p:txBody>
        </p:sp>
        <p:cxnSp>
          <p:nvCxnSpPr>
            <p:cNvPr id="78" name="Straight Arrow Connector 77"/>
            <p:cNvCxnSpPr/>
            <p:nvPr/>
          </p:nvCxnSpPr>
          <p:spPr>
            <a:xfrm>
              <a:off x="4778829" y="3701143"/>
              <a:ext cx="217714" cy="1588"/>
            </a:xfrm>
            <a:prstGeom prst="straightConnector1">
              <a:avLst/>
            </a:prstGeom>
            <a:ln w="19050">
              <a:solidFill>
                <a:srgbClr val="0033CC"/>
              </a:solidFill>
              <a:prstDash val="solid"/>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79" name="Rectangle 78"/>
            <p:cNvSpPr/>
            <p:nvPr/>
          </p:nvSpPr>
          <p:spPr>
            <a:xfrm>
              <a:off x="3124200" y="5029200"/>
              <a:ext cx="2286000" cy="152400"/>
            </a:xfrm>
            <a:prstGeom prst="rect">
              <a:avLst/>
            </a:prstGeom>
            <a:solidFill>
              <a:srgbClr val="C0D6CF"/>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o-RO"/>
            </a:p>
          </p:txBody>
        </p:sp>
        <p:sp>
          <p:nvSpPr>
            <p:cNvPr id="80" name="Oval 79"/>
            <p:cNvSpPr/>
            <p:nvPr/>
          </p:nvSpPr>
          <p:spPr>
            <a:xfrm>
              <a:off x="3276600" y="4876800"/>
              <a:ext cx="152400" cy="152400"/>
            </a:xfrm>
            <a:prstGeom prst="ellipse">
              <a:avLst/>
            </a:prstGeom>
            <a:solidFill>
              <a:schemeClr val="tx1">
                <a:lumMod val="50000"/>
                <a:lumOff val="50000"/>
              </a:schemeClr>
            </a:solidFill>
            <a:ln w="12700">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o-RO"/>
            </a:p>
          </p:txBody>
        </p:sp>
        <p:sp>
          <p:nvSpPr>
            <p:cNvPr id="81" name="Oval 80"/>
            <p:cNvSpPr/>
            <p:nvPr/>
          </p:nvSpPr>
          <p:spPr>
            <a:xfrm>
              <a:off x="3810000" y="4876800"/>
              <a:ext cx="152400" cy="152400"/>
            </a:xfrm>
            <a:prstGeom prst="ellipse">
              <a:avLst/>
            </a:prstGeom>
            <a:solidFill>
              <a:schemeClr val="tx1">
                <a:lumMod val="50000"/>
                <a:lumOff val="50000"/>
              </a:schemeClr>
            </a:solidFill>
            <a:ln w="12700">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o-RO"/>
            </a:p>
          </p:txBody>
        </p:sp>
        <p:sp>
          <p:nvSpPr>
            <p:cNvPr id="82" name="Rectangle 81"/>
            <p:cNvSpPr/>
            <p:nvPr/>
          </p:nvSpPr>
          <p:spPr>
            <a:xfrm>
              <a:off x="3200400" y="4648200"/>
              <a:ext cx="838200" cy="228600"/>
            </a:xfrm>
            <a:prstGeom prst="rect">
              <a:avLst/>
            </a:prstGeom>
            <a:solidFill>
              <a:schemeClr val="accent6">
                <a:lumMod val="60000"/>
                <a:lumOff val="40000"/>
              </a:schemeClr>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o-RO"/>
            </a:p>
          </p:txBody>
        </p:sp>
        <p:sp>
          <p:nvSpPr>
            <p:cNvPr id="83" name="Rectangle 82"/>
            <p:cNvSpPr/>
            <p:nvPr/>
          </p:nvSpPr>
          <p:spPr>
            <a:xfrm>
              <a:off x="2743200" y="4572000"/>
              <a:ext cx="533400" cy="369332"/>
            </a:xfrm>
            <a:prstGeom prst="rect">
              <a:avLst/>
            </a:prstGeom>
          </p:spPr>
          <p:txBody>
            <a:bodyPr wrap="square">
              <a:spAutoFit/>
            </a:bodyPr>
            <a:lstStyle/>
            <a:p>
              <a:r>
                <a:rPr lang="ro-RO" b="1" dirty="0"/>
                <a:t>2m</a:t>
              </a:r>
            </a:p>
          </p:txBody>
        </p:sp>
        <p:cxnSp>
          <p:nvCxnSpPr>
            <p:cNvPr id="84" name="Straight Arrow Connector 83"/>
            <p:cNvCxnSpPr/>
            <p:nvPr/>
          </p:nvCxnSpPr>
          <p:spPr>
            <a:xfrm>
              <a:off x="4038600" y="4800600"/>
              <a:ext cx="1404257" cy="1588"/>
            </a:xfrm>
            <a:prstGeom prst="straightConnector1">
              <a:avLst/>
            </a:prstGeom>
            <a:ln w="28575">
              <a:solidFill>
                <a:srgbClr val="0033CC"/>
              </a:solidFill>
              <a:tailEnd type="arrow"/>
            </a:ln>
          </p:spPr>
          <p:style>
            <a:lnRef idx="1">
              <a:schemeClr val="accent1"/>
            </a:lnRef>
            <a:fillRef idx="0">
              <a:schemeClr val="accent1"/>
            </a:fillRef>
            <a:effectRef idx="0">
              <a:schemeClr val="accent1"/>
            </a:effectRef>
            <a:fontRef idx="minor">
              <a:schemeClr val="tx1"/>
            </a:fontRef>
          </p:style>
        </p:cxnSp>
        <p:grpSp>
          <p:nvGrpSpPr>
            <p:cNvPr id="85" name="Group 84"/>
            <p:cNvGrpSpPr/>
            <p:nvPr/>
          </p:nvGrpSpPr>
          <p:grpSpPr>
            <a:xfrm>
              <a:off x="4876800" y="4495800"/>
              <a:ext cx="609600" cy="369332"/>
              <a:chOff x="4572000" y="4419600"/>
              <a:chExt cx="609600" cy="369332"/>
            </a:xfrm>
          </p:grpSpPr>
          <p:sp>
            <p:nvSpPr>
              <p:cNvPr id="86" name="Rectangle 85"/>
              <p:cNvSpPr/>
              <p:nvPr/>
            </p:nvSpPr>
            <p:spPr>
              <a:xfrm>
                <a:off x="4572000" y="4419600"/>
                <a:ext cx="609600" cy="369332"/>
              </a:xfrm>
              <a:prstGeom prst="rect">
                <a:avLst/>
              </a:prstGeom>
            </p:spPr>
            <p:txBody>
              <a:bodyPr wrap="square">
                <a:spAutoFit/>
              </a:bodyPr>
              <a:lstStyle/>
              <a:p>
                <a:r>
                  <a:rPr lang="ro-RO" b="1" dirty="0">
                    <a:solidFill>
                      <a:srgbClr val="0033CC"/>
                    </a:solidFill>
                  </a:rPr>
                  <a:t>2F</a:t>
                </a:r>
              </a:p>
            </p:txBody>
          </p:sp>
          <p:cxnSp>
            <p:nvCxnSpPr>
              <p:cNvPr id="87" name="Straight Arrow Connector 86"/>
              <p:cNvCxnSpPr/>
              <p:nvPr/>
            </p:nvCxnSpPr>
            <p:spPr>
              <a:xfrm>
                <a:off x="4757058" y="4452257"/>
                <a:ext cx="217714" cy="1588"/>
              </a:xfrm>
              <a:prstGeom prst="straightConnector1">
                <a:avLst/>
              </a:prstGeom>
              <a:ln w="19050">
                <a:solidFill>
                  <a:srgbClr val="0033CC"/>
                </a:solidFill>
                <a:prstDash val="solid"/>
                <a:headEnd type="none" w="med" len="med"/>
                <a:tailEnd type="triangle" w="med" len="med"/>
              </a:ln>
            </p:spPr>
            <p:style>
              <a:lnRef idx="1">
                <a:schemeClr val="accent1"/>
              </a:lnRef>
              <a:fillRef idx="0">
                <a:schemeClr val="accent1"/>
              </a:fillRef>
              <a:effectRef idx="0">
                <a:schemeClr val="accent1"/>
              </a:effectRef>
              <a:fontRef idx="minor">
                <a:schemeClr val="tx1"/>
              </a:fontRef>
            </p:style>
          </p:cxnSp>
        </p:grpSp>
        <p:sp>
          <p:nvSpPr>
            <p:cNvPr id="88" name="Rectangle 87"/>
            <p:cNvSpPr/>
            <p:nvPr/>
          </p:nvSpPr>
          <p:spPr>
            <a:xfrm>
              <a:off x="3200400" y="4419600"/>
              <a:ext cx="838200" cy="228600"/>
            </a:xfrm>
            <a:prstGeom prst="rect">
              <a:avLst/>
            </a:prstGeom>
            <a:solidFill>
              <a:schemeClr val="accent6">
                <a:lumMod val="60000"/>
                <a:lumOff val="40000"/>
              </a:schemeClr>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o-RO"/>
            </a:p>
          </p:txBody>
        </p:sp>
        <p:cxnSp>
          <p:nvCxnSpPr>
            <p:cNvPr id="89" name="Straight Arrow Connector 88"/>
            <p:cNvCxnSpPr/>
            <p:nvPr/>
          </p:nvCxnSpPr>
          <p:spPr>
            <a:xfrm>
              <a:off x="4049486" y="4735286"/>
              <a:ext cx="381000" cy="1588"/>
            </a:xfrm>
            <a:prstGeom prst="straightConnector1">
              <a:avLst/>
            </a:prstGeom>
            <a:ln w="28575">
              <a:solidFill>
                <a:srgbClr val="C00000"/>
              </a:solidFill>
              <a:tailEnd type="arrow"/>
            </a:ln>
          </p:spPr>
          <p:style>
            <a:lnRef idx="1">
              <a:schemeClr val="accent1"/>
            </a:lnRef>
            <a:fillRef idx="0">
              <a:schemeClr val="accent1"/>
            </a:fillRef>
            <a:effectRef idx="0">
              <a:schemeClr val="accent1"/>
            </a:effectRef>
            <a:fontRef idx="minor">
              <a:schemeClr val="tx1"/>
            </a:fontRef>
          </p:style>
        </p:cxnSp>
        <p:grpSp>
          <p:nvGrpSpPr>
            <p:cNvPr id="90" name="Group 89"/>
            <p:cNvGrpSpPr/>
            <p:nvPr/>
          </p:nvGrpSpPr>
          <p:grpSpPr>
            <a:xfrm>
              <a:off x="4060372" y="4365172"/>
              <a:ext cx="389106" cy="369332"/>
              <a:chOff x="3897086" y="3287486"/>
              <a:chExt cx="389106" cy="369332"/>
            </a:xfrm>
          </p:grpSpPr>
          <p:sp>
            <p:nvSpPr>
              <p:cNvPr id="91" name="Rectangle 90"/>
              <p:cNvSpPr/>
              <p:nvPr/>
            </p:nvSpPr>
            <p:spPr>
              <a:xfrm>
                <a:off x="3897086" y="3287486"/>
                <a:ext cx="389106" cy="369332"/>
              </a:xfrm>
              <a:prstGeom prst="rect">
                <a:avLst/>
              </a:prstGeom>
            </p:spPr>
            <p:txBody>
              <a:bodyPr wrap="square">
                <a:spAutoFit/>
              </a:bodyPr>
              <a:lstStyle/>
              <a:p>
                <a:r>
                  <a:rPr lang="ro-RO" b="1" dirty="0">
                    <a:solidFill>
                      <a:srgbClr val="C00000"/>
                    </a:solidFill>
                  </a:rPr>
                  <a:t>a</a:t>
                </a:r>
              </a:p>
            </p:txBody>
          </p:sp>
          <p:cxnSp>
            <p:nvCxnSpPr>
              <p:cNvPr id="92" name="Straight Arrow Connector 91"/>
              <p:cNvCxnSpPr/>
              <p:nvPr/>
            </p:nvCxnSpPr>
            <p:spPr>
              <a:xfrm>
                <a:off x="3951514" y="3385457"/>
                <a:ext cx="217714" cy="1588"/>
              </a:xfrm>
              <a:prstGeom prst="straightConnector1">
                <a:avLst/>
              </a:prstGeom>
              <a:ln w="19050">
                <a:solidFill>
                  <a:srgbClr val="C00000"/>
                </a:solidFill>
                <a:prstDash val="solid"/>
                <a:headEnd type="none" w="med" len="med"/>
                <a:tailEnd type="triangle" w="med" len="med"/>
              </a:ln>
            </p:spPr>
            <p:style>
              <a:lnRef idx="1">
                <a:schemeClr val="accent1"/>
              </a:lnRef>
              <a:fillRef idx="0">
                <a:schemeClr val="accent1"/>
              </a:fillRef>
              <a:effectRef idx="0">
                <a:schemeClr val="accent1"/>
              </a:effectRef>
              <a:fontRef idx="minor">
                <a:schemeClr val="tx1"/>
              </a:fontRef>
            </p:style>
          </p:cxnSp>
        </p:grpSp>
      </p:grpSp>
      <p:grpSp>
        <p:nvGrpSpPr>
          <p:cNvPr id="98" name="Group 97"/>
          <p:cNvGrpSpPr/>
          <p:nvPr/>
        </p:nvGrpSpPr>
        <p:grpSpPr>
          <a:xfrm>
            <a:off x="3352800" y="762000"/>
            <a:ext cx="2446506" cy="1752600"/>
            <a:chOff x="2514600" y="3287486"/>
            <a:chExt cx="2446506" cy="1752600"/>
          </a:xfrm>
        </p:grpSpPr>
        <p:sp>
          <p:nvSpPr>
            <p:cNvPr id="2" name="Rectangle 1"/>
            <p:cNvSpPr/>
            <p:nvPr/>
          </p:nvSpPr>
          <p:spPr>
            <a:xfrm>
              <a:off x="2514600" y="3962400"/>
              <a:ext cx="2438400" cy="163286"/>
            </a:xfrm>
            <a:prstGeom prst="rect">
              <a:avLst/>
            </a:prstGeom>
            <a:solidFill>
              <a:srgbClr val="C0D6CF"/>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o-RO"/>
            </a:p>
          </p:txBody>
        </p:sp>
        <p:sp>
          <p:nvSpPr>
            <p:cNvPr id="3" name="Oval 2"/>
            <p:cNvSpPr/>
            <p:nvPr/>
          </p:nvSpPr>
          <p:spPr>
            <a:xfrm>
              <a:off x="3124200" y="3810000"/>
              <a:ext cx="152400" cy="152400"/>
            </a:xfrm>
            <a:prstGeom prst="ellipse">
              <a:avLst/>
            </a:prstGeom>
            <a:solidFill>
              <a:schemeClr val="tx1">
                <a:lumMod val="50000"/>
                <a:lumOff val="50000"/>
              </a:schemeClr>
            </a:solidFill>
            <a:ln w="12700">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o-RO"/>
            </a:p>
          </p:txBody>
        </p:sp>
        <p:sp>
          <p:nvSpPr>
            <p:cNvPr id="4" name="Oval 3"/>
            <p:cNvSpPr/>
            <p:nvPr/>
          </p:nvSpPr>
          <p:spPr>
            <a:xfrm>
              <a:off x="3657600" y="3810000"/>
              <a:ext cx="152400" cy="152400"/>
            </a:xfrm>
            <a:prstGeom prst="ellipse">
              <a:avLst/>
            </a:prstGeom>
            <a:solidFill>
              <a:schemeClr val="tx1">
                <a:lumMod val="50000"/>
                <a:lumOff val="50000"/>
              </a:schemeClr>
            </a:solidFill>
            <a:ln w="12700">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o-RO"/>
            </a:p>
          </p:txBody>
        </p:sp>
        <p:sp>
          <p:nvSpPr>
            <p:cNvPr id="5" name="Rectangle 4"/>
            <p:cNvSpPr/>
            <p:nvPr/>
          </p:nvSpPr>
          <p:spPr>
            <a:xfrm>
              <a:off x="3048000" y="3581400"/>
              <a:ext cx="838200" cy="228600"/>
            </a:xfrm>
            <a:prstGeom prst="rect">
              <a:avLst/>
            </a:prstGeom>
            <a:solidFill>
              <a:schemeClr val="accent6">
                <a:lumMod val="60000"/>
                <a:lumOff val="40000"/>
              </a:schemeClr>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o-RO"/>
            </a:p>
          </p:txBody>
        </p:sp>
        <p:sp>
          <p:nvSpPr>
            <p:cNvPr id="7" name="Rectangle 6"/>
            <p:cNvSpPr/>
            <p:nvPr/>
          </p:nvSpPr>
          <p:spPr>
            <a:xfrm>
              <a:off x="2667000" y="3505200"/>
              <a:ext cx="389106" cy="369332"/>
            </a:xfrm>
            <a:prstGeom prst="rect">
              <a:avLst/>
            </a:prstGeom>
          </p:spPr>
          <p:txBody>
            <a:bodyPr wrap="square">
              <a:spAutoFit/>
            </a:bodyPr>
            <a:lstStyle/>
            <a:p>
              <a:r>
                <a:rPr lang="ro-RO" b="1" dirty="0"/>
                <a:t>m</a:t>
              </a:r>
            </a:p>
          </p:txBody>
        </p:sp>
        <p:cxnSp>
          <p:nvCxnSpPr>
            <p:cNvPr id="8" name="Straight Arrow Connector 7"/>
            <p:cNvCxnSpPr/>
            <p:nvPr/>
          </p:nvCxnSpPr>
          <p:spPr>
            <a:xfrm>
              <a:off x="3886200" y="3733800"/>
              <a:ext cx="685800" cy="1588"/>
            </a:xfrm>
            <a:prstGeom prst="straightConnector1">
              <a:avLst/>
            </a:prstGeom>
            <a:ln w="28575">
              <a:solidFill>
                <a:srgbClr val="0033CC"/>
              </a:solidFill>
              <a:tailEnd type="arrow"/>
            </a:ln>
          </p:spPr>
          <p:style>
            <a:lnRef idx="1">
              <a:schemeClr val="accent1"/>
            </a:lnRef>
            <a:fillRef idx="0">
              <a:schemeClr val="accent1"/>
            </a:fillRef>
            <a:effectRef idx="0">
              <a:schemeClr val="accent1"/>
            </a:effectRef>
            <a:fontRef idx="minor">
              <a:schemeClr val="tx1"/>
            </a:fontRef>
          </p:style>
        </p:cxnSp>
        <p:cxnSp>
          <p:nvCxnSpPr>
            <p:cNvPr id="12" name="Straight Arrow Connector 11"/>
            <p:cNvCxnSpPr/>
            <p:nvPr/>
          </p:nvCxnSpPr>
          <p:spPr>
            <a:xfrm>
              <a:off x="3886200" y="3657600"/>
              <a:ext cx="381000" cy="1588"/>
            </a:xfrm>
            <a:prstGeom prst="straightConnector1">
              <a:avLst/>
            </a:prstGeom>
            <a:ln w="28575">
              <a:solidFill>
                <a:srgbClr val="C00000"/>
              </a:solidFill>
              <a:tailEnd type="arrow"/>
            </a:ln>
          </p:spPr>
          <p:style>
            <a:lnRef idx="1">
              <a:schemeClr val="accent1"/>
            </a:lnRef>
            <a:fillRef idx="0">
              <a:schemeClr val="accent1"/>
            </a:fillRef>
            <a:effectRef idx="0">
              <a:schemeClr val="accent1"/>
            </a:effectRef>
            <a:fontRef idx="minor">
              <a:schemeClr val="tx1"/>
            </a:fontRef>
          </p:style>
        </p:cxnSp>
        <p:grpSp>
          <p:nvGrpSpPr>
            <p:cNvPr id="62" name="Group 61"/>
            <p:cNvGrpSpPr/>
            <p:nvPr/>
          </p:nvGrpSpPr>
          <p:grpSpPr>
            <a:xfrm>
              <a:off x="3897086" y="3287486"/>
              <a:ext cx="389106" cy="369332"/>
              <a:chOff x="3897086" y="3287486"/>
              <a:chExt cx="389106" cy="369332"/>
            </a:xfrm>
          </p:grpSpPr>
          <p:sp>
            <p:nvSpPr>
              <p:cNvPr id="15" name="Rectangle 14"/>
              <p:cNvSpPr/>
              <p:nvPr/>
            </p:nvSpPr>
            <p:spPr>
              <a:xfrm>
                <a:off x="3897086" y="3287486"/>
                <a:ext cx="389106" cy="369332"/>
              </a:xfrm>
              <a:prstGeom prst="rect">
                <a:avLst/>
              </a:prstGeom>
            </p:spPr>
            <p:txBody>
              <a:bodyPr wrap="square">
                <a:spAutoFit/>
              </a:bodyPr>
              <a:lstStyle/>
              <a:p>
                <a:r>
                  <a:rPr lang="ro-RO" b="1" dirty="0">
                    <a:solidFill>
                      <a:srgbClr val="C00000"/>
                    </a:solidFill>
                  </a:rPr>
                  <a:t>a</a:t>
                </a:r>
              </a:p>
            </p:txBody>
          </p:sp>
          <p:cxnSp>
            <p:nvCxnSpPr>
              <p:cNvPr id="16" name="Straight Arrow Connector 15"/>
              <p:cNvCxnSpPr/>
              <p:nvPr/>
            </p:nvCxnSpPr>
            <p:spPr>
              <a:xfrm>
                <a:off x="3951514" y="3385457"/>
                <a:ext cx="217714" cy="1588"/>
              </a:xfrm>
              <a:prstGeom prst="straightConnector1">
                <a:avLst/>
              </a:prstGeom>
              <a:ln w="19050">
                <a:solidFill>
                  <a:srgbClr val="C00000"/>
                </a:solidFill>
                <a:prstDash val="solid"/>
                <a:headEnd type="none" w="med" len="med"/>
                <a:tailEnd type="triangle" w="med" len="med"/>
              </a:ln>
            </p:spPr>
            <p:style>
              <a:lnRef idx="1">
                <a:schemeClr val="accent1"/>
              </a:lnRef>
              <a:fillRef idx="0">
                <a:schemeClr val="accent1"/>
              </a:fillRef>
              <a:effectRef idx="0">
                <a:schemeClr val="accent1"/>
              </a:effectRef>
              <a:fontRef idx="minor">
                <a:schemeClr val="tx1"/>
              </a:fontRef>
            </p:style>
          </p:cxnSp>
        </p:grpSp>
        <p:sp>
          <p:nvSpPr>
            <p:cNvPr id="17" name="Rectangle 16"/>
            <p:cNvSpPr/>
            <p:nvPr/>
          </p:nvSpPr>
          <p:spPr>
            <a:xfrm>
              <a:off x="4572000" y="3505200"/>
              <a:ext cx="389106" cy="369332"/>
            </a:xfrm>
            <a:prstGeom prst="rect">
              <a:avLst/>
            </a:prstGeom>
          </p:spPr>
          <p:txBody>
            <a:bodyPr wrap="square">
              <a:spAutoFit/>
            </a:bodyPr>
            <a:lstStyle/>
            <a:p>
              <a:r>
                <a:rPr lang="ro-RO" b="1" dirty="0">
                  <a:solidFill>
                    <a:srgbClr val="0033CC"/>
                  </a:solidFill>
                </a:rPr>
                <a:t>F</a:t>
              </a:r>
            </a:p>
          </p:txBody>
        </p:sp>
        <p:cxnSp>
          <p:nvCxnSpPr>
            <p:cNvPr id="18" name="Straight Arrow Connector 17"/>
            <p:cNvCxnSpPr/>
            <p:nvPr/>
          </p:nvCxnSpPr>
          <p:spPr>
            <a:xfrm>
              <a:off x="4626429" y="3548743"/>
              <a:ext cx="217714" cy="1588"/>
            </a:xfrm>
            <a:prstGeom prst="straightConnector1">
              <a:avLst/>
            </a:prstGeom>
            <a:ln w="19050">
              <a:solidFill>
                <a:srgbClr val="0033CC"/>
              </a:solidFill>
              <a:prstDash val="solid"/>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19" name="Rectangle 18"/>
            <p:cNvSpPr/>
            <p:nvPr/>
          </p:nvSpPr>
          <p:spPr>
            <a:xfrm>
              <a:off x="2514600" y="4876800"/>
              <a:ext cx="2438400" cy="163286"/>
            </a:xfrm>
            <a:prstGeom prst="rect">
              <a:avLst/>
            </a:prstGeom>
            <a:solidFill>
              <a:srgbClr val="C0D6CF"/>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o-RO"/>
            </a:p>
          </p:txBody>
        </p:sp>
        <p:sp>
          <p:nvSpPr>
            <p:cNvPr id="20" name="Oval 19"/>
            <p:cNvSpPr/>
            <p:nvPr/>
          </p:nvSpPr>
          <p:spPr>
            <a:xfrm>
              <a:off x="3124200" y="4724400"/>
              <a:ext cx="152400" cy="152400"/>
            </a:xfrm>
            <a:prstGeom prst="ellipse">
              <a:avLst/>
            </a:prstGeom>
            <a:solidFill>
              <a:schemeClr val="tx1">
                <a:lumMod val="50000"/>
                <a:lumOff val="50000"/>
              </a:schemeClr>
            </a:solidFill>
            <a:ln w="12700">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o-RO"/>
            </a:p>
          </p:txBody>
        </p:sp>
        <p:sp>
          <p:nvSpPr>
            <p:cNvPr id="21" name="Oval 20"/>
            <p:cNvSpPr/>
            <p:nvPr/>
          </p:nvSpPr>
          <p:spPr>
            <a:xfrm>
              <a:off x="3657600" y="4724400"/>
              <a:ext cx="152400" cy="152400"/>
            </a:xfrm>
            <a:prstGeom prst="ellipse">
              <a:avLst/>
            </a:prstGeom>
            <a:solidFill>
              <a:schemeClr val="tx1">
                <a:lumMod val="50000"/>
                <a:lumOff val="50000"/>
              </a:schemeClr>
            </a:solidFill>
            <a:ln w="12700">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o-RO"/>
            </a:p>
          </p:txBody>
        </p:sp>
        <p:sp>
          <p:nvSpPr>
            <p:cNvPr id="22" name="Rectangle 21"/>
            <p:cNvSpPr/>
            <p:nvPr/>
          </p:nvSpPr>
          <p:spPr>
            <a:xfrm>
              <a:off x="3048000" y="4495800"/>
              <a:ext cx="838200" cy="228600"/>
            </a:xfrm>
            <a:prstGeom prst="rect">
              <a:avLst/>
            </a:prstGeom>
            <a:solidFill>
              <a:schemeClr val="accent6">
                <a:lumMod val="60000"/>
                <a:lumOff val="40000"/>
              </a:schemeClr>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o-RO"/>
            </a:p>
          </p:txBody>
        </p:sp>
        <p:sp>
          <p:nvSpPr>
            <p:cNvPr id="23" name="Rectangle 22"/>
            <p:cNvSpPr/>
            <p:nvPr/>
          </p:nvSpPr>
          <p:spPr>
            <a:xfrm>
              <a:off x="2590800" y="4419600"/>
              <a:ext cx="533400" cy="369332"/>
            </a:xfrm>
            <a:prstGeom prst="rect">
              <a:avLst/>
            </a:prstGeom>
          </p:spPr>
          <p:txBody>
            <a:bodyPr wrap="square">
              <a:spAutoFit/>
            </a:bodyPr>
            <a:lstStyle/>
            <a:p>
              <a:r>
                <a:rPr lang="ro-RO" b="1" dirty="0"/>
                <a:t>2m</a:t>
              </a:r>
            </a:p>
          </p:txBody>
        </p:sp>
        <p:sp>
          <p:nvSpPr>
            <p:cNvPr id="61" name="Rectangle 60"/>
            <p:cNvSpPr/>
            <p:nvPr/>
          </p:nvSpPr>
          <p:spPr>
            <a:xfrm>
              <a:off x="3048000" y="4267200"/>
              <a:ext cx="838200" cy="228600"/>
            </a:xfrm>
            <a:prstGeom prst="rect">
              <a:avLst/>
            </a:prstGeom>
            <a:solidFill>
              <a:schemeClr val="accent6">
                <a:lumMod val="60000"/>
                <a:lumOff val="40000"/>
              </a:schemeClr>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o-RO"/>
            </a:p>
          </p:txBody>
        </p:sp>
        <p:cxnSp>
          <p:nvCxnSpPr>
            <p:cNvPr id="63" name="Straight Arrow Connector 62"/>
            <p:cNvCxnSpPr/>
            <p:nvPr/>
          </p:nvCxnSpPr>
          <p:spPr>
            <a:xfrm>
              <a:off x="3897086" y="4582886"/>
              <a:ext cx="381000" cy="1588"/>
            </a:xfrm>
            <a:prstGeom prst="straightConnector1">
              <a:avLst/>
            </a:prstGeom>
            <a:ln w="28575">
              <a:solidFill>
                <a:srgbClr val="C00000"/>
              </a:solidFill>
              <a:tailEnd type="arrow"/>
            </a:ln>
          </p:spPr>
          <p:style>
            <a:lnRef idx="1">
              <a:schemeClr val="accent1"/>
            </a:lnRef>
            <a:fillRef idx="0">
              <a:schemeClr val="accent1"/>
            </a:fillRef>
            <a:effectRef idx="0">
              <a:schemeClr val="accent1"/>
            </a:effectRef>
            <a:fontRef idx="minor">
              <a:schemeClr val="tx1"/>
            </a:fontRef>
          </p:style>
        </p:cxnSp>
        <p:grpSp>
          <p:nvGrpSpPr>
            <p:cNvPr id="64" name="Group 63"/>
            <p:cNvGrpSpPr/>
            <p:nvPr/>
          </p:nvGrpSpPr>
          <p:grpSpPr>
            <a:xfrm>
              <a:off x="3907972" y="4212772"/>
              <a:ext cx="511628" cy="369332"/>
              <a:chOff x="3897086" y="3287486"/>
              <a:chExt cx="511628" cy="369332"/>
            </a:xfrm>
          </p:grpSpPr>
          <p:sp>
            <p:nvSpPr>
              <p:cNvPr id="65" name="Rectangle 64"/>
              <p:cNvSpPr/>
              <p:nvPr/>
            </p:nvSpPr>
            <p:spPr>
              <a:xfrm>
                <a:off x="3897086" y="3287486"/>
                <a:ext cx="511628" cy="369332"/>
              </a:xfrm>
              <a:prstGeom prst="rect">
                <a:avLst/>
              </a:prstGeom>
            </p:spPr>
            <p:txBody>
              <a:bodyPr wrap="square">
                <a:spAutoFit/>
              </a:bodyPr>
              <a:lstStyle/>
              <a:p>
                <a:r>
                  <a:rPr lang="ro-RO" b="1" dirty="0">
                    <a:solidFill>
                      <a:srgbClr val="C00000"/>
                    </a:solidFill>
                  </a:rPr>
                  <a:t>a/2</a:t>
                </a:r>
              </a:p>
            </p:txBody>
          </p:sp>
          <p:cxnSp>
            <p:nvCxnSpPr>
              <p:cNvPr id="97" name="Straight Arrow Connector 96"/>
              <p:cNvCxnSpPr/>
              <p:nvPr/>
            </p:nvCxnSpPr>
            <p:spPr>
              <a:xfrm>
                <a:off x="3940628" y="3374571"/>
                <a:ext cx="217714" cy="1588"/>
              </a:xfrm>
              <a:prstGeom prst="straightConnector1">
                <a:avLst/>
              </a:prstGeom>
              <a:ln w="19050">
                <a:solidFill>
                  <a:srgbClr val="C00000"/>
                </a:solidFill>
                <a:prstDash val="solid"/>
                <a:headEnd type="none" w="med" len="med"/>
                <a:tailEnd type="triangle" w="med" len="med"/>
              </a:ln>
            </p:spPr>
            <p:style>
              <a:lnRef idx="1">
                <a:schemeClr val="accent1"/>
              </a:lnRef>
              <a:fillRef idx="0">
                <a:schemeClr val="accent1"/>
              </a:fillRef>
              <a:effectRef idx="0">
                <a:schemeClr val="accent1"/>
              </a:effectRef>
              <a:fontRef idx="minor">
                <a:schemeClr val="tx1"/>
              </a:fontRef>
            </p:style>
          </p:cxnSp>
        </p:grpSp>
        <p:cxnSp>
          <p:nvCxnSpPr>
            <p:cNvPr id="94" name="Straight Arrow Connector 93"/>
            <p:cNvCxnSpPr/>
            <p:nvPr/>
          </p:nvCxnSpPr>
          <p:spPr>
            <a:xfrm>
              <a:off x="3886200" y="4680857"/>
              <a:ext cx="685800" cy="1588"/>
            </a:xfrm>
            <a:prstGeom prst="straightConnector1">
              <a:avLst/>
            </a:prstGeom>
            <a:ln w="28575">
              <a:solidFill>
                <a:srgbClr val="0033CC"/>
              </a:solidFill>
              <a:tailEnd type="arrow"/>
            </a:ln>
          </p:spPr>
          <p:style>
            <a:lnRef idx="1">
              <a:schemeClr val="accent1"/>
            </a:lnRef>
            <a:fillRef idx="0">
              <a:schemeClr val="accent1"/>
            </a:fillRef>
            <a:effectRef idx="0">
              <a:schemeClr val="accent1"/>
            </a:effectRef>
            <a:fontRef idx="minor">
              <a:schemeClr val="tx1"/>
            </a:fontRef>
          </p:style>
        </p:cxnSp>
        <p:sp>
          <p:nvSpPr>
            <p:cNvPr id="95" name="Rectangle 94"/>
            <p:cNvSpPr/>
            <p:nvPr/>
          </p:nvSpPr>
          <p:spPr>
            <a:xfrm>
              <a:off x="4572000" y="4452257"/>
              <a:ext cx="389106" cy="369332"/>
            </a:xfrm>
            <a:prstGeom prst="rect">
              <a:avLst/>
            </a:prstGeom>
          </p:spPr>
          <p:txBody>
            <a:bodyPr wrap="square">
              <a:spAutoFit/>
            </a:bodyPr>
            <a:lstStyle/>
            <a:p>
              <a:r>
                <a:rPr lang="ro-RO" b="1" dirty="0">
                  <a:solidFill>
                    <a:srgbClr val="0033CC"/>
                  </a:solidFill>
                </a:rPr>
                <a:t>F</a:t>
              </a:r>
            </a:p>
          </p:txBody>
        </p:sp>
        <p:cxnSp>
          <p:nvCxnSpPr>
            <p:cNvPr id="96" name="Straight Arrow Connector 95"/>
            <p:cNvCxnSpPr/>
            <p:nvPr/>
          </p:nvCxnSpPr>
          <p:spPr>
            <a:xfrm>
              <a:off x="4626429" y="4495800"/>
              <a:ext cx="217714" cy="1588"/>
            </a:xfrm>
            <a:prstGeom prst="straightConnector1">
              <a:avLst/>
            </a:prstGeom>
            <a:ln w="19050">
              <a:solidFill>
                <a:srgbClr val="0033CC"/>
              </a:solidFill>
              <a:prstDash val="solid"/>
              <a:headEnd type="none" w="med" len="med"/>
              <a:tailEnd type="triangle" w="med" len="med"/>
            </a:ln>
          </p:spPr>
          <p:style>
            <a:lnRef idx="1">
              <a:schemeClr val="accent1"/>
            </a:lnRef>
            <a:fillRef idx="0">
              <a:schemeClr val="accent1"/>
            </a:fillRef>
            <a:effectRef idx="0">
              <a:schemeClr val="accent1"/>
            </a:effectRef>
            <a:fontRef idx="minor">
              <a:schemeClr val="tx1"/>
            </a:fontRef>
          </p:style>
        </p:cxnSp>
      </p:grpSp>
      <p:sp>
        <p:nvSpPr>
          <p:cNvPr id="99" name="Rectangle 98"/>
          <p:cNvSpPr/>
          <p:nvPr/>
        </p:nvSpPr>
        <p:spPr>
          <a:xfrm>
            <a:off x="304800" y="762000"/>
            <a:ext cx="2743200" cy="1905000"/>
          </a:xfrm>
          <a:prstGeom prst="rect">
            <a:avLst/>
          </a:prstGeom>
          <a:noFill/>
          <a:ln w="19050">
            <a:solidFill>
              <a:schemeClr val="accent1">
                <a:lumMod val="50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o-RO"/>
          </a:p>
        </p:txBody>
      </p:sp>
      <p:sp>
        <p:nvSpPr>
          <p:cNvPr id="100" name="Rectangle 99"/>
          <p:cNvSpPr/>
          <p:nvPr/>
        </p:nvSpPr>
        <p:spPr>
          <a:xfrm>
            <a:off x="3200400" y="762000"/>
            <a:ext cx="2743200" cy="1905000"/>
          </a:xfrm>
          <a:prstGeom prst="rect">
            <a:avLst/>
          </a:prstGeom>
          <a:noFill/>
          <a:ln w="19050">
            <a:solidFill>
              <a:schemeClr val="accent1">
                <a:lumMod val="50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o-RO"/>
          </a:p>
        </p:txBody>
      </p:sp>
      <p:sp>
        <p:nvSpPr>
          <p:cNvPr id="101" name="Rectangle 100"/>
          <p:cNvSpPr/>
          <p:nvPr/>
        </p:nvSpPr>
        <p:spPr>
          <a:xfrm>
            <a:off x="6096000" y="762000"/>
            <a:ext cx="2743200" cy="1905000"/>
          </a:xfrm>
          <a:prstGeom prst="rect">
            <a:avLst/>
          </a:prstGeom>
          <a:noFill/>
          <a:ln w="19050">
            <a:solidFill>
              <a:schemeClr val="accent1">
                <a:lumMod val="50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o-RO"/>
          </a:p>
        </p:txBody>
      </p:sp>
      <p:sp>
        <p:nvSpPr>
          <p:cNvPr id="102" name="TextBox 101"/>
          <p:cNvSpPr txBox="1"/>
          <p:nvPr/>
        </p:nvSpPr>
        <p:spPr>
          <a:xfrm>
            <a:off x="228600" y="228600"/>
            <a:ext cx="8686800" cy="369332"/>
          </a:xfrm>
          <a:prstGeom prst="rect">
            <a:avLst/>
          </a:prstGeom>
          <a:noFill/>
        </p:spPr>
        <p:txBody>
          <a:bodyPr wrap="square" rtlCol="0">
            <a:spAutoFit/>
          </a:bodyPr>
          <a:lstStyle/>
          <a:p>
            <a:pPr algn="just">
              <a:spcAft>
                <a:spcPts val="600"/>
              </a:spcAft>
            </a:pPr>
            <a:r>
              <a:rPr lang="ro-RO" b="1" dirty="0"/>
              <a:t>      Se constată experimental că forța aplicată corpului m este F = </a:t>
            </a:r>
            <a:r>
              <a:rPr lang="ro-RO" b="1" dirty="0" err="1"/>
              <a:t>ma</a:t>
            </a:r>
            <a:r>
              <a:rPr lang="ro-RO" b="1" dirty="0"/>
              <a:t>.</a:t>
            </a:r>
          </a:p>
        </p:txBody>
      </p:sp>
      <p:grpSp>
        <p:nvGrpSpPr>
          <p:cNvPr id="109" name="Group 108"/>
          <p:cNvGrpSpPr/>
          <p:nvPr/>
        </p:nvGrpSpPr>
        <p:grpSpPr>
          <a:xfrm>
            <a:off x="228600" y="2743200"/>
            <a:ext cx="8686800" cy="923330"/>
            <a:chOff x="228600" y="2743200"/>
            <a:chExt cx="8686800" cy="923330"/>
          </a:xfrm>
        </p:grpSpPr>
        <p:sp>
          <p:nvSpPr>
            <p:cNvPr id="103" name="TextBox 102"/>
            <p:cNvSpPr txBox="1"/>
            <p:nvPr/>
          </p:nvSpPr>
          <p:spPr>
            <a:xfrm>
              <a:off x="228600" y="2743200"/>
              <a:ext cx="8686800" cy="923330"/>
            </a:xfrm>
            <a:prstGeom prst="rect">
              <a:avLst/>
            </a:prstGeom>
            <a:noFill/>
          </p:spPr>
          <p:txBody>
            <a:bodyPr wrap="square" rtlCol="0">
              <a:spAutoFit/>
            </a:bodyPr>
            <a:lstStyle/>
            <a:p>
              <a:pPr algn="just">
                <a:spcAft>
                  <a:spcPts val="600"/>
                </a:spcAft>
              </a:pPr>
              <a:r>
                <a:rPr lang="ro-RO" b="1" dirty="0"/>
                <a:t>      </a:t>
              </a:r>
              <a:r>
                <a:rPr lang="ro-RO" b="1" dirty="0">
                  <a:solidFill>
                    <a:srgbClr val="0033CC"/>
                  </a:solidFill>
                </a:rPr>
                <a:t>Accelerația imprimată unui corp de către o forță are direcția și sensul forței aplicate, fiind direct proporțională cu forța și invers proporțională cu masa corpului:  a </a:t>
              </a:r>
              <a:r>
                <a:rPr lang="ro-RO" b="1" dirty="0">
                  <a:solidFill>
                    <a:srgbClr val="0033CC"/>
                  </a:solidFill>
                  <a:latin typeface="Arial Unicode MS"/>
                  <a:ea typeface="Arial Unicode MS"/>
                  <a:cs typeface="Arial Unicode MS"/>
                </a:rPr>
                <a:t>~ F/m .</a:t>
              </a:r>
              <a:endParaRPr lang="ro-RO" b="1" dirty="0">
                <a:solidFill>
                  <a:srgbClr val="0033CC"/>
                </a:solidFill>
              </a:endParaRPr>
            </a:p>
          </p:txBody>
        </p:sp>
        <p:cxnSp>
          <p:nvCxnSpPr>
            <p:cNvPr id="107" name="Straight Arrow Connector 106"/>
            <p:cNvCxnSpPr/>
            <p:nvPr/>
          </p:nvCxnSpPr>
          <p:spPr>
            <a:xfrm>
              <a:off x="2438400" y="3352800"/>
              <a:ext cx="217714" cy="1588"/>
            </a:xfrm>
            <a:prstGeom prst="straightConnector1">
              <a:avLst/>
            </a:prstGeom>
            <a:ln w="19050">
              <a:solidFill>
                <a:srgbClr val="0033CC"/>
              </a:solidFill>
              <a:prstDash val="solid"/>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108" name="Straight Arrow Connector 107"/>
            <p:cNvCxnSpPr/>
            <p:nvPr/>
          </p:nvCxnSpPr>
          <p:spPr>
            <a:xfrm>
              <a:off x="2024743" y="3385457"/>
              <a:ext cx="217714" cy="1588"/>
            </a:xfrm>
            <a:prstGeom prst="straightConnector1">
              <a:avLst/>
            </a:prstGeom>
            <a:ln w="19050">
              <a:solidFill>
                <a:srgbClr val="0033CC"/>
              </a:solidFill>
              <a:prstDash val="solid"/>
              <a:headEnd type="none" w="med" len="med"/>
              <a:tailEnd type="triangle" w="med" len="med"/>
            </a:ln>
          </p:spPr>
          <p:style>
            <a:lnRef idx="1">
              <a:schemeClr val="accent1"/>
            </a:lnRef>
            <a:fillRef idx="0">
              <a:schemeClr val="accent1"/>
            </a:fillRef>
            <a:effectRef idx="0">
              <a:schemeClr val="accent1"/>
            </a:effectRef>
            <a:fontRef idx="minor">
              <a:schemeClr val="tx1"/>
            </a:fontRef>
          </p:style>
        </p:cxnSp>
      </p:grpSp>
      <p:grpSp>
        <p:nvGrpSpPr>
          <p:cNvPr id="118" name="Group 117"/>
          <p:cNvGrpSpPr/>
          <p:nvPr/>
        </p:nvGrpSpPr>
        <p:grpSpPr>
          <a:xfrm>
            <a:off x="228600" y="3733800"/>
            <a:ext cx="8686800" cy="1015663"/>
            <a:chOff x="228600" y="3657600"/>
            <a:chExt cx="8686800" cy="1015663"/>
          </a:xfrm>
        </p:grpSpPr>
        <p:sp>
          <p:nvSpPr>
            <p:cNvPr id="104" name="TextBox 103"/>
            <p:cNvSpPr txBox="1"/>
            <p:nvPr/>
          </p:nvSpPr>
          <p:spPr>
            <a:xfrm>
              <a:off x="228600" y="3657600"/>
              <a:ext cx="8686800" cy="1015663"/>
            </a:xfrm>
            <a:prstGeom prst="rect">
              <a:avLst/>
            </a:prstGeom>
            <a:solidFill>
              <a:srgbClr val="F5F9ED"/>
            </a:solidFill>
            <a:ln w="28575">
              <a:solidFill>
                <a:srgbClr val="9BBA56"/>
              </a:solidFill>
            </a:ln>
          </p:spPr>
          <p:txBody>
            <a:bodyPr>
              <a:spAutoFit/>
            </a:bodyPr>
            <a:lstStyle/>
            <a:p>
              <a:pPr algn="just">
                <a:defRPr/>
              </a:pPr>
              <a:r>
                <a:rPr lang="en-US" sz="2000" b="1" dirty="0">
                  <a:solidFill>
                    <a:srgbClr val="C00000"/>
                  </a:solidFill>
                </a:rPr>
                <a:t>      </a:t>
              </a:r>
              <a:r>
                <a:rPr lang="ro-RO" sz="2000" b="1" dirty="0">
                  <a:solidFill>
                    <a:srgbClr val="C00000"/>
                  </a:solidFill>
                </a:rPr>
                <a:t>Forța aplicată unui corp este egală cu produsul dintre masa corpului și accelerația imprimată corpului de către forță.</a:t>
              </a:r>
            </a:p>
            <a:p>
              <a:pPr algn="ctr">
                <a:defRPr/>
              </a:pPr>
              <a:r>
                <a:rPr lang="ro-RO" sz="2000" b="1" dirty="0">
                  <a:solidFill>
                    <a:srgbClr val="C00000"/>
                  </a:solidFill>
                </a:rPr>
                <a:t>F = </a:t>
              </a:r>
              <a:r>
                <a:rPr lang="ro-RO" sz="2000" b="1" dirty="0" err="1">
                  <a:solidFill>
                    <a:srgbClr val="C00000"/>
                  </a:solidFill>
                </a:rPr>
                <a:t>ma</a:t>
              </a:r>
              <a:endParaRPr lang="en-US" sz="2000" b="1" dirty="0">
                <a:solidFill>
                  <a:srgbClr val="C00000"/>
                </a:solidFill>
              </a:endParaRPr>
            </a:p>
          </p:txBody>
        </p:sp>
        <p:cxnSp>
          <p:nvCxnSpPr>
            <p:cNvPr id="111" name="Straight Arrow Connector 110"/>
            <p:cNvCxnSpPr/>
            <p:nvPr/>
          </p:nvCxnSpPr>
          <p:spPr>
            <a:xfrm>
              <a:off x="4147458" y="4343400"/>
              <a:ext cx="217714" cy="1588"/>
            </a:xfrm>
            <a:prstGeom prst="straightConnector1">
              <a:avLst/>
            </a:prstGeom>
            <a:ln w="19050">
              <a:solidFill>
                <a:srgbClr val="C00000"/>
              </a:solidFill>
              <a:prstDash val="solid"/>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117" name="Straight Arrow Connector 116"/>
            <p:cNvCxnSpPr/>
            <p:nvPr/>
          </p:nvCxnSpPr>
          <p:spPr>
            <a:xfrm>
              <a:off x="4811486" y="4386943"/>
              <a:ext cx="174171" cy="12474"/>
            </a:xfrm>
            <a:prstGeom prst="straightConnector1">
              <a:avLst/>
            </a:prstGeom>
            <a:ln w="19050">
              <a:solidFill>
                <a:srgbClr val="C00000"/>
              </a:solidFill>
              <a:prstDash val="solid"/>
              <a:headEnd type="none" w="med" len="med"/>
              <a:tailEnd type="triangle" w="med" len="med"/>
            </a:ln>
          </p:spPr>
          <p:style>
            <a:lnRef idx="1">
              <a:schemeClr val="accent1"/>
            </a:lnRef>
            <a:fillRef idx="0">
              <a:schemeClr val="accent1"/>
            </a:fillRef>
            <a:effectRef idx="0">
              <a:schemeClr val="accent1"/>
            </a:effectRef>
            <a:fontRef idx="minor">
              <a:schemeClr val="tx1"/>
            </a:fontRef>
          </p:style>
        </p:cxnSp>
      </p:grpSp>
      <p:sp>
        <p:nvSpPr>
          <p:cNvPr id="121" name="TextBox 120"/>
          <p:cNvSpPr txBox="1"/>
          <p:nvPr/>
        </p:nvSpPr>
        <p:spPr>
          <a:xfrm>
            <a:off x="228600" y="4800600"/>
            <a:ext cx="8686800" cy="1656864"/>
          </a:xfrm>
          <a:prstGeom prst="rect">
            <a:avLst/>
          </a:prstGeom>
          <a:noFill/>
        </p:spPr>
        <p:txBody>
          <a:bodyPr wrap="square" rtlCol="0">
            <a:spAutoFit/>
          </a:bodyPr>
          <a:lstStyle/>
          <a:p>
            <a:pPr algn="just">
              <a:spcAft>
                <a:spcPts val="600"/>
              </a:spcAft>
            </a:pPr>
            <a:r>
              <a:rPr lang="ro-RO" b="1" dirty="0"/>
              <a:t>      Unitatea de măsură pentru forță este Newtonul:</a:t>
            </a:r>
          </a:p>
          <a:p>
            <a:pPr algn="ctr">
              <a:spcAft>
                <a:spcPts val="600"/>
              </a:spcAft>
            </a:pPr>
            <a:r>
              <a:rPr lang="en-US" b="1" dirty="0"/>
              <a:t>[</a:t>
            </a:r>
            <a:r>
              <a:rPr lang="ro-RO" b="1" dirty="0"/>
              <a:t>F</a:t>
            </a:r>
            <a:r>
              <a:rPr lang="en-US" b="1" dirty="0"/>
              <a:t>] = [m]</a:t>
            </a:r>
            <a:r>
              <a:rPr lang="en-US" b="1" dirty="0">
                <a:latin typeface="Arial Unicode MS"/>
                <a:ea typeface="Arial Unicode MS"/>
                <a:cs typeface="Arial Unicode MS"/>
              </a:rPr>
              <a:t>‧[</a:t>
            </a:r>
            <a:r>
              <a:rPr lang="ro-RO" b="1" dirty="0">
                <a:latin typeface="Arial Unicode MS"/>
                <a:ea typeface="Arial Unicode MS"/>
                <a:cs typeface="Arial Unicode MS"/>
              </a:rPr>
              <a:t>a</a:t>
            </a:r>
            <a:r>
              <a:rPr lang="en-US" b="1" dirty="0">
                <a:latin typeface="Arial Unicode MS"/>
                <a:ea typeface="Arial Unicode MS"/>
                <a:cs typeface="Arial Unicode MS"/>
              </a:rPr>
              <a:t>] = </a:t>
            </a:r>
            <a:r>
              <a:rPr lang="en-US" b="1" dirty="0" err="1">
                <a:latin typeface="Arial Unicode MS"/>
                <a:ea typeface="Arial Unicode MS"/>
                <a:cs typeface="Arial Unicode MS"/>
              </a:rPr>
              <a:t>kg‧m</a:t>
            </a:r>
            <a:r>
              <a:rPr lang="en-US" b="1" dirty="0">
                <a:latin typeface="Arial Unicode MS"/>
                <a:ea typeface="Arial Unicode MS"/>
                <a:cs typeface="Arial Unicode MS"/>
              </a:rPr>
              <a:t>/s</a:t>
            </a:r>
            <a:r>
              <a:rPr lang="ro-RO" b="1" baseline="30000" dirty="0">
                <a:latin typeface="Arial Unicode MS"/>
                <a:ea typeface="Arial Unicode MS"/>
                <a:cs typeface="Arial Unicode MS"/>
              </a:rPr>
              <a:t>2</a:t>
            </a:r>
            <a:r>
              <a:rPr lang="ro-RO" b="1" dirty="0">
                <a:latin typeface="Arial Unicode MS"/>
                <a:ea typeface="Arial Unicode MS"/>
                <a:cs typeface="Arial Unicode MS"/>
              </a:rPr>
              <a:t> = N</a:t>
            </a:r>
          </a:p>
          <a:p>
            <a:pPr algn="just">
              <a:spcBef>
                <a:spcPts val="200"/>
              </a:spcBef>
              <a:spcAft>
                <a:spcPts val="0"/>
              </a:spcAft>
            </a:pPr>
            <a:r>
              <a:rPr lang="ro-RO" b="1" dirty="0">
                <a:latin typeface="Arial Unicode MS"/>
                <a:ea typeface="Arial Unicode MS"/>
                <a:cs typeface="Arial Unicode MS"/>
              </a:rPr>
              <a:t>      Se observă că primul principiu este un caz particular pentru al II-lea principiu: dacă nu există </a:t>
            </a:r>
            <a:r>
              <a:rPr lang="ro-RO" b="1" dirty="0" err="1">
                <a:latin typeface="Arial Unicode MS"/>
                <a:ea typeface="Arial Unicode MS"/>
                <a:cs typeface="Arial Unicode MS"/>
              </a:rPr>
              <a:t>nicio</a:t>
            </a:r>
            <a:r>
              <a:rPr lang="ro-RO" b="1" dirty="0">
                <a:latin typeface="Arial Unicode MS"/>
                <a:ea typeface="Arial Unicode MS"/>
                <a:cs typeface="Arial Unicode MS"/>
              </a:rPr>
              <a:t> acțiune din exterior </a:t>
            </a:r>
            <a:r>
              <a:rPr lang="ro-RO" b="1" dirty="0">
                <a:latin typeface="Arial"/>
                <a:ea typeface="Arial Unicode MS"/>
                <a:cs typeface="Arial"/>
              </a:rPr>
              <a:t>F = 0 </a:t>
            </a:r>
            <a:r>
              <a:rPr lang="ro-RO" b="1" dirty="0">
                <a:latin typeface="Arial Unicode MS"/>
                <a:ea typeface="Arial Unicode MS"/>
                <a:cs typeface="Arial Unicode MS"/>
              </a:rPr>
              <a:t>=</a:t>
            </a:r>
            <a:r>
              <a:rPr lang="ro-RO" b="1" dirty="0">
                <a:latin typeface="Arial"/>
                <a:ea typeface="Arial Unicode MS"/>
                <a:cs typeface="Arial"/>
              </a:rPr>
              <a:t>&gt; </a:t>
            </a:r>
            <a:r>
              <a:rPr lang="ro-RO" b="1" dirty="0">
                <a:latin typeface="Arial Unicode MS"/>
                <a:ea typeface="Arial Unicode MS"/>
                <a:cs typeface="Arial Unicode MS"/>
              </a:rPr>
              <a:t>a = 0 (repaus sau mișcare rectilinie uniformă)</a:t>
            </a:r>
            <a:r>
              <a:rPr lang="ro-RO" b="1" dirty="0">
                <a:latin typeface="Arial"/>
                <a:ea typeface="Arial Unicode MS"/>
                <a:cs typeface="Arial"/>
              </a:rPr>
              <a:t>.</a:t>
            </a:r>
            <a:endParaRPr lang="ro-RO" b="1" dirty="0"/>
          </a:p>
        </p:txBody>
      </p:sp>
      <p:sp>
        <p:nvSpPr>
          <p:cNvPr id="105" name="AutoShape 54">
            <a:hlinkClick r:id="rId2" action="ppaction://hlinksldjump" highlightClick="1"/>
          </p:cNvPr>
          <p:cNvSpPr>
            <a:spLocks noChangeArrowheads="1"/>
          </p:cNvSpPr>
          <p:nvPr/>
        </p:nvSpPr>
        <p:spPr bwMode="auto">
          <a:xfrm>
            <a:off x="4343400" y="6400800"/>
            <a:ext cx="457200" cy="304800"/>
          </a:xfrm>
          <a:prstGeom prst="actionButtonHome">
            <a:avLst/>
          </a:prstGeom>
          <a:solidFill>
            <a:srgbClr val="9BBA56"/>
          </a:solidFill>
          <a:ln w="9525">
            <a:solidFill>
              <a:srgbClr val="C00000"/>
            </a:solidFill>
            <a:miter lim="800000"/>
            <a:headEnd/>
            <a:tailEnd/>
          </a:ln>
          <a:scene3d>
            <a:camera prst="orthographicFront"/>
            <a:lightRig rig="threePt" dir="t"/>
          </a:scene3d>
          <a:sp3d>
            <a:bevelT/>
          </a:sp3d>
        </p:spPr>
        <p:txBody>
          <a:bodyPr wrap="none" anchor="ctr"/>
          <a:lstStyle/>
          <a:p>
            <a:pPr>
              <a:defRPr/>
            </a:pPr>
            <a:endParaRPr lang="ro-RO"/>
          </a:p>
        </p:txBody>
      </p:sp>
      <p:sp>
        <p:nvSpPr>
          <p:cNvPr id="106" name="Rectangle 105"/>
          <p:cNvSpPr>
            <a:spLocks noChangeArrowheads="1"/>
          </p:cNvSpPr>
          <p:nvPr/>
        </p:nvSpPr>
        <p:spPr bwMode="auto">
          <a:xfrm>
            <a:off x="0" y="6705600"/>
            <a:ext cx="9144000" cy="215444"/>
          </a:xfrm>
          <a:prstGeom prst="rect">
            <a:avLst/>
          </a:prstGeom>
          <a:noFill/>
          <a:ln w="9525">
            <a:noFill/>
            <a:miter lim="800000"/>
            <a:headEnd/>
            <a:tailEnd/>
          </a:ln>
        </p:spPr>
        <p:txBody>
          <a:bodyPr>
            <a:spAutoFit/>
          </a:bodyPr>
          <a:lstStyle/>
          <a:p>
            <a:pPr algn="ctr">
              <a:defRPr/>
            </a:pPr>
            <a:r>
              <a:rPr lang="en-US" sz="800" dirty="0">
                <a:effectLst>
                  <a:outerShdw blurRad="38100" dist="38100" dir="2700000" algn="tl">
                    <a:srgbClr val="000000">
                      <a:alpha val="43137"/>
                    </a:srgbClr>
                  </a:outerShdw>
                </a:effectLst>
                <a:latin typeface="Arial" panose="020B0604020202020204" pitchFamily="34" charset="0"/>
                <a:cs typeface="Arial" pitchFamily="34" charset="0"/>
              </a:rPr>
              <a:t>Prof. </a:t>
            </a:r>
            <a:r>
              <a:rPr lang="ro-RO" sz="800" dirty="0">
                <a:effectLst>
                  <a:outerShdw blurRad="38100" dist="38100" dir="2700000" algn="tl">
                    <a:srgbClr val="000000">
                      <a:alpha val="43137"/>
                    </a:srgbClr>
                  </a:outerShdw>
                </a:effectLst>
                <a:latin typeface="Arial" panose="020B0604020202020204" pitchFamily="34" charset="0"/>
                <a:cs typeface="Arial" pitchFamily="34" charset="0"/>
              </a:rPr>
              <a:t>Barbu MIHAELA FLORICA			 Liceul Tehnologic „Gheorghe Ionescu-Sisești” – Valea Călugărească</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5" name="Picture 3"/>
          <p:cNvPicPr>
            <a:picLocks noChangeAspect="1" noChangeArrowheads="1"/>
          </p:cNvPicPr>
          <p:nvPr/>
        </p:nvPicPr>
        <p:blipFill>
          <a:blip r:embed="rId3">
            <a:clrChange>
              <a:clrFrom>
                <a:srgbClr val="FFFFFF"/>
              </a:clrFrom>
              <a:clrTo>
                <a:srgbClr val="FFFFFF">
                  <a:alpha val="0"/>
                </a:srgbClr>
              </a:clrTo>
            </a:clrChange>
          </a:blip>
          <a:srcRect/>
          <a:stretch>
            <a:fillRect/>
          </a:stretch>
        </p:blipFill>
        <p:spPr bwMode="auto">
          <a:xfrm>
            <a:off x="2362200" y="1066800"/>
            <a:ext cx="4419600" cy="563563"/>
          </a:xfrm>
          <a:prstGeom prst="rect">
            <a:avLst/>
          </a:prstGeom>
          <a:noFill/>
        </p:spPr>
      </p:pic>
      <p:grpSp>
        <p:nvGrpSpPr>
          <p:cNvPr id="26" name="Group 25"/>
          <p:cNvGrpSpPr/>
          <p:nvPr/>
        </p:nvGrpSpPr>
        <p:grpSpPr>
          <a:xfrm>
            <a:off x="228600" y="1905000"/>
            <a:ext cx="8686800" cy="1853863"/>
            <a:chOff x="228600" y="1905000"/>
            <a:chExt cx="8686800" cy="1853863"/>
          </a:xfrm>
        </p:grpSpPr>
        <p:pic>
          <p:nvPicPr>
            <p:cNvPr id="13317" name="Picture 5"/>
            <p:cNvPicPr>
              <a:picLocks noChangeAspect="1" noChangeArrowheads="1"/>
            </p:cNvPicPr>
            <p:nvPr/>
          </p:nvPicPr>
          <p:blipFill>
            <a:blip r:embed="rId4">
              <a:clrChange>
                <a:clrFrom>
                  <a:srgbClr val="FFFFFF"/>
                </a:clrFrom>
                <a:clrTo>
                  <a:srgbClr val="FFFFFF">
                    <a:alpha val="0"/>
                  </a:srgbClr>
                </a:clrTo>
              </a:clrChange>
            </a:blip>
            <a:srcRect/>
            <a:stretch>
              <a:fillRect/>
            </a:stretch>
          </p:blipFill>
          <p:spPr bwMode="auto">
            <a:xfrm>
              <a:off x="2286000" y="1905000"/>
              <a:ext cx="974725" cy="602745"/>
            </a:xfrm>
            <a:prstGeom prst="rect">
              <a:avLst/>
            </a:prstGeom>
            <a:noFill/>
          </p:spPr>
        </p:pic>
        <p:pic>
          <p:nvPicPr>
            <p:cNvPr id="13320" name="Picture 8"/>
            <p:cNvPicPr>
              <a:picLocks noChangeAspect="1" noChangeArrowheads="1"/>
            </p:cNvPicPr>
            <p:nvPr/>
          </p:nvPicPr>
          <p:blipFill>
            <a:blip r:embed="rId5">
              <a:clrChange>
                <a:clrFrom>
                  <a:srgbClr val="FFFFFF"/>
                </a:clrFrom>
                <a:clrTo>
                  <a:srgbClr val="FFFFFF">
                    <a:alpha val="0"/>
                  </a:srgbClr>
                </a:clrTo>
              </a:clrChange>
            </a:blip>
            <a:srcRect/>
            <a:stretch>
              <a:fillRect/>
            </a:stretch>
          </p:blipFill>
          <p:spPr bwMode="auto">
            <a:xfrm>
              <a:off x="4038600" y="1905000"/>
              <a:ext cx="891776" cy="631825"/>
            </a:xfrm>
            <a:prstGeom prst="rect">
              <a:avLst/>
            </a:prstGeom>
            <a:noFill/>
          </p:spPr>
        </p:pic>
        <p:sp>
          <p:nvSpPr>
            <p:cNvPr id="13" name="Rectangle 12"/>
            <p:cNvSpPr/>
            <p:nvPr/>
          </p:nvSpPr>
          <p:spPr>
            <a:xfrm>
              <a:off x="3429000" y="2057400"/>
              <a:ext cx="453970" cy="369332"/>
            </a:xfrm>
            <a:prstGeom prst="rect">
              <a:avLst/>
            </a:prstGeom>
          </p:spPr>
          <p:txBody>
            <a:bodyPr wrap="none">
              <a:spAutoFit/>
            </a:bodyPr>
            <a:lstStyle/>
            <a:p>
              <a:r>
                <a:rPr lang="en-US" b="1" dirty="0"/>
                <a:t>=&gt;</a:t>
              </a:r>
              <a:endParaRPr lang="ro-RO" dirty="0"/>
            </a:p>
          </p:txBody>
        </p:sp>
        <p:sp>
          <p:nvSpPr>
            <p:cNvPr id="14" name="Rectangle 13"/>
            <p:cNvSpPr/>
            <p:nvPr/>
          </p:nvSpPr>
          <p:spPr>
            <a:xfrm>
              <a:off x="5181600" y="1905000"/>
              <a:ext cx="3733800" cy="646331"/>
            </a:xfrm>
            <a:prstGeom prst="rect">
              <a:avLst/>
            </a:prstGeom>
          </p:spPr>
          <p:txBody>
            <a:bodyPr wrap="square">
              <a:spAutoFit/>
            </a:bodyPr>
            <a:lstStyle/>
            <a:p>
              <a:r>
                <a:rPr lang="en-US" b="1" i="1" dirty="0">
                  <a:solidFill>
                    <a:srgbClr val="C00000"/>
                  </a:solidFill>
                </a:rPr>
                <a:t>(formula general</a:t>
              </a:r>
              <a:r>
                <a:rPr lang="ro-RO" b="1" i="1" dirty="0">
                  <a:solidFill>
                    <a:srgbClr val="C00000"/>
                  </a:solidFill>
                </a:rPr>
                <a:t>ă</a:t>
              </a:r>
              <a:r>
                <a:rPr lang="en-US" b="1" i="1" dirty="0">
                  <a:solidFill>
                    <a:srgbClr val="C00000"/>
                  </a:solidFill>
                </a:rPr>
                <a:t> a </a:t>
              </a:r>
              <a:r>
                <a:rPr lang="en-US" b="1" i="1" dirty="0" err="1">
                  <a:solidFill>
                    <a:srgbClr val="C00000"/>
                  </a:solidFill>
                </a:rPr>
                <a:t>principiului</a:t>
              </a:r>
              <a:r>
                <a:rPr lang="en-US" b="1" i="1" dirty="0">
                  <a:solidFill>
                    <a:srgbClr val="C00000"/>
                  </a:solidFill>
                </a:rPr>
                <a:t> al II-lea al </a:t>
              </a:r>
              <a:r>
                <a:rPr lang="en-US" b="1" i="1" dirty="0" err="1">
                  <a:solidFill>
                    <a:srgbClr val="C00000"/>
                  </a:solidFill>
                </a:rPr>
                <a:t>dinamicii</a:t>
              </a:r>
              <a:r>
                <a:rPr lang="en-US" b="1" i="1" dirty="0">
                  <a:solidFill>
                    <a:srgbClr val="C00000"/>
                  </a:solidFill>
                </a:rPr>
                <a:t>)</a:t>
              </a:r>
              <a:endParaRPr lang="ro-RO" i="1" dirty="0">
                <a:solidFill>
                  <a:srgbClr val="C00000"/>
                </a:solidFill>
              </a:endParaRPr>
            </a:p>
          </p:txBody>
        </p:sp>
        <p:sp>
          <p:nvSpPr>
            <p:cNvPr id="16" name="TextBox 15"/>
            <p:cNvSpPr txBox="1"/>
            <p:nvPr/>
          </p:nvSpPr>
          <p:spPr>
            <a:xfrm>
              <a:off x="228600" y="2743200"/>
              <a:ext cx="8686800" cy="1015663"/>
            </a:xfrm>
            <a:prstGeom prst="rect">
              <a:avLst/>
            </a:prstGeom>
            <a:solidFill>
              <a:srgbClr val="F5F9ED"/>
            </a:solidFill>
            <a:ln w="28575">
              <a:solidFill>
                <a:srgbClr val="9BBA56"/>
              </a:solidFill>
            </a:ln>
          </p:spPr>
          <p:txBody>
            <a:bodyPr>
              <a:spAutoFit/>
            </a:bodyPr>
            <a:lstStyle/>
            <a:p>
              <a:pPr algn="just">
                <a:defRPr/>
              </a:pPr>
              <a:r>
                <a:rPr lang="en-US" sz="2000" b="1" dirty="0">
                  <a:solidFill>
                    <a:srgbClr val="C00000"/>
                  </a:solidFill>
                </a:rPr>
                <a:t>      </a:t>
              </a:r>
              <a:r>
                <a:rPr lang="ro-RO" sz="2000" b="1" dirty="0">
                  <a:solidFill>
                    <a:srgbClr val="C00000"/>
                  </a:solidFill>
                </a:rPr>
                <a:t>Forța aplicată unui corp este egală cu raportul dintre variația impulsului mecanic al corpului și intervalul de timp în care s-a produs această variație. </a:t>
              </a:r>
              <a:endParaRPr lang="en-US" sz="2000" b="1" dirty="0">
                <a:solidFill>
                  <a:srgbClr val="C00000"/>
                </a:solidFill>
              </a:endParaRPr>
            </a:p>
          </p:txBody>
        </p:sp>
      </p:grpSp>
      <p:grpSp>
        <p:nvGrpSpPr>
          <p:cNvPr id="25" name="Group 24"/>
          <p:cNvGrpSpPr/>
          <p:nvPr/>
        </p:nvGrpSpPr>
        <p:grpSpPr>
          <a:xfrm>
            <a:off x="228600" y="4191000"/>
            <a:ext cx="8686800" cy="1954381"/>
            <a:chOff x="228600" y="4038600"/>
            <a:chExt cx="8686800" cy="1954381"/>
          </a:xfrm>
        </p:grpSpPr>
        <p:sp>
          <p:nvSpPr>
            <p:cNvPr id="19" name="TextBox 44"/>
            <p:cNvSpPr txBox="1">
              <a:spLocks noChangeArrowheads="1"/>
            </p:cNvSpPr>
            <p:nvPr/>
          </p:nvSpPr>
          <p:spPr bwMode="auto">
            <a:xfrm>
              <a:off x="228600" y="4038600"/>
              <a:ext cx="8686800" cy="1954381"/>
            </a:xfrm>
            <a:prstGeom prst="rect">
              <a:avLst/>
            </a:prstGeom>
            <a:noFill/>
            <a:ln w="9525">
              <a:noFill/>
              <a:miter lim="800000"/>
              <a:headEnd/>
              <a:tailEnd/>
            </a:ln>
          </p:spPr>
          <p:txBody>
            <a:bodyPr>
              <a:spAutoFit/>
            </a:bodyPr>
            <a:lstStyle/>
            <a:p>
              <a:pPr algn="just">
                <a:spcAft>
                  <a:spcPts val="600"/>
                </a:spcAft>
              </a:pPr>
              <a:r>
                <a:rPr lang="ro-RO" sz="2000" b="1" dirty="0"/>
                <a:t>        </a:t>
              </a:r>
              <a:r>
                <a:rPr lang="en-US" sz="2000" b="1" dirty="0"/>
                <a:t>     </a:t>
              </a:r>
              <a:r>
                <a:rPr lang="ro-RO" sz="2000" b="1" dirty="0">
                  <a:solidFill>
                    <a:srgbClr val="0033CC"/>
                  </a:solidFill>
                </a:rPr>
                <a:t>Principiul al II-lea al dinamicii este o definiție dinamică a forței.</a:t>
              </a:r>
            </a:p>
            <a:p>
              <a:pPr algn="just">
                <a:lnSpc>
                  <a:spcPct val="120000"/>
                </a:lnSpc>
              </a:pPr>
              <a:r>
                <a:rPr lang="ro-RO" sz="2000" b="1" dirty="0"/>
                <a:t>      Formula F = </a:t>
              </a:r>
              <a:r>
                <a:rPr lang="ro-RO" sz="2000" b="1" dirty="0" err="1"/>
                <a:t>ma</a:t>
              </a:r>
              <a:r>
                <a:rPr lang="ro-RO" sz="2000" b="1" dirty="0"/>
                <a:t> nu dezvăluie natura forței, ci doar efectul dinamic produs de forță la un moment dat. Pentru a cunoaște mișcarea rezultată, trebuie găsită și o lege specifică forței, ca de exemplu legea lui Hooke, legea atracției gravitaționale sau legea lui Coulomb.</a:t>
              </a:r>
            </a:p>
          </p:txBody>
        </p:sp>
        <p:sp>
          <p:nvSpPr>
            <p:cNvPr id="21" name="TextBox 20"/>
            <p:cNvSpPr txBox="1"/>
            <p:nvPr/>
          </p:nvSpPr>
          <p:spPr>
            <a:xfrm>
              <a:off x="228600" y="4038600"/>
              <a:ext cx="914400" cy="369332"/>
            </a:xfrm>
            <a:prstGeom prst="rect">
              <a:avLst/>
            </a:prstGeom>
            <a:solidFill>
              <a:schemeClr val="accent6">
                <a:lumMod val="20000"/>
                <a:lumOff val="80000"/>
              </a:schemeClr>
            </a:solidFill>
            <a:ln w="28575">
              <a:solidFill>
                <a:srgbClr val="9BBA56"/>
              </a:solidFill>
            </a:ln>
          </p:spPr>
          <p:txBody>
            <a:bodyPr wrap="square">
              <a:spAutoFit/>
            </a:bodyPr>
            <a:lstStyle/>
            <a:p>
              <a:pPr algn="just">
                <a:defRPr/>
              </a:pPr>
              <a:r>
                <a:rPr lang="ro-RO" b="1" dirty="0"/>
                <a:t>Obs. 1</a:t>
              </a:r>
              <a:endParaRPr lang="en-US" b="1" dirty="0"/>
            </a:p>
          </p:txBody>
        </p:sp>
        <p:cxnSp>
          <p:nvCxnSpPr>
            <p:cNvPr id="23" name="Straight Arrow Connector 22"/>
            <p:cNvCxnSpPr/>
            <p:nvPr/>
          </p:nvCxnSpPr>
          <p:spPr>
            <a:xfrm>
              <a:off x="1828800" y="4506686"/>
              <a:ext cx="174171" cy="12474"/>
            </a:xfrm>
            <a:prstGeom prst="straightConnector1">
              <a:avLst/>
            </a:prstGeom>
            <a:ln w="19050">
              <a:solidFill>
                <a:schemeClr val="tx1"/>
              </a:solidFill>
              <a:prstDash val="solid"/>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24" name="Straight Arrow Connector 23"/>
            <p:cNvCxnSpPr/>
            <p:nvPr/>
          </p:nvCxnSpPr>
          <p:spPr>
            <a:xfrm>
              <a:off x="2492829" y="4528457"/>
              <a:ext cx="174171" cy="12474"/>
            </a:xfrm>
            <a:prstGeom prst="straightConnector1">
              <a:avLst/>
            </a:prstGeom>
            <a:ln w="19050">
              <a:solidFill>
                <a:schemeClr val="tx1"/>
              </a:solidFill>
              <a:prstDash val="solid"/>
              <a:headEnd type="none" w="med" len="med"/>
              <a:tailEnd type="triangle" w="med" len="med"/>
            </a:ln>
          </p:spPr>
          <p:style>
            <a:lnRef idx="1">
              <a:schemeClr val="accent1"/>
            </a:lnRef>
            <a:fillRef idx="0">
              <a:schemeClr val="accent1"/>
            </a:fillRef>
            <a:effectRef idx="0">
              <a:schemeClr val="accent1"/>
            </a:effectRef>
            <a:fontRef idx="minor">
              <a:schemeClr val="tx1"/>
            </a:fontRef>
          </p:style>
        </p:cxnSp>
      </p:grpSp>
      <p:grpSp>
        <p:nvGrpSpPr>
          <p:cNvPr id="22" name="Group 21"/>
          <p:cNvGrpSpPr/>
          <p:nvPr/>
        </p:nvGrpSpPr>
        <p:grpSpPr>
          <a:xfrm>
            <a:off x="228600" y="304800"/>
            <a:ext cx="8686800" cy="646331"/>
            <a:chOff x="228600" y="304800"/>
            <a:chExt cx="8686800" cy="646331"/>
          </a:xfrm>
        </p:grpSpPr>
        <p:sp>
          <p:nvSpPr>
            <p:cNvPr id="4" name="TextBox 3"/>
            <p:cNvSpPr txBox="1"/>
            <p:nvPr/>
          </p:nvSpPr>
          <p:spPr>
            <a:xfrm>
              <a:off x="228600" y="304800"/>
              <a:ext cx="8686800" cy="646331"/>
            </a:xfrm>
            <a:prstGeom prst="rect">
              <a:avLst/>
            </a:prstGeom>
            <a:noFill/>
          </p:spPr>
          <p:txBody>
            <a:bodyPr wrap="square" rtlCol="0">
              <a:spAutoFit/>
            </a:bodyPr>
            <a:lstStyle/>
            <a:p>
              <a:pPr algn="just">
                <a:spcAft>
                  <a:spcPts val="600"/>
                </a:spcAft>
              </a:pPr>
              <a:r>
                <a:rPr lang="ro-RO" b="1" dirty="0"/>
                <a:t>      Dacă forța nu este constantă, se lucrează cu forța medie F</a:t>
              </a:r>
              <a:r>
                <a:rPr lang="ro-RO" b="1" baseline="-25000" dirty="0"/>
                <a:t>m</a:t>
              </a:r>
              <a:r>
                <a:rPr lang="ro-RO" b="1" dirty="0"/>
                <a:t> pentru o durată </a:t>
              </a:r>
              <a:r>
                <a:rPr lang="el-GR" b="1" dirty="0"/>
                <a:t>Δ</a:t>
              </a:r>
              <a:r>
                <a:rPr lang="ro-RO" b="1" dirty="0"/>
                <a:t>t și cu forța instantanee F la un moment dat t.</a:t>
              </a:r>
            </a:p>
          </p:txBody>
        </p:sp>
        <p:cxnSp>
          <p:nvCxnSpPr>
            <p:cNvPr id="17" name="Straight Arrow Connector 16"/>
            <p:cNvCxnSpPr/>
            <p:nvPr/>
          </p:nvCxnSpPr>
          <p:spPr>
            <a:xfrm rot="10800000">
              <a:off x="7434943" y="348343"/>
              <a:ext cx="190497" cy="1588"/>
            </a:xfrm>
            <a:prstGeom prst="straightConnector1">
              <a:avLst/>
            </a:prstGeom>
            <a:ln w="12700">
              <a:solidFill>
                <a:schemeClr val="tx1"/>
              </a:solidFill>
              <a:headEnd type="triangl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0" name="Straight Arrow Connector 19"/>
            <p:cNvCxnSpPr/>
            <p:nvPr/>
          </p:nvCxnSpPr>
          <p:spPr>
            <a:xfrm rot="10800000">
              <a:off x="3831771" y="631371"/>
              <a:ext cx="190497" cy="1588"/>
            </a:xfrm>
            <a:prstGeom prst="straightConnector1">
              <a:avLst/>
            </a:prstGeom>
            <a:ln w="12700">
              <a:solidFill>
                <a:schemeClr val="tx1"/>
              </a:solidFill>
              <a:headEnd type="triangle" w="med" len="med"/>
              <a:tailEnd type="none" w="med" len="med"/>
            </a:ln>
          </p:spPr>
          <p:style>
            <a:lnRef idx="1">
              <a:schemeClr val="accent1"/>
            </a:lnRef>
            <a:fillRef idx="0">
              <a:schemeClr val="accent1"/>
            </a:fillRef>
            <a:effectRef idx="0">
              <a:schemeClr val="accent1"/>
            </a:effectRef>
            <a:fontRef idx="minor">
              <a:schemeClr val="tx1"/>
            </a:fontRef>
          </p:style>
        </p:cxnSp>
      </p:grpSp>
      <p:sp>
        <p:nvSpPr>
          <p:cNvPr id="27" name="AutoShape 54">
            <a:hlinkClick r:id="rId6" action="ppaction://hlinksldjump" highlightClick="1"/>
          </p:cNvPr>
          <p:cNvSpPr>
            <a:spLocks noChangeArrowheads="1"/>
          </p:cNvSpPr>
          <p:nvPr/>
        </p:nvSpPr>
        <p:spPr bwMode="auto">
          <a:xfrm>
            <a:off x="4343400" y="6400800"/>
            <a:ext cx="457200" cy="304800"/>
          </a:xfrm>
          <a:prstGeom prst="actionButtonHome">
            <a:avLst/>
          </a:prstGeom>
          <a:solidFill>
            <a:srgbClr val="9BBA56"/>
          </a:solidFill>
          <a:ln w="9525">
            <a:solidFill>
              <a:srgbClr val="C00000"/>
            </a:solidFill>
            <a:miter lim="800000"/>
            <a:headEnd/>
            <a:tailEnd/>
          </a:ln>
          <a:scene3d>
            <a:camera prst="orthographicFront"/>
            <a:lightRig rig="threePt" dir="t"/>
          </a:scene3d>
          <a:sp3d>
            <a:bevelT/>
          </a:sp3d>
        </p:spPr>
        <p:txBody>
          <a:bodyPr wrap="none" anchor="ctr"/>
          <a:lstStyle/>
          <a:p>
            <a:pPr>
              <a:defRPr/>
            </a:pPr>
            <a:endParaRPr lang="ro-RO"/>
          </a:p>
        </p:txBody>
      </p:sp>
      <p:sp>
        <p:nvSpPr>
          <p:cNvPr id="28" name="Rectangle 27"/>
          <p:cNvSpPr>
            <a:spLocks noChangeArrowheads="1"/>
          </p:cNvSpPr>
          <p:nvPr/>
        </p:nvSpPr>
        <p:spPr bwMode="auto">
          <a:xfrm>
            <a:off x="0" y="6705600"/>
            <a:ext cx="9144000" cy="215444"/>
          </a:xfrm>
          <a:prstGeom prst="rect">
            <a:avLst/>
          </a:prstGeom>
          <a:noFill/>
          <a:ln w="9525">
            <a:noFill/>
            <a:miter lim="800000"/>
            <a:headEnd/>
            <a:tailEnd/>
          </a:ln>
        </p:spPr>
        <p:txBody>
          <a:bodyPr>
            <a:spAutoFit/>
          </a:bodyPr>
          <a:lstStyle/>
          <a:p>
            <a:pPr algn="ctr">
              <a:defRPr/>
            </a:pPr>
            <a:r>
              <a:rPr lang="en-US" sz="800" dirty="0">
                <a:effectLst>
                  <a:outerShdw blurRad="38100" dist="38100" dir="2700000" algn="tl">
                    <a:srgbClr val="000000">
                      <a:alpha val="43137"/>
                    </a:srgbClr>
                  </a:outerShdw>
                </a:effectLst>
                <a:latin typeface="Arial" panose="020B0604020202020204" pitchFamily="34" charset="0"/>
                <a:cs typeface="Arial" pitchFamily="34" charset="0"/>
              </a:rPr>
              <a:t>Prof. </a:t>
            </a:r>
            <a:r>
              <a:rPr lang="ro-RO" sz="800" dirty="0">
                <a:effectLst>
                  <a:outerShdw blurRad="38100" dist="38100" dir="2700000" algn="tl">
                    <a:srgbClr val="000000">
                      <a:alpha val="43137"/>
                    </a:srgbClr>
                  </a:outerShdw>
                </a:effectLst>
                <a:latin typeface="Arial" panose="020B0604020202020204" pitchFamily="34" charset="0"/>
                <a:cs typeface="Arial" pitchFamily="34" charset="0"/>
              </a:rPr>
              <a:t>Barbu MIHAELA FLORICA			 Liceul Tehnologic „Gheorghe Ionescu-Sisești” – Valea Călugărească</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Arc 34"/>
          <p:cNvSpPr/>
          <p:nvPr/>
        </p:nvSpPr>
        <p:spPr>
          <a:xfrm rot="18026897">
            <a:off x="2630329" y="3181350"/>
            <a:ext cx="4525962" cy="7200900"/>
          </a:xfrm>
          <a:prstGeom prst="arc">
            <a:avLst>
              <a:gd name="adj1" fmla="val 17039999"/>
              <a:gd name="adj2" fmla="val 21332367"/>
            </a:avLst>
          </a:prstGeom>
          <a:ln w="38100">
            <a:solidFill>
              <a:srgbClr val="0033CC"/>
            </a:solidFill>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n-US"/>
          </a:p>
        </p:txBody>
      </p:sp>
      <p:sp>
        <p:nvSpPr>
          <p:cNvPr id="41" name="Oval 40"/>
          <p:cNvSpPr/>
          <p:nvPr/>
        </p:nvSpPr>
        <p:spPr>
          <a:xfrm>
            <a:off x="3624670" y="3996531"/>
            <a:ext cx="228600" cy="228600"/>
          </a:xfrm>
          <a:prstGeom prst="ellipse">
            <a:avLst/>
          </a:prstGeom>
          <a:gradFill flip="none" rotWithShape="1">
            <a:gsLst>
              <a:gs pos="0">
                <a:schemeClr val="tx1">
                  <a:lumMod val="50000"/>
                  <a:lumOff val="50000"/>
                </a:schemeClr>
              </a:gs>
              <a:gs pos="50000">
                <a:schemeClr val="tx1">
                  <a:lumMod val="75000"/>
                  <a:lumOff val="25000"/>
                </a:schemeClr>
              </a:gs>
              <a:gs pos="100000">
                <a:schemeClr val="tx1">
                  <a:lumMod val="85000"/>
                  <a:lumOff val="15000"/>
                </a:schemeClr>
              </a:gs>
            </a:gsLst>
            <a:path path="circle">
              <a:fillToRect l="50000" t="50000" r="50000" b="50000"/>
            </a:path>
            <a:tileRect/>
          </a:gra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o-RO"/>
          </a:p>
        </p:txBody>
      </p:sp>
      <p:cxnSp>
        <p:nvCxnSpPr>
          <p:cNvPr id="54" name="Straight Arrow Connector 53"/>
          <p:cNvCxnSpPr/>
          <p:nvPr/>
        </p:nvCxnSpPr>
        <p:spPr>
          <a:xfrm flipV="1">
            <a:off x="2089785" y="3615531"/>
            <a:ext cx="1828800" cy="914400"/>
          </a:xfrm>
          <a:prstGeom prst="straightConnector1">
            <a:avLst/>
          </a:prstGeom>
          <a:ln w="28575">
            <a:solidFill>
              <a:srgbClr val="0033CC"/>
            </a:solidFill>
            <a:prstDash val="dash"/>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55" name="Straight Arrow Connector 54"/>
          <p:cNvCxnSpPr/>
          <p:nvPr/>
        </p:nvCxnSpPr>
        <p:spPr>
          <a:xfrm flipV="1">
            <a:off x="1937385" y="4377531"/>
            <a:ext cx="457200" cy="228600"/>
          </a:xfrm>
          <a:prstGeom prst="straightConnector1">
            <a:avLst/>
          </a:prstGeom>
          <a:ln w="28575">
            <a:solidFill>
              <a:srgbClr val="0033CC"/>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56" name="Straight Arrow Connector 55"/>
          <p:cNvCxnSpPr/>
          <p:nvPr/>
        </p:nvCxnSpPr>
        <p:spPr>
          <a:xfrm rot="16200000" flipH="1">
            <a:off x="3232785" y="3691731"/>
            <a:ext cx="696913" cy="2068513"/>
          </a:xfrm>
          <a:prstGeom prst="straightConnector1">
            <a:avLst/>
          </a:prstGeom>
          <a:ln w="38100">
            <a:solidFill>
              <a:schemeClr val="tx1"/>
            </a:solidFill>
            <a:prstDash val="dash"/>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57" name="Oval 56"/>
          <p:cNvSpPr/>
          <p:nvPr/>
        </p:nvSpPr>
        <p:spPr>
          <a:xfrm>
            <a:off x="2470785" y="4301331"/>
            <a:ext cx="76200" cy="76200"/>
          </a:xfrm>
          <a:prstGeom prst="ellipse">
            <a:avLst/>
          </a:prstGeom>
          <a:solidFill>
            <a:schemeClr val="accent6">
              <a:lumMod val="75000"/>
            </a:schemeClr>
          </a:solidFill>
          <a:ln>
            <a:solidFill>
              <a:srgbClr val="FF66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58" name="TextBox 46"/>
          <p:cNvSpPr txBox="1">
            <a:spLocks noChangeArrowheads="1"/>
          </p:cNvSpPr>
          <p:nvPr/>
        </p:nvSpPr>
        <p:spPr bwMode="auto">
          <a:xfrm>
            <a:off x="2089785" y="3844131"/>
            <a:ext cx="1138238" cy="400110"/>
          </a:xfrm>
          <a:prstGeom prst="rect">
            <a:avLst/>
          </a:prstGeom>
          <a:noFill/>
          <a:ln w="9525">
            <a:noFill/>
            <a:miter lim="800000"/>
            <a:headEnd/>
            <a:tailEnd/>
          </a:ln>
        </p:spPr>
        <p:txBody>
          <a:bodyPr>
            <a:spAutoFit/>
          </a:bodyPr>
          <a:lstStyle/>
          <a:p>
            <a:r>
              <a:rPr lang="en-US" sz="2000" b="1" dirty="0"/>
              <a:t>A</a:t>
            </a:r>
            <a:r>
              <a:rPr lang="ro-RO" sz="2000" b="1" dirty="0"/>
              <a:t>(t</a:t>
            </a:r>
            <a:r>
              <a:rPr lang="ro-RO" sz="2000" b="1" baseline="-25000" dirty="0"/>
              <a:t>1</a:t>
            </a:r>
            <a:r>
              <a:rPr lang="ro-RO" sz="2000" b="1" dirty="0"/>
              <a:t>)</a:t>
            </a:r>
            <a:endParaRPr lang="en-US" sz="2000" b="1" dirty="0"/>
          </a:p>
        </p:txBody>
      </p:sp>
      <p:sp>
        <p:nvSpPr>
          <p:cNvPr id="59" name="TextBox 47"/>
          <p:cNvSpPr txBox="1">
            <a:spLocks noChangeArrowheads="1"/>
          </p:cNvSpPr>
          <p:nvPr/>
        </p:nvSpPr>
        <p:spPr bwMode="auto">
          <a:xfrm>
            <a:off x="4756785" y="3844131"/>
            <a:ext cx="914400" cy="400110"/>
          </a:xfrm>
          <a:prstGeom prst="rect">
            <a:avLst/>
          </a:prstGeom>
          <a:noFill/>
          <a:ln w="9525">
            <a:noFill/>
            <a:miter lim="800000"/>
            <a:headEnd/>
            <a:tailEnd/>
          </a:ln>
        </p:spPr>
        <p:txBody>
          <a:bodyPr>
            <a:spAutoFit/>
          </a:bodyPr>
          <a:lstStyle/>
          <a:p>
            <a:r>
              <a:rPr lang="en-US" sz="2000" b="1" dirty="0"/>
              <a:t>B</a:t>
            </a:r>
            <a:r>
              <a:rPr lang="ro-RO" sz="2000" b="1" dirty="0"/>
              <a:t>(t</a:t>
            </a:r>
            <a:r>
              <a:rPr lang="ro-RO" sz="2000" b="1" baseline="-25000" dirty="0"/>
              <a:t>2</a:t>
            </a:r>
            <a:r>
              <a:rPr lang="ro-RO" sz="2000" b="1" dirty="0"/>
              <a:t>)</a:t>
            </a:r>
            <a:endParaRPr lang="en-US" sz="2000" b="1" dirty="0"/>
          </a:p>
        </p:txBody>
      </p:sp>
      <p:cxnSp>
        <p:nvCxnSpPr>
          <p:cNvPr id="60" name="Straight Arrow Connector 59"/>
          <p:cNvCxnSpPr>
            <a:stCxn id="57" idx="7"/>
          </p:cNvCxnSpPr>
          <p:nvPr/>
        </p:nvCxnSpPr>
        <p:spPr>
          <a:xfrm rot="5400000" flipH="1" flipV="1">
            <a:off x="2764472" y="3615532"/>
            <a:ext cx="468313" cy="925512"/>
          </a:xfrm>
          <a:prstGeom prst="straightConnector1">
            <a:avLst/>
          </a:prstGeom>
          <a:ln w="3810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61" name="Straight Arrow Connector 60"/>
          <p:cNvCxnSpPr/>
          <p:nvPr/>
        </p:nvCxnSpPr>
        <p:spPr>
          <a:xfrm rot="16200000" flipH="1">
            <a:off x="3423285" y="3882231"/>
            <a:ext cx="1219200" cy="1143000"/>
          </a:xfrm>
          <a:prstGeom prst="straightConnector1">
            <a:avLst/>
          </a:prstGeom>
          <a:ln w="38100">
            <a:solidFill>
              <a:srgbClr val="0066FF"/>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62" name="Straight Arrow Connector 61"/>
          <p:cNvCxnSpPr/>
          <p:nvPr/>
        </p:nvCxnSpPr>
        <p:spPr>
          <a:xfrm rot="16200000" flipH="1">
            <a:off x="5736273" y="3680619"/>
            <a:ext cx="696912" cy="2068512"/>
          </a:xfrm>
          <a:prstGeom prst="straightConnector1">
            <a:avLst/>
          </a:prstGeom>
          <a:ln w="3810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grpSp>
        <p:nvGrpSpPr>
          <p:cNvPr id="63" name="Group 55"/>
          <p:cNvGrpSpPr>
            <a:grpSpLocks/>
          </p:cNvGrpSpPr>
          <p:nvPr/>
        </p:nvGrpSpPr>
        <p:grpSpPr bwMode="auto">
          <a:xfrm rot="-2617322">
            <a:off x="4291811" y="4514200"/>
            <a:ext cx="1060450" cy="453903"/>
            <a:chOff x="3711412" y="4426715"/>
            <a:chExt cx="1061630" cy="454497"/>
          </a:xfrm>
        </p:grpSpPr>
        <p:sp>
          <p:nvSpPr>
            <p:cNvPr id="64" name="TextBox 53"/>
            <p:cNvSpPr txBox="1">
              <a:spLocks noChangeArrowheads="1"/>
            </p:cNvSpPr>
            <p:nvPr/>
          </p:nvSpPr>
          <p:spPr bwMode="auto">
            <a:xfrm rot="2416342">
              <a:off x="3711412" y="4480579"/>
              <a:ext cx="1061630" cy="400633"/>
            </a:xfrm>
            <a:prstGeom prst="rect">
              <a:avLst/>
            </a:prstGeom>
            <a:noFill/>
            <a:ln w="9525">
              <a:noFill/>
              <a:miter lim="800000"/>
              <a:headEnd/>
              <a:tailEnd/>
            </a:ln>
          </p:spPr>
          <p:txBody>
            <a:bodyPr>
              <a:spAutoFit/>
            </a:bodyPr>
            <a:lstStyle/>
            <a:p>
              <a:r>
                <a:rPr lang="ro-RO" sz="2000" b="1" dirty="0">
                  <a:solidFill>
                    <a:srgbClr val="0066FF"/>
                  </a:solidFill>
                </a:rPr>
                <a:t> </a:t>
              </a:r>
              <a:r>
                <a:rPr lang="el-GR" sz="2000" b="1" dirty="0">
                  <a:solidFill>
                    <a:srgbClr val="0066FF"/>
                  </a:solidFill>
                </a:rPr>
                <a:t>Δ</a:t>
              </a:r>
              <a:r>
                <a:rPr lang="en-US" sz="2000" b="1" dirty="0">
                  <a:solidFill>
                    <a:srgbClr val="0066FF"/>
                  </a:solidFill>
                </a:rPr>
                <a:t>v</a:t>
              </a:r>
            </a:p>
          </p:txBody>
        </p:sp>
        <p:cxnSp>
          <p:nvCxnSpPr>
            <p:cNvPr id="66" name="Straight Arrow Connector 65"/>
            <p:cNvCxnSpPr/>
            <p:nvPr/>
          </p:nvCxnSpPr>
          <p:spPr bwMode="auto">
            <a:xfrm rot="16200000" flipH="1">
              <a:off x="4157744" y="4426730"/>
              <a:ext cx="152599" cy="152570"/>
            </a:xfrm>
            <a:prstGeom prst="straightConnector1">
              <a:avLst/>
            </a:prstGeom>
            <a:ln w="28575">
              <a:solidFill>
                <a:srgbClr val="0066FF"/>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grpSp>
      <p:grpSp>
        <p:nvGrpSpPr>
          <p:cNvPr id="69" name="Group 61"/>
          <p:cNvGrpSpPr>
            <a:grpSpLocks/>
          </p:cNvGrpSpPr>
          <p:nvPr/>
        </p:nvGrpSpPr>
        <p:grpSpPr bwMode="auto">
          <a:xfrm>
            <a:off x="6737985" y="4560063"/>
            <a:ext cx="519113" cy="400110"/>
            <a:chOff x="3445670" y="4747388"/>
            <a:chExt cx="519112" cy="400110"/>
          </a:xfrm>
        </p:grpSpPr>
        <p:sp>
          <p:nvSpPr>
            <p:cNvPr id="72" name="TextBox 20"/>
            <p:cNvSpPr txBox="1">
              <a:spLocks noChangeArrowheads="1"/>
            </p:cNvSpPr>
            <p:nvPr/>
          </p:nvSpPr>
          <p:spPr bwMode="auto">
            <a:xfrm rot="21565256">
              <a:off x="3445670" y="4747388"/>
              <a:ext cx="519112" cy="400110"/>
            </a:xfrm>
            <a:prstGeom prst="rect">
              <a:avLst/>
            </a:prstGeom>
            <a:noFill/>
            <a:ln w="9525">
              <a:noFill/>
              <a:miter lim="800000"/>
              <a:headEnd/>
              <a:tailEnd/>
            </a:ln>
          </p:spPr>
          <p:txBody>
            <a:bodyPr>
              <a:spAutoFit/>
            </a:bodyPr>
            <a:lstStyle/>
            <a:p>
              <a:r>
                <a:rPr lang="ro-RO" sz="2000" b="1" dirty="0"/>
                <a:t>v</a:t>
              </a:r>
              <a:r>
                <a:rPr lang="en-US" sz="2000" b="1" baseline="-25000" dirty="0"/>
                <a:t>2</a:t>
              </a:r>
              <a:endParaRPr lang="en-US" sz="2000" b="1" dirty="0"/>
            </a:p>
          </p:txBody>
        </p:sp>
        <p:cxnSp>
          <p:nvCxnSpPr>
            <p:cNvPr id="77" name="Straight Arrow Connector 76"/>
            <p:cNvCxnSpPr/>
            <p:nvPr/>
          </p:nvCxnSpPr>
          <p:spPr bwMode="auto">
            <a:xfrm>
              <a:off x="3504408" y="4801394"/>
              <a:ext cx="304799" cy="1587"/>
            </a:xfrm>
            <a:prstGeom prst="straightConnector1">
              <a:avLst/>
            </a:prstGeom>
            <a:ln w="28575">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grpSp>
      <p:grpSp>
        <p:nvGrpSpPr>
          <p:cNvPr id="78" name="Group 63"/>
          <p:cNvGrpSpPr>
            <a:grpSpLocks/>
          </p:cNvGrpSpPr>
          <p:nvPr/>
        </p:nvGrpSpPr>
        <p:grpSpPr bwMode="auto">
          <a:xfrm>
            <a:off x="2775585" y="3569463"/>
            <a:ext cx="519113" cy="400110"/>
            <a:chOff x="3445670" y="4747388"/>
            <a:chExt cx="519112" cy="400110"/>
          </a:xfrm>
        </p:grpSpPr>
        <p:sp>
          <p:nvSpPr>
            <p:cNvPr id="79" name="TextBox 20"/>
            <p:cNvSpPr txBox="1">
              <a:spLocks noChangeArrowheads="1"/>
            </p:cNvSpPr>
            <p:nvPr/>
          </p:nvSpPr>
          <p:spPr bwMode="auto">
            <a:xfrm rot="21565256">
              <a:off x="3445670" y="4747388"/>
              <a:ext cx="519112" cy="400110"/>
            </a:xfrm>
            <a:prstGeom prst="rect">
              <a:avLst/>
            </a:prstGeom>
            <a:noFill/>
            <a:ln w="9525">
              <a:noFill/>
              <a:miter lim="800000"/>
              <a:headEnd/>
              <a:tailEnd/>
            </a:ln>
          </p:spPr>
          <p:txBody>
            <a:bodyPr>
              <a:spAutoFit/>
            </a:bodyPr>
            <a:lstStyle/>
            <a:p>
              <a:r>
                <a:rPr lang="ro-RO" sz="2000" b="1" dirty="0"/>
                <a:t>v</a:t>
              </a:r>
              <a:r>
                <a:rPr lang="en-US" sz="2000" b="1" baseline="-25000" dirty="0"/>
                <a:t>1</a:t>
              </a:r>
              <a:endParaRPr lang="en-US" sz="2000" b="1" dirty="0"/>
            </a:p>
          </p:txBody>
        </p:sp>
        <p:cxnSp>
          <p:nvCxnSpPr>
            <p:cNvPr id="80" name="Straight Arrow Connector 79"/>
            <p:cNvCxnSpPr/>
            <p:nvPr/>
          </p:nvCxnSpPr>
          <p:spPr bwMode="auto">
            <a:xfrm>
              <a:off x="3504408" y="4801394"/>
              <a:ext cx="304799" cy="1587"/>
            </a:xfrm>
            <a:prstGeom prst="straightConnector1">
              <a:avLst/>
            </a:prstGeom>
            <a:ln w="28575">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grpSp>
      <p:grpSp>
        <p:nvGrpSpPr>
          <p:cNvPr id="83" name="Group 72"/>
          <p:cNvGrpSpPr>
            <a:grpSpLocks/>
          </p:cNvGrpSpPr>
          <p:nvPr/>
        </p:nvGrpSpPr>
        <p:grpSpPr bwMode="auto">
          <a:xfrm>
            <a:off x="3232785" y="4788663"/>
            <a:ext cx="519113" cy="400110"/>
            <a:chOff x="3445670" y="4747388"/>
            <a:chExt cx="519112" cy="400110"/>
          </a:xfrm>
        </p:grpSpPr>
        <p:sp>
          <p:nvSpPr>
            <p:cNvPr id="85" name="TextBox 20"/>
            <p:cNvSpPr txBox="1">
              <a:spLocks noChangeArrowheads="1"/>
            </p:cNvSpPr>
            <p:nvPr/>
          </p:nvSpPr>
          <p:spPr bwMode="auto">
            <a:xfrm rot="21565256">
              <a:off x="3445670" y="4747388"/>
              <a:ext cx="519112" cy="400110"/>
            </a:xfrm>
            <a:prstGeom prst="rect">
              <a:avLst/>
            </a:prstGeom>
            <a:noFill/>
            <a:ln w="9525">
              <a:noFill/>
              <a:miter lim="800000"/>
              <a:headEnd/>
              <a:tailEnd/>
            </a:ln>
          </p:spPr>
          <p:txBody>
            <a:bodyPr>
              <a:spAutoFit/>
            </a:bodyPr>
            <a:lstStyle/>
            <a:p>
              <a:r>
                <a:rPr lang="ro-RO" sz="2000" b="1" dirty="0"/>
                <a:t>v</a:t>
              </a:r>
              <a:r>
                <a:rPr lang="en-US" sz="2000" b="1" baseline="-25000" dirty="0"/>
                <a:t>2</a:t>
              </a:r>
              <a:endParaRPr lang="en-US" sz="2000" b="1" dirty="0"/>
            </a:p>
          </p:txBody>
        </p:sp>
        <p:cxnSp>
          <p:nvCxnSpPr>
            <p:cNvPr id="86" name="Straight Arrow Connector 85"/>
            <p:cNvCxnSpPr/>
            <p:nvPr/>
          </p:nvCxnSpPr>
          <p:spPr bwMode="auto">
            <a:xfrm>
              <a:off x="3504408" y="4801394"/>
              <a:ext cx="304799" cy="1587"/>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grpSp>
      <p:sp>
        <p:nvSpPr>
          <p:cNvPr id="87" name="Oval 86"/>
          <p:cNvSpPr/>
          <p:nvPr/>
        </p:nvSpPr>
        <p:spPr>
          <a:xfrm>
            <a:off x="2383699" y="4214245"/>
            <a:ext cx="228600" cy="228600"/>
          </a:xfrm>
          <a:prstGeom prst="ellipse">
            <a:avLst/>
          </a:prstGeom>
          <a:gradFill flip="none" rotWithShape="1">
            <a:gsLst>
              <a:gs pos="0">
                <a:schemeClr val="tx1">
                  <a:lumMod val="50000"/>
                  <a:lumOff val="50000"/>
                </a:schemeClr>
              </a:gs>
              <a:gs pos="50000">
                <a:schemeClr val="tx1">
                  <a:lumMod val="75000"/>
                  <a:lumOff val="25000"/>
                </a:schemeClr>
              </a:gs>
              <a:gs pos="100000">
                <a:schemeClr val="tx1">
                  <a:lumMod val="85000"/>
                  <a:lumOff val="15000"/>
                </a:schemeClr>
              </a:gs>
            </a:gsLst>
            <a:path path="circle">
              <a:fillToRect l="50000" t="50000" r="50000" b="50000"/>
            </a:path>
            <a:tileRect/>
          </a:gra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o-RO"/>
          </a:p>
        </p:txBody>
      </p:sp>
      <p:sp>
        <p:nvSpPr>
          <p:cNvPr id="88" name="Oval 87"/>
          <p:cNvSpPr/>
          <p:nvPr/>
        </p:nvSpPr>
        <p:spPr>
          <a:xfrm>
            <a:off x="4909185" y="4225131"/>
            <a:ext cx="228600" cy="228600"/>
          </a:xfrm>
          <a:prstGeom prst="ellipse">
            <a:avLst/>
          </a:prstGeom>
          <a:gradFill flip="none" rotWithShape="1">
            <a:gsLst>
              <a:gs pos="0">
                <a:schemeClr val="tx1">
                  <a:lumMod val="50000"/>
                  <a:lumOff val="50000"/>
                </a:schemeClr>
              </a:gs>
              <a:gs pos="50000">
                <a:schemeClr val="tx1">
                  <a:lumMod val="75000"/>
                  <a:lumOff val="25000"/>
                </a:schemeClr>
              </a:gs>
              <a:gs pos="100000">
                <a:schemeClr val="tx1">
                  <a:lumMod val="85000"/>
                  <a:lumOff val="15000"/>
                </a:schemeClr>
              </a:gs>
            </a:gsLst>
            <a:path path="circle">
              <a:fillToRect l="50000" t="50000" r="50000" b="50000"/>
            </a:path>
            <a:tileRect/>
          </a:gra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o-RO"/>
          </a:p>
        </p:txBody>
      </p:sp>
      <p:grpSp>
        <p:nvGrpSpPr>
          <p:cNvPr id="89" name="Group 88"/>
          <p:cNvGrpSpPr/>
          <p:nvPr/>
        </p:nvGrpSpPr>
        <p:grpSpPr>
          <a:xfrm>
            <a:off x="4783725" y="5284719"/>
            <a:ext cx="685801" cy="804669"/>
            <a:chOff x="4598940" y="2964588"/>
            <a:chExt cx="685801" cy="804669"/>
          </a:xfrm>
        </p:grpSpPr>
        <p:sp>
          <p:nvSpPr>
            <p:cNvPr id="90" name="Rectangle 89"/>
            <p:cNvSpPr/>
            <p:nvPr/>
          </p:nvSpPr>
          <p:spPr>
            <a:xfrm rot="2926801">
              <a:off x="4561276" y="3002252"/>
              <a:ext cx="456328" cy="381000"/>
            </a:xfrm>
            <a:prstGeom prst="rect">
              <a:avLst/>
            </a:prstGeom>
            <a:solidFill>
              <a:srgbClr val="0033CC"/>
            </a:solidFill>
            <a:ln w="19050">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o-RO"/>
            </a:p>
          </p:txBody>
        </p:sp>
        <p:sp>
          <p:nvSpPr>
            <p:cNvPr id="91" name="Rectangle 90"/>
            <p:cNvSpPr/>
            <p:nvPr/>
          </p:nvSpPr>
          <p:spPr>
            <a:xfrm rot="2926801">
              <a:off x="4866077" y="3350593"/>
              <a:ext cx="456328" cy="381000"/>
            </a:xfrm>
            <a:prstGeom prst="rect">
              <a:avLst/>
            </a:prstGeom>
            <a:solidFill>
              <a:srgbClr val="FF0000"/>
            </a:solidFill>
            <a:ln w="19050">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o-RO"/>
            </a:p>
          </p:txBody>
        </p:sp>
      </p:grpSp>
      <p:cxnSp>
        <p:nvCxnSpPr>
          <p:cNvPr id="92" name="Straight Arrow Connector 91"/>
          <p:cNvCxnSpPr/>
          <p:nvPr/>
        </p:nvCxnSpPr>
        <p:spPr>
          <a:xfrm rot="16200000" flipH="1">
            <a:off x="3733528" y="4094502"/>
            <a:ext cx="587828" cy="566057"/>
          </a:xfrm>
          <a:prstGeom prst="straightConnector1">
            <a:avLst/>
          </a:prstGeom>
          <a:ln w="44450">
            <a:solidFill>
              <a:srgbClr val="C00000"/>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grpSp>
        <p:nvGrpSpPr>
          <p:cNvPr id="93" name="Group 92"/>
          <p:cNvGrpSpPr/>
          <p:nvPr/>
        </p:nvGrpSpPr>
        <p:grpSpPr>
          <a:xfrm>
            <a:off x="4147185" y="4072731"/>
            <a:ext cx="914400" cy="461963"/>
            <a:chOff x="3962400" y="1752600"/>
            <a:chExt cx="914400" cy="461963"/>
          </a:xfrm>
        </p:grpSpPr>
        <p:sp>
          <p:nvSpPr>
            <p:cNvPr id="94" name="TextBox 47"/>
            <p:cNvSpPr txBox="1">
              <a:spLocks noChangeArrowheads="1"/>
            </p:cNvSpPr>
            <p:nvPr/>
          </p:nvSpPr>
          <p:spPr bwMode="auto">
            <a:xfrm>
              <a:off x="3962400" y="1752600"/>
              <a:ext cx="914400" cy="461963"/>
            </a:xfrm>
            <a:prstGeom prst="rect">
              <a:avLst/>
            </a:prstGeom>
            <a:noFill/>
            <a:ln w="9525">
              <a:noFill/>
              <a:miter lim="800000"/>
              <a:headEnd/>
              <a:tailEnd/>
            </a:ln>
          </p:spPr>
          <p:txBody>
            <a:bodyPr>
              <a:spAutoFit/>
            </a:bodyPr>
            <a:lstStyle/>
            <a:p>
              <a:r>
                <a:rPr lang="ro-RO" sz="2400" b="1" dirty="0">
                  <a:solidFill>
                    <a:srgbClr val="C00000"/>
                  </a:solidFill>
                </a:rPr>
                <a:t>F</a:t>
              </a:r>
              <a:r>
                <a:rPr lang="ro-RO" sz="2400" b="1" baseline="-25000" dirty="0">
                  <a:solidFill>
                    <a:srgbClr val="C00000"/>
                  </a:solidFill>
                </a:rPr>
                <a:t>m</a:t>
              </a:r>
              <a:endParaRPr lang="en-US" sz="2400" b="1" dirty="0">
                <a:solidFill>
                  <a:srgbClr val="C00000"/>
                </a:solidFill>
              </a:endParaRPr>
            </a:p>
          </p:txBody>
        </p:sp>
        <p:cxnSp>
          <p:nvCxnSpPr>
            <p:cNvPr id="95" name="Straight Arrow Connector 94"/>
            <p:cNvCxnSpPr/>
            <p:nvPr/>
          </p:nvCxnSpPr>
          <p:spPr bwMode="auto">
            <a:xfrm>
              <a:off x="4038600" y="1752600"/>
              <a:ext cx="304800" cy="1587"/>
            </a:xfrm>
            <a:prstGeom prst="straightConnector1">
              <a:avLst/>
            </a:prstGeom>
            <a:ln w="28575">
              <a:solidFill>
                <a:srgbClr val="C00000"/>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grpSp>
      <p:sp>
        <p:nvSpPr>
          <p:cNvPr id="96" name="Rectangle 95"/>
          <p:cNvSpPr/>
          <p:nvPr/>
        </p:nvSpPr>
        <p:spPr>
          <a:xfrm>
            <a:off x="1938020" y="3352800"/>
            <a:ext cx="5181600" cy="2819400"/>
          </a:xfrm>
          <a:prstGeom prst="rect">
            <a:avLst/>
          </a:prstGeom>
          <a:noFill/>
          <a:ln w="12700">
            <a:solidFill>
              <a:schemeClr val="accent1">
                <a:lumMod val="50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o-RO"/>
          </a:p>
        </p:txBody>
      </p:sp>
      <p:sp>
        <p:nvSpPr>
          <p:cNvPr id="97" name="Rectangle 96"/>
          <p:cNvSpPr/>
          <p:nvPr/>
        </p:nvSpPr>
        <p:spPr>
          <a:xfrm>
            <a:off x="1938020" y="5257800"/>
            <a:ext cx="2438400" cy="923330"/>
          </a:xfrm>
          <a:prstGeom prst="rect">
            <a:avLst/>
          </a:prstGeom>
        </p:spPr>
        <p:txBody>
          <a:bodyPr wrap="square">
            <a:spAutoFit/>
          </a:bodyPr>
          <a:lstStyle/>
          <a:p>
            <a:pPr algn="ctr"/>
            <a:r>
              <a:rPr lang="ro-RO" b="1" dirty="0"/>
              <a:t>acțiunea unui magnet asupra unei bile de oțel</a:t>
            </a:r>
            <a:endParaRPr lang="ro-RO" dirty="0"/>
          </a:p>
        </p:txBody>
      </p:sp>
      <p:grpSp>
        <p:nvGrpSpPr>
          <p:cNvPr id="45" name="Group 44"/>
          <p:cNvGrpSpPr/>
          <p:nvPr/>
        </p:nvGrpSpPr>
        <p:grpSpPr>
          <a:xfrm>
            <a:off x="228600" y="304800"/>
            <a:ext cx="8686800" cy="1585049"/>
            <a:chOff x="228600" y="304800"/>
            <a:chExt cx="8686800" cy="1585049"/>
          </a:xfrm>
        </p:grpSpPr>
        <p:sp>
          <p:nvSpPr>
            <p:cNvPr id="36" name="TextBox 44"/>
            <p:cNvSpPr txBox="1">
              <a:spLocks noChangeArrowheads="1"/>
            </p:cNvSpPr>
            <p:nvPr/>
          </p:nvSpPr>
          <p:spPr bwMode="auto">
            <a:xfrm>
              <a:off x="228600" y="304800"/>
              <a:ext cx="8686800" cy="1585049"/>
            </a:xfrm>
            <a:prstGeom prst="rect">
              <a:avLst/>
            </a:prstGeom>
            <a:noFill/>
            <a:ln w="9525">
              <a:noFill/>
              <a:miter lim="800000"/>
              <a:headEnd/>
              <a:tailEnd/>
            </a:ln>
          </p:spPr>
          <p:txBody>
            <a:bodyPr>
              <a:spAutoFit/>
            </a:bodyPr>
            <a:lstStyle/>
            <a:p>
              <a:pPr algn="just">
                <a:spcAft>
                  <a:spcPts val="600"/>
                </a:spcAft>
              </a:pPr>
              <a:r>
                <a:rPr lang="ro-RO" sz="2000" b="1" dirty="0"/>
                <a:t>              </a:t>
              </a:r>
              <a:r>
                <a:rPr lang="ro-RO" sz="2000" b="1" dirty="0">
                  <a:solidFill>
                    <a:srgbClr val="0033CC"/>
                  </a:solidFill>
                </a:rPr>
                <a:t>În formula F = </a:t>
              </a:r>
              <a:r>
                <a:rPr lang="ro-RO" sz="2000" b="1" dirty="0" err="1">
                  <a:solidFill>
                    <a:srgbClr val="0033CC"/>
                  </a:solidFill>
                </a:rPr>
                <a:t>ma</a:t>
              </a:r>
              <a:r>
                <a:rPr lang="ro-RO" sz="2000" b="1" dirty="0">
                  <a:solidFill>
                    <a:srgbClr val="0033CC"/>
                  </a:solidFill>
                </a:rPr>
                <a:t>, masa m este masă inerțială.</a:t>
              </a:r>
            </a:p>
            <a:p>
              <a:pPr algn="just">
                <a:lnSpc>
                  <a:spcPct val="120000"/>
                </a:lnSpc>
              </a:pPr>
              <a:r>
                <a:rPr lang="ro-RO" sz="2000" b="1" dirty="0"/>
                <a:t>      Formula greutății unui corp în câmpul gravitațional este G = mg, unde m este </a:t>
              </a:r>
              <a:r>
                <a:rPr lang="ro-RO" sz="2000" b="1" dirty="0">
                  <a:solidFill>
                    <a:srgbClr val="0033CC"/>
                  </a:solidFill>
                </a:rPr>
                <a:t>masă gravitațională</a:t>
              </a:r>
              <a:r>
                <a:rPr lang="ro-RO" sz="2000" b="1" dirty="0"/>
                <a:t> (</a:t>
              </a:r>
              <a:r>
                <a:rPr lang="ro-RO" sz="2000" b="1" dirty="0">
                  <a:solidFill>
                    <a:srgbClr val="0033CC"/>
                  </a:solidFill>
                </a:rPr>
                <a:t>gravifică</a:t>
              </a:r>
              <a:r>
                <a:rPr lang="ro-RO" sz="2000" b="1" dirty="0"/>
                <a:t>).</a:t>
              </a:r>
            </a:p>
            <a:p>
              <a:pPr algn="just">
                <a:lnSpc>
                  <a:spcPct val="120000"/>
                </a:lnSpc>
              </a:pPr>
              <a:r>
                <a:rPr lang="ro-RO" sz="2000" b="1" dirty="0"/>
                <a:t>      În mecanica clasică cele două tipuri de mase coincid.</a:t>
              </a:r>
            </a:p>
          </p:txBody>
        </p:sp>
        <p:sp>
          <p:nvSpPr>
            <p:cNvPr id="37" name="TextBox 36"/>
            <p:cNvSpPr txBox="1"/>
            <p:nvPr/>
          </p:nvSpPr>
          <p:spPr>
            <a:xfrm>
              <a:off x="228600" y="304800"/>
              <a:ext cx="914400" cy="369332"/>
            </a:xfrm>
            <a:prstGeom prst="rect">
              <a:avLst/>
            </a:prstGeom>
            <a:solidFill>
              <a:schemeClr val="accent6">
                <a:lumMod val="20000"/>
                <a:lumOff val="80000"/>
              </a:schemeClr>
            </a:solidFill>
            <a:ln w="28575">
              <a:solidFill>
                <a:srgbClr val="9BBA56"/>
              </a:solidFill>
            </a:ln>
          </p:spPr>
          <p:txBody>
            <a:bodyPr wrap="square">
              <a:spAutoFit/>
            </a:bodyPr>
            <a:lstStyle/>
            <a:p>
              <a:pPr algn="just">
                <a:defRPr/>
              </a:pPr>
              <a:r>
                <a:rPr lang="ro-RO" b="1" dirty="0"/>
                <a:t>Obs. 2</a:t>
              </a:r>
              <a:endParaRPr lang="en-US" b="1" dirty="0"/>
            </a:p>
          </p:txBody>
        </p:sp>
        <p:cxnSp>
          <p:nvCxnSpPr>
            <p:cNvPr id="40" name="Straight Arrow Connector 39"/>
            <p:cNvCxnSpPr/>
            <p:nvPr/>
          </p:nvCxnSpPr>
          <p:spPr>
            <a:xfrm>
              <a:off x="2601686" y="359229"/>
              <a:ext cx="174171" cy="12474"/>
            </a:xfrm>
            <a:prstGeom prst="straightConnector1">
              <a:avLst/>
            </a:prstGeom>
            <a:ln w="19050">
              <a:solidFill>
                <a:srgbClr val="0033CC"/>
              </a:solidFill>
              <a:prstDash val="solid"/>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42" name="Straight Arrow Connector 41"/>
            <p:cNvCxnSpPr/>
            <p:nvPr/>
          </p:nvCxnSpPr>
          <p:spPr>
            <a:xfrm>
              <a:off x="3233058" y="413657"/>
              <a:ext cx="174171" cy="12474"/>
            </a:xfrm>
            <a:prstGeom prst="straightConnector1">
              <a:avLst/>
            </a:prstGeom>
            <a:ln w="19050">
              <a:solidFill>
                <a:srgbClr val="0033CC"/>
              </a:solidFill>
              <a:prstDash val="solid"/>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43" name="Straight Arrow Connector 42"/>
            <p:cNvCxnSpPr/>
            <p:nvPr/>
          </p:nvCxnSpPr>
          <p:spPr>
            <a:xfrm>
              <a:off x="7805058" y="772886"/>
              <a:ext cx="174171" cy="12474"/>
            </a:xfrm>
            <a:prstGeom prst="straightConnector1">
              <a:avLst/>
            </a:prstGeom>
            <a:ln w="19050">
              <a:solidFill>
                <a:schemeClr val="tx1"/>
              </a:solidFill>
              <a:prstDash val="solid"/>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44" name="Straight Arrow Connector 43"/>
            <p:cNvCxnSpPr/>
            <p:nvPr/>
          </p:nvCxnSpPr>
          <p:spPr>
            <a:xfrm>
              <a:off x="8567058" y="816428"/>
              <a:ext cx="174171" cy="12474"/>
            </a:xfrm>
            <a:prstGeom prst="straightConnector1">
              <a:avLst/>
            </a:prstGeom>
            <a:ln w="19050">
              <a:solidFill>
                <a:schemeClr val="tx1"/>
              </a:solidFill>
              <a:prstDash val="solid"/>
              <a:headEnd type="none" w="med" len="med"/>
              <a:tailEnd type="triangle" w="med" len="med"/>
            </a:ln>
          </p:spPr>
          <p:style>
            <a:lnRef idx="1">
              <a:schemeClr val="accent1"/>
            </a:lnRef>
            <a:fillRef idx="0">
              <a:schemeClr val="accent1"/>
            </a:fillRef>
            <a:effectRef idx="0">
              <a:schemeClr val="accent1"/>
            </a:effectRef>
            <a:fontRef idx="minor">
              <a:schemeClr val="tx1"/>
            </a:fontRef>
          </p:style>
        </p:cxnSp>
      </p:grpSp>
      <p:grpSp>
        <p:nvGrpSpPr>
          <p:cNvPr id="68" name="Group 67"/>
          <p:cNvGrpSpPr/>
          <p:nvPr/>
        </p:nvGrpSpPr>
        <p:grpSpPr>
          <a:xfrm>
            <a:off x="228600" y="1981200"/>
            <a:ext cx="8686800" cy="1082675"/>
            <a:chOff x="228600" y="1981200"/>
            <a:chExt cx="8686800" cy="1082675"/>
          </a:xfrm>
        </p:grpSpPr>
        <p:sp>
          <p:nvSpPr>
            <p:cNvPr id="46" name="TextBox 44"/>
            <p:cNvSpPr txBox="1">
              <a:spLocks noChangeArrowheads="1"/>
            </p:cNvSpPr>
            <p:nvPr/>
          </p:nvSpPr>
          <p:spPr bwMode="auto">
            <a:xfrm>
              <a:off x="228600" y="1981200"/>
              <a:ext cx="8686800" cy="400110"/>
            </a:xfrm>
            <a:prstGeom prst="rect">
              <a:avLst/>
            </a:prstGeom>
            <a:noFill/>
            <a:ln w="9525">
              <a:noFill/>
              <a:miter lim="800000"/>
              <a:headEnd/>
              <a:tailEnd/>
            </a:ln>
          </p:spPr>
          <p:txBody>
            <a:bodyPr>
              <a:spAutoFit/>
            </a:bodyPr>
            <a:lstStyle/>
            <a:p>
              <a:pPr algn="just">
                <a:spcAft>
                  <a:spcPts val="600"/>
                </a:spcAft>
              </a:pPr>
              <a:r>
                <a:rPr lang="ro-RO" sz="2000" b="1" dirty="0"/>
                <a:t>              </a:t>
              </a:r>
              <a:r>
                <a:rPr lang="ro-RO" sz="2000" b="1" dirty="0">
                  <a:solidFill>
                    <a:srgbClr val="0033CC"/>
                  </a:solidFill>
                </a:rPr>
                <a:t>Variația vitezei are aceeași orientare ca și forța aplicată.</a:t>
              </a:r>
            </a:p>
          </p:txBody>
        </p:sp>
        <p:sp>
          <p:nvSpPr>
            <p:cNvPr id="47" name="TextBox 46"/>
            <p:cNvSpPr txBox="1"/>
            <p:nvPr/>
          </p:nvSpPr>
          <p:spPr>
            <a:xfrm>
              <a:off x="228600" y="1981200"/>
              <a:ext cx="914400" cy="369332"/>
            </a:xfrm>
            <a:prstGeom prst="rect">
              <a:avLst/>
            </a:prstGeom>
            <a:solidFill>
              <a:schemeClr val="accent6">
                <a:lumMod val="20000"/>
                <a:lumOff val="80000"/>
              </a:schemeClr>
            </a:solidFill>
            <a:ln w="28575">
              <a:solidFill>
                <a:srgbClr val="9BBA56"/>
              </a:solidFill>
            </a:ln>
          </p:spPr>
          <p:txBody>
            <a:bodyPr wrap="square">
              <a:spAutoFit/>
            </a:bodyPr>
            <a:lstStyle/>
            <a:p>
              <a:pPr algn="just">
                <a:defRPr/>
              </a:pPr>
              <a:r>
                <a:rPr lang="ro-RO" b="1" dirty="0"/>
                <a:t>Obs. 3</a:t>
              </a:r>
              <a:endParaRPr lang="en-US" b="1" dirty="0"/>
            </a:p>
          </p:txBody>
        </p:sp>
        <p:pic>
          <p:nvPicPr>
            <p:cNvPr id="12289" name="Picture 1"/>
            <p:cNvPicPr>
              <a:picLocks noChangeAspect="1" noChangeArrowheads="1"/>
            </p:cNvPicPr>
            <p:nvPr/>
          </p:nvPicPr>
          <p:blipFill>
            <a:blip r:embed="rId2">
              <a:clrChange>
                <a:clrFrom>
                  <a:srgbClr val="FFFFFF"/>
                </a:clrFrom>
                <a:clrTo>
                  <a:srgbClr val="FFFFFF">
                    <a:alpha val="0"/>
                  </a:srgbClr>
                </a:clrTo>
              </a:clrChange>
            </a:blip>
            <a:srcRect/>
            <a:stretch>
              <a:fillRect/>
            </a:stretch>
          </p:blipFill>
          <p:spPr bwMode="auto">
            <a:xfrm>
              <a:off x="2514600" y="2514600"/>
              <a:ext cx="1836738" cy="549275"/>
            </a:xfrm>
            <a:prstGeom prst="rect">
              <a:avLst/>
            </a:prstGeom>
            <a:noFill/>
          </p:spPr>
        </p:pic>
        <p:pic>
          <p:nvPicPr>
            <p:cNvPr id="12291" name="Picture 3"/>
            <p:cNvPicPr>
              <a:picLocks noChangeAspect="1" noChangeArrowheads="1"/>
            </p:cNvPicPr>
            <p:nvPr/>
          </p:nvPicPr>
          <p:blipFill>
            <a:blip r:embed="rId3">
              <a:clrChange>
                <a:clrFrom>
                  <a:srgbClr val="FFFFFF"/>
                </a:clrFrom>
                <a:clrTo>
                  <a:srgbClr val="FFFFFF">
                    <a:alpha val="0"/>
                  </a:srgbClr>
                </a:clrTo>
              </a:clrChange>
            </a:blip>
            <a:srcRect/>
            <a:stretch>
              <a:fillRect/>
            </a:stretch>
          </p:blipFill>
          <p:spPr bwMode="auto">
            <a:xfrm>
              <a:off x="5181600" y="2438400"/>
              <a:ext cx="1127125" cy="593725"/>
            </a:xfrm>
            <a:prstGeom prst="rect">
              <a:avLst/>
            </a:prstGeom>
            <a:noFill/>
          </p:spPr>
        </p:pic>
        <p:sp>
          <p:nvSpPr>
            <p:cNvPr id="67" name="Rectangle 66"/>
            <p:cNvSpPr/>
            <p:nvPr/>
          </p:nvSpPr>
          <p:spPr>
            <a:xfrm>
              <a:off x="4561114" y="2645229"/>
              <a:ext cx="453970" cy="369332"/>
            </a:xfrm>
            <a:prstGeom prst="rect">
              <a:avLst/>
            </a:prstGeom>
          </p:spPr>
          <p:txBody>
            <a:bodyPr wrap="none">
              <a:spAutoFit/>
            </a:bodyPr>
            <a:lstStyle/>
            <a:p>
              <a:r>
                <a:rPr lang="en-US" b="1" dirty="0"/>
                <a:t>=&gt;</a:t>
              </a:r>
              <a:endParaRPr lang="ro-RO" dirty="0"/>
            </a:p>
          </p:txBody>
        </p:sp>
      </p:grpSp>
      <p:sp>
        <p:nvSpPr>
          <p:cNvPr id="49" name="AutoShape 54">
            <a:hlinkClick r:id="rId4" action="ppaction://hlinksldjump" highlightClick="1"/>
          </p:cNvPr>
          <p:cNvSpPr>
            <a:spLocks noChangeArrowheads="1"/>
          </p:cNvSpPr>
          <p:nvPr/>
        </p:nvSpPr>
        <p:spPr bwMode="auto">
          <a:xfrm>
            <a:off x="4343400" y="6400800"/>
            <a:ext cx="457200" cy="304800"/>
          </a:xfrm>
          <a:prstGeom prst="actionButtonHome">
            <a:avLst/>
          </a:prstGeom>
          <a:solidFill>
            <a:srgbClr val="9BBA56"/>
          </a:solidFill>
          <a:ln w="9525">
            <a:solidFill>
              <a:srgbClr val="C00000"/>
            </a:solidFill>
            <a:miter lim="800000"/>
            <a:headEnd/>
            <a:tailEnd/>
          </a:ln>
          <a:scene3d>
            <a:camera prst="orthographicFront"/>
            <a:lightRig rig="threePt" dir="t"/>
          </a:scene3d>
          <a:sp3d>
            <a:bevelT/>
          </a:sp3d>
        </p:spPr>
        <p:txBody>
          <a:bodyPr wrap="none" anchor="ctr"/>
          <a:lstStyle/>
          <a:p>
            <a:pPr>
              <a:defRPr/>
            </a:pPr>
            <a:endParaRPr lang="ro-RO"/>
          </a:p>
        </p:txBody>
      </p:sp>
      <p:sp>
        <p:nvSpPr>
          <p:cNvPr id="50" name="Rectangle 49"/>
          <p:cNvSpPr>
            <a:spLocks noChangeArrowheads="1"/>
          </p:cNvSpPr>
          <p:nvPr/>
        </p:nvSpPr>
        <p:spPr bwMode="auto">
          <a:xfrm>
            <a:off x="0" y="6705600"/>
            <a:ext cx="9144000" cy="215444"/>
          </a:xfrm>
          <a:prstGeom prst="rect">
            <a:avLst/>
          </a:prstGeom>
          <a:noFill/>
          <a:ln w="9525">
            <a:noFill/>
            <a:miter lim="800000"/>
            <a:headEnd/>
            <a:tailEnd/>
          </a:ln>
        </p:spPr>
        <p:txBody>
          <a:bodyPr>
            <a:spAutoFit/>
          </a:bodyPr>
          <a:lstStyle/>
          <a:p>
            <a:pPr algn="ctr">
              <a:defRPr/>
            </a:pPr>
            <a:r>
              <a:rPr lang="en-US" sz="800" dirty="0">
                <a:effectLst>
                  <a:outerShdw blurRad="38100" dist="38100" dir="2700000" algn="tl">
                    <a:srgbClr val="000000">
                      <a:alpha val="43137"/>
                    </a:srgbClr>
                  </a:outerShdw>
                </a:effectLst>
                <a:latin typeface="Arial" panose="020B0604020202020204" pitchFamily="34" charset="0"/>
                <a:cs typeface="Arial" pitchFamily="34" charset="0"/>
              </a:rPr>
              <a:t>Prof. </a:t>
            </a:r>
            <a:r>
              <a:rPr lang="ro-RO" sz="800" dirty="0">
                <a:effectLst>
                  <a:outerShdw blurRad="38100" dist="38100" dir="2700000" algn="tl">
                    <a:srgbClr val="000000">
                      <a:alpha val="43137"/>
                    </a:srgbClr>
                  </a:outerShdw>
                </a:effectLst>
                <a:latin typeface="Arial" panose="020B0604020202020204" pitchFamily="34" charset="0"/>
                <a:cs typeface="Arial" pitchFamily="34" charset="0"/>
              </a:rPr>
              <a:t>Barbu MIHAELA FLORICA			 Liceul Tehnologic „Gheorghe Ionescu-Sisești” – Valea Călugărească</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89"/>
                                        </p:tgtEl>
                                        <p:attrNameLst>
                                          <p:attrName>style.visibility</p:attrName>
                                        </p:attrNameLst>
                                      </p:cBhvr>
                                      <p:to>
                                        <p:strVal val="visible"/>
                                      </p:to>
                                    </p:set>
                                    <p:animEffect transition="in" filter="fade">
                                      <p:cBhvr>
                                        <p:cTn id="7" dur="1000"/>
                                        <p:tgtEl>
                                          <p:spTgt spid="89"/>
                                        </p:tgtEl>
                                      </p:cBhvr>
                                    </p:animEffect>
                                    <p:anim calcmode="lin" valueType="num">
                                      <p:cBhvr>
                                        <p:cTn id="8" dur="1000" fill="hold"/>
                                        <p:tgtEl>
                                          <p:spTgt spid="89"/>
                                        </p:tgtEl>
                                        <p:attrNameLst>
                                          <p:attrName>ppt_x</p:attrName>
                                        </p:attrNameLst>
                                      </p:cBhvr>
                                      <p:tavLst>
                                        <p:tav tm="0">
                                          <p:val>
                                            <p:strVal val="#ppt_x"/>
                                          </p:val>
                                        </p:tav>
                                        <p:tav tm="100000">
                                          <p:val>
                                            <p:strVal val="#ppt_x"/>
                                          </p:val>
                                        </p:tav>
                                      </p:tavLst>
                                    </p:anim>
                                    <p:anim calcmode="lin" valueType="num">
                                      <p:cBhvr>
                                        <p:cTn id="9" dur="1000" fill="hold"/>
                                        <p:tgtEl>
                                          <p:spTgt spid="89"/>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22" presetClass="entr" presetSubtype="8" fill="hold" grpId="0" nodeType="afterEffect">
                                  <p:stCondLst>
                                    <p:cond delay="0"/>
                                  </p:stCondLst>
                                  <p:childTnLst>
                                    <p:set>
                                      <p:cBhvr>
                                        <p:cTn id="12" dur="1" fill="hold">
                                          <p:stCondLst>
                                            <p:cond delay="0"/>
                                          </p:stCondLst>
                                        </p:cTn>
                                        <p:tgtEl>
                                          <p:spTgt spid="35"/>
                                        </p:tgtEl>
                                        <p:attrNameLst>
                                          <p:attrName>style.visibility</p:attrName>
                                        </p:attrNameLst>
                                      </p:cBhvr>
                                      <p:to>
                                        <p:strVal val="visible"/>
                                      </p:to>
                                    </p:set>
                                    <p:animEffect transition="in" filter="wipe(left)">
                                      <p:cBhvr>
                                        <p:cTn id="13" dur="1000"/>
                                        <p:tgtEl>
                                          <p:spTgt spid="35"/>
                                        </p:tgtEl>
                                      </p:cBhvr>
                                    </p:animEffect>
                                  </p:childTnLst>
                                </p:cTn>
                              </p:par>
                            </p:childTnLst>
                          </p:cTn>
                        </p:par>
                        <p:par>
                          <p:cTn id="14" fill="hold">
                            <p:stCondLst>
                              <p:cond delay="2000"/>
                            </p:stCondLst>
                            <p:childTnLst>
                              <p:par>
                                <p:cTn id="15" presetID="10" presetClass="entr" presetSubtype="0" fill="hold" grpId="0" nodeType="afterEffect">
                                  <p:stCondLst>
                                    <p:cond delay="0"/>
                                  </p:stCondLst>
                                  <p:childTnLst>
                                    <p:set>
                                      <p:cBhvr>
                                        <p:cTn id="16" dur="1" fill="hold">
                                          <p:stCondLst>
                                            <p:cond delay="0"/>
                                          </p:stCondLst>
                                        </p:cTn>
                                        <p:tgtEl>
                                          <p:spTgt spid="41"/>
                                        </p:tgtEl>
                                        <p:attrNameLst>
                                          <p:attrName>style.visibility</p:attrName>
                                        </p:attrNameLst>
                                      </p:cBhvr>
                                      <p:to>
                                        <p:strVal val="visible"/>
                                      </p:to>
                                    </p:set>
                                    <p:animEffect transition="in" filter="fade">
                                      <p:cBhvr>
                                        <p:cTn id="17" dur="2000"/>
                                        <p:tgtEl>
                                          <p:spTgt spid="41"/>
                                        </p:tgtEl>
                                      </p:cBhvr>
                                    </p:animEffect>
                                  </p:childTnLst>
                                </p:cTn>
                              </p:par>
                            </p:childTnLst>
                          </p:cTn>
                        </p:par>
                        <p:par>
                          <p:cTn id="18" fill="hold">
                            <p:stCondLst>
                              <p:cond delay="4000"/>
                            </p:stCondLst>
                            <p:childTnLst>
                              <p:par>
                                <p:cTn id="19" presetID="10" presetClass="entr" presetSubtype="0" fill="hold" grpId="0" nodeType="afterEffect">
                                  <p:stCondLst>
                                    <p:cond delay="0"/>
                                  </p:stCondLst>
                                  <p:childTnLst>
                                    <p:set>
                                      <p:cBhvr>
                                        <p:cTn id="20" dur="1" fill="hold">
                                          <p:stCondLst>
                                            <p:cond delay="0"/>
                                          </p:stCondLst>
                                        </p:cTn>
                                        <p:tgtEl>
                                          <p:spTgt spid="88"/>
                                        </p:tgtEl>
                                        <p:attrNameLst>
                                          <p:attrName>style.visibility</p:attrName>
                                        </p:attrNameLst>
                                      </p:cBhvr>
                                      <p:to>
                                        <p:strVal val="visible"/>
                                      </p:to>
                                    </p:set>
                                    <p:animEffect transition="in" filter="fade">
                                      <p:cBhvr>
                                        <p:cTn id="21" dur="1000"/>
                                        <p:tgtEl>
                                          <p:spTgt spid="88"/>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59"/>
                                        </p:tgtEl>
                                        <p:attrNameLst>
                                          <p:attrName>style.visibility</p:attrName>
                                        </p:attrNameLst>
                                      </p:cBhvr>
                                      <p:to>
                                        <p:strVal val="visible"/>
                                      </p:to>
                                    </p:set>
                                    <p:animEffect transition="in" filter="fade">
                                      <p:cBhvr>
                                        <p:cTn id="24" dur="1000"/>
                                        <p:tgtEl>
                                          <p:spTgt spid="59"/>
                                        </p:tgtEl>
                                      </p:cBhvr>
                                    </p:animEffect>
                                  </p:childTnLst>
                                </p:cTn>
                              </p:par>
                              <p:par>
                                <p:cTn id="25" presetID="22" presetClass="entr" presetSubtype="8" fill="hold" nodeType="withEffect">
                                  <p:stCondLst>
                                    <p:cond delay="0"/>
                                  </p:stCondLst>
                                  <p:childTnLst>
                                    <p:set>
                                      <p:cBhvr>
                                        <p:cTn id="26" dur="1" fill="hold">
                                          <p:stCondLst>
                                            <p:cond delay="0"/>
                                          </p:stCondLst>
                                        </p:cTn>
                                        <p:tgtEl>
                                          <p:spTgt spid="62"/>
                                        </p:tgtEl>
                                        <p:attrNameLst>
                                          <p:attrName>style.visibility</p:attrName>
                                        </p:attrNameLst>
                                      </p:cBhvr>
                                      <p:to>
                                        <p:strVal val="visible"/>
                                      </p:to>
                                    </p:set>
                                    <p:animEffect transition="in" filter="wipe(left)">
                                      <p:cBhvr>
                                        <p:cTn id="27" dur="1000"/>
                                        <p:tgtEl>
                                          <p:spTgt spid="62"/>
                                        </p:tgtEl>
                                      </p:cBhvr>
                                    </p:animEffect>
                                  </p:childTnLst>
                                </p:cTn>
                              </p:par>
                              <p:par>
                                <p:cTn id="28" presetID="10" presetClass="entr" presetSubtype="0" fill="hold" nodeType="withEffect">
                                  <p:stCondLst>
                                    <p:cond delay="0"/>
                                  </p:stCondLst>
                                  <p:childTnLst>
                                    <p:set>
                                      <p:cBhvr>
                                        <p:cTn id="29" dur="1" fill="hold">
                                          <p:stCondLst>
                                            <p:cond delay="0"/>
                                          </p:stCondLst>
                                        </p:cTn>
                                        <p:tgtEl>
                                          <p:spTgt spid="69"/>
                                        </p:tgtEl>
                                        <p:attrNameLst>
                                          <p:attrName>style.visibility</p:attrName>
                                        </p:attrNameLst>
                                      </p:cBhvr>
                                      <p:to>
                                        <p:strVal val="visible"/>
                                      </p:to>
                                    </p:set>
                                    <p:animEffect transition="in" filter="fade">
                                      <p:cBhvr>
                                        <p:cTn id="30" dur="1000"/>
                                        <p:tgtEl>
                                          <p:spTgt spid="69"/>
                                        </p:tgtEl>
                                      </p:cBhvr>
                                    </p:animEffect>
                                  </p:childTnLst>
                                </p:cTn>
                              </p:par>
                            </p:childTnLst>
                          </p:cTn>
                        </p:par>
                        <p:par>
                          <p:cTn id="31" fill="hold">
                            <p:stCondLst>
                              <p:cond delay="5000"/>
                            </p:stCondLst>
                            <p:childTnLst>
                              <p:par>
                                <p:cTn id="32" presetID="22" presetClass="entr" presetSubtype="8" fill="hold" nodeType="afterEffect">
                                  <p:stCondLst>
                                    <p:cond delay="0"/>
                                  </p:stCondLst>
                                  <p:childTnLst>
                                    <p:set>
                                      <p:cBhvr>
                                        <p:cTn id="33" dur="1" fill="hold">
                                          <p:stCondLst>
                                            <p:cond delay="0"/>
                                          </p:stCondLst>
                                        </p:cTn>
                                        <p:tgtEl>
                                          <p:spTgt spid="56"/>
                                        </p:tgtEl>
                                        <p:attrNameLst>
                                          <p:attrName>style.visibility</p:attrName>
                                        </p:attrNameLst>
                                      </p:cBhvr>
                                      <p:to>
                                        <p:strVal val="visible"/>
                                      </p:to>
                                    </p:set>
                                    <p:animEffect transition="in" filter="wipe(left)">
                                      <p:cBhvr>
                                        <p:cTn id="34" dur="1000"/>
                                        <p:tgtEl>
                                          <p:spTgt spid="56"/>
                                        </p:tgtEl>
                                      </p:cBhvr>
                                    </p:animEffect>
                                  </p:childTnLst>
                                </p:cTn>
                              </p:par>
                              <p:par>
                                <p:cTn id="35" presetID="10" presetClass="entr" presetSubtype="0" fill="hold" nodeType="withEffect">
                                  <p:stCondLst>
                                    <p:cond delay="0"/>
                                  </p:stCondLst>
                                  <p:childTnLst>
                                    <p:set>
                                      <p:cBhvr>
                                        <p:cTn id="36" dur="1" fill="hold">
                                          <p:stCondLst>
                                            <p:cond delay="0"/>
                                          </p:stCondLst>
                                        </p:cTn>
                                        <p:tgtEl>
                                          <p:spTgt spid="83"/>
                                        </p:tgtEl>
                                        <p:attrNameLst>
                                          <p:attrName>style.visibility</p:attrName>
                                        </p:attrNameLst>
                                      </p:cBhvr>
                                      <p:to>
                                        <p:strVal val="visible"/>
                                      </p:to>
                                    </p:set>
                                    <p:animEffect transition="in" filter="fade">
                                      <p:cBhvr>
                                        <p:cTn id="37" dur="1000"/>
                                        <p:tgtEl>
                                          <p:spTgt spid="83"/>
                                        </p:tgtEl>
                                      </p:cBhvr>
                                    </p:animEffect>
                                  </p:childTnLst>
                                </p:cTn>
                              </p:par>
                            </p:childTnLst>
                          </p:cTn>
                        </p:par>
                        <p:par>
                          <p:cTn id="38" fill="hold">
                            <p:stCondLst>
                              <p:cond delay="6000"/>
                            </p:stCondLst>
                            <p:childTnLst>
                              <p:par>
                                <p:cTn id="39" presetID="22" presetClass="entr" presetSubtype="8" fill="hold" nodeType="afterEffect">
                                  <p:stCondLst>
                                    <p:cond delay="0"/>
                                  </p:stCondLst>
                                  <p:childTnLst>
                                    <p:set>
                                      <p:cBhvr>
                                        <p:cTn id="40" dur="1" fill="hold">
                                          <p:stCondLst>
                                            <p:cond delay="0"/>
                                          </p:stCondLst>
                                        </p:cTn>
                                        <p:tgtEl>
                                          <p:spTgt spid="61"/>
                                        </p:tgtEl>
                                        <p:attrNameLst>
                                          <p:attrName>style.visibility</p:attrName>
                                        </p:attrNameLst>
                                      </p:cBhvr>
                                      <p:to>
                                        <p:strVal val="visible"/>
                                      </p:to>
                                    </p:set>
                                    <p:animEffect transition="in" filter="wipe(left)">
                                      <p:cBhvr>
                                        <p:cTn id="41" dur="1000"/>
                                        <p:tgtEl>
                                          <p:spTgt spid="61"/>
                                        </p:tgtEl>
                                      </p:cBhvr>
                                    </p:animEffect>
                                  </p:childTnLst>
                                </p:cTn>
                              </p:par>
                            </p:childTnLst>
                          </p:cTn>
                        </p:par>
                        <p:par>
                          <p:cTn id="42" fill="hold">
                            <p:stCondLst>
                              <p:cond delay="7000"/>
                            </p:stCondLst>
                            <p:childTnLst>
                              <p:par>
                                <p:cTn id="43" presetID="10" presetClass="entr" presetSubtype="0" fill="hold" nodeType="afterEffect">
                                  <p:stCondLst>
                                    <p:cond delay="0"/>
                                  </p:stCondLst>
                                  <p:childTnLst>
                                    <p:set>
                                      <p:cBhvr>
                                        <p:cTn id="44" dur="1" fill="hold">
                                          <p:stCondLst>
                                            <p:cond delay="0"/>
                                          </p:stCondLst>
                                        </p:cTn>
                                        <p:tgtEl>
                                          <p:spTgt spid="63"/>
                                        </p:tgtEl>
                                        <p:attrNameLst>
                                          <p:attrName>style.visibility</p:attrName>
                                        </p:attrNameLst>
                                      </p:cBhvr>
                                      <p:to>
                                        <p:strVal val="visible"/>
                                      </p:to>
                                    </p:set>
                                    <p:animEffect transition="in" filter="fade">
                                      <p:cBhvr>
                                        <p:cTn id="45" dur="1000"/>
                                        <p:tgtEl>
                                          <p:spTgt spid="63"/>
                                        </p:tgtEl>
                                      </p:cBhvr>
                                    </p:animEffect>
                                  </p:childTnLst>
                                </p:cTn>
                              </p:par>
                            </p:childTnLst>
                          </p:cTn>
                        </p:par>
                        <p:par>
                          <p:cTn id="46" fill="hold">
                            <p:stCondLst>
                              <p:cond delay="8000"/>
                            </p:stCondLst>
                            <p:childTnLst>
                              <p:par>
                                <p:cTn id="47" presetID="22" presetClass="entr" presetSubtype="8" fill="hold" nodeType="afterEffect">
                                  <p:stCondLst>
                                    <p:cond delay="0"/>
                                  </p:stCondLst>
                                  <p:childTnLst>
                                    <p:set>
                                      <p:cBhvr>
                                        <p:cTn id="48" dur="1" fill="hold">
                                          <p:stCondLst>
                                            <p:cond delay="0"/>
                                          </p:stCondLst>
                                        </p:cTn>
                                        <p:tgtEl>
                                          <p:spTgt spid="92"/>
                                        </p:tgtEl>
                                        <p:attrNameLst>
                                          <p:attrName>style.visibility</p:attrName>
                                        </p:attrNameLst>
                                      </p:cBhvr>
                                      <p:to>
                                        <p:strVal val="visible"/>
                                      </p:to>
                                    </p:set>
                                    <p:animEffect transition="in" filter="wipe(left)">
                                      <p:cBhvr>
                                        <p:cTn id="49" dur="1000"/>
                                        <p:tgtEl>
                                          <p:spTgt spid="92"/>
                                        </p:tgtEl>
                                      </p:cBhvr>
                                    </p:animEffect>
                                  </p:childTnLst>
                                </p:cTn>
                              </p:par>
                              <p:par>
                                <p:cTn id="50" presetID="10" presetClass="entr" presetSubtype="0" fill="hold" nodeType="withEffect">
                                  <p:stCondLst>
                                    <p:cond delay="0"/>
                                  </p:stCondLst>
                                  <p:childTnLst>
                                    <p:set>
                                      <p:cBhvr>
                                        <p:cTn id="51" dur="1" fill="hold">
                                          <p:stCondLst>
                                            <p:cond delay="0"/>
                                          </p:stCondLst>
                                        </p:cTn>
                                        <p:tgtEl>
                                          <p:spTgt spid="93"/>
                                        </p:tgtEl>
                                        <p:attrNameLst>
                                          <p:attrName>style.visibility</p:attrName>
                                        </p:attrNameLst>
                                      </p:cBhvr>
                                      <p:to>
                                        <p:strVal val="visible"/>
                                      </p:to>
                                    </p:set>
                                    <p:animEffect transition="in" filter="fade">
                                      <p:cBhvr>
                                        <p:cTn id="52" dur="1000"/>
                                        <p:tgtEl>
                                          <p:spTgt spid="9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 grpId="0" animBg="1"/>
      <p:bldP spid="41" grpId="0" animBg="1"/>
      <p:bldP spid="59" grpId="0"/>
      <p:bldP spid="88"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228600" y="304800"/>
            <a:ext cx="8686800" cy="400110"/>
            <a:chOff x="228600" y="304800"/>
            <a:chExt cx="8686800" cy="400110"/>
          </a:xfrm>
        </p:grpSpPr>
        <p:sp>
          <p:nvSpPr>
            <p:cNvPr id="3" name="TextBox 44"/>
            <p:cNvSpPr txBox="1">
              <a:spLocks noChangeArrowheads="1"/>
            </p:cNvSpPr>
            <p:nvPr/>
          </p:nvSpPr>
          <p:spPr bwMode="auto">
            <a:xfrm>
              <a:off x="228600" y="304800"/>
              <a:ext cx="8686800" cy="400110"/>
            </a:xfrm>
            <a:prstGeom prst="rect">
              <a:avLst/>
            </a:prstGeom>
            <a:noFill/>
            <a:ln w="9525">
              <a:noFill/>
              <a:miter lim="800000"/>
              <a:headEnd/>
              <a:tailEnd/>
            </a:ln>
          </p:spPr>
          <p:txBody>
            <a:bodyPr wrap="square">
              <a:spAutoFit/>
            </a:bodyPr>
            <a:lstStyle/>
            <a:p>
              <a:pPr algn="just">
                <a:spcAft>
                  <a:spcPts val="600"/>
                </a:spcAft>
              </a:pPr>
              <a:r>
                <a:rPr lang="ro-RO" sz="2000" b="1" dirty="0"/>
                <a:t>              </a:t>
              </a:r>
              <a:r>
                <a:rPr lang="ro-RO" sz="2000" b="1" dirty="0">
                  <a:solidFill>
                    <a:srgbClr val="0033CC"/>
                  </a:solidFill>
                </a:rPr>
                <a:t>Principiul al II-lea al dinamicii este o ecuație vectorială.</a:t>
              </a:r>
            </a:p>
          </p:txBody>
        </p:sp>
        <p:sp>
          <p:nvSpPr>
            <p:cNvPr id="4" name="TextBox 3"/>
            <p:cNvSpPr txBox="1"/>
            <p:nvPr/>
          </p:nvSpPr>
          <p:spPr>
            <a:xfrm>
              <a:off x="228600" y="304800"/>
              <a:ext cx="914400" cy="369332"/>
            </a:xfrm>
            <a:prstGeom prst="rect">
              <a:avLst/>
            </a:prstGeom>
            <a:solidFill>
              <a:schemeClr val="accent6">
                <a:lumMod val="20000"/>
                <a:lumOff val="80000"/>
              </a:schemeClr>
            </a:solidFill>
            <a:ln w="28575">
              <a:solidFill>
                <a:srgbClr val="9BBA56"/>
              </a:solidFill>
            </a:ln>
          </p:spPr>
          <p:txBody>
            <a:bodyPr wrap="square">
              <a:spAutoFit/>
            </a:bodyPr>
            <a:lstStyle/>
            <a:p>
              <a:pPr algn="just">
                <a:defRPr/>
              </a:pPr>
              <a:r>
                <a:rPr lang="ro-RO" b="1" dirty="0"/>
                <a:t>Obs. </a:t>
              </a:r>
              <a:r>
                <a:rPr lang="ro-RO" b="1"/>
                <a:t>4</a:t>
              </a:r>
              <a:endParaRPr lang="en-US" b="1" dirty="0"/>
            </a:p>
          </p:txBody>
        </p:sp>
      </p:grpSp>
      <p:sp>
        <p:nvSpPr>
          <p:cNvPr id="12290"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o-RO"/>
          </a:p>
        </p:txBody>
      </p:sp>
      <p:sp>
        <p:nvSpPr>
          <p:cNvPr id="12292" name="Rectangle 4"/>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o-RO"/>
          </a:p>
        </p:txBody>
      </p:sp>
      <p:pic>
        <p:nvPicPr>
          <p:cNvPr id="12291" name="Picture 3"/>
          <p:cNvPicPr>
            <a:picLocks noChangeAspect="1" noChangeArrowheads="1"/>
          </p:cNvPicPr>
          <p:nvPr/>
        </p:nvPicPr>
        <p:blipFill>
          <a:blip r:embed="rId2">
            <a:clrChange>
              <a:clrFrom>
                <a:srgbClr val="FFFFFF"/>
              </a:clrFrom>
              <a:clrTo>
                <a:srgbClr val="FFFFFF">
                  <a:alpha val="0"/>
                </a:srgbClr>
              </a:clrTo>
            </a:clrChange>
          </a:blip>
          <a:srcRect/>
          <a:stretch>
            <a:fillRect/>
          </a:stretch>
        </p:blipFill>
        <p:spPr bwMode="auto">
          <a:xfrm>
            <a:off x="4419600" y="3124200"/>
            <a:ext cx="3375025" cy="350838"/>
          </a:xfrm>
          <a:prstGeom prst="rect">
            <a:avLst/>
          </a:prstGeom>
          <a:noFill/>
        </p:spPr>
      </p:pic>
      <p:sp>
        <p:nvSpPr>
          <p:cNvPr id="12293" name="Rectangle 5"/>
          <p:cNvSpPr>
            <a:spLocks noChangeArrowheads="1"/>
          </p:cNvSpPr>
          <p:nvPr/>
        </p:nvSpPr>
        <p:spPr bwMode="auto">
          <a:xfrm>
            <a:off x="449263" y="808038"/>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ro-RO" sz="1800" b="0" i="0" u="none" strike="noStrike" cap="none" normalizeH="0" baseline="0">
              <a:ln>
                <a:noFill/>
              </a:ln>
              <a:solidFill>
                <a:schemeClr val="tx1"/>
              </a:solidFill>
              <a:effectLst/>
              <a:latin typeface="Arial" pitchFamily="34" charset="0"/>
              <a:cs typeface="Arial" pitchFamily="34" charset="0"/>
            </a:endParaRPr>
          </a:p>
        </p:txBody>
      </p:sp>
      <p:sp>
        <p:nvSpPr>
          <p:cNvPr id="46" name="Rectangle 45"/>
          <p:cNvSpPr/>
          <p:nvPr/>
        </p:nvSpPr>
        <p:spPr>
          <a:xfrm>
            <a:off x="3124200" y="914400"/>
            <a:ext cx="5715000" cy="2169825"/>
          </a:xfrm>
          <a:prstGeom prst="rect">
            <a:avLst/>
          </a:prstGeom>
        </p:spPr>
        <p:txBody>
          <a:bodyPr wrap="square">
            <a:spAutoFit/>
          </a:bodyPr>
          <a:lstStyle/>
          <a:p>
            <a:pPr algn="just">
              <a:lnSpc>
                <a:spcPct val="150000"/>
              </a:lnSpc>
            </a:pPr>
            <a:r>
              <a:rPr lang="ro-RO" b="1" dirty="0"/>
              <a:t>      În cazul mișcării circulare uniforme, valoarea vitezei este constantă: v = v</a:t>
            </a:r>
            <a:r>
              <a:rPr lang="ro-RO" b="1" baseline="-25000" dirty="0"/>
              <a:t>0</a:t>
            </a:r>
            <a:r>
              <a:rPr lang="ro-RO" b="1" dirty="0"/>
              <a:t>  </a:t>
            </a:r>
            <a:r>
              <a:rPr lang="ro-RO" b="1" dirty="0">
                <a:latin typeface="Arial" pitchFamily="34" charset="0"/>
                <a:cs typeface="Arial" pitchFamily="34" charset="0"/>
              </a:rPr>
              <a:t>=&gt; în cazul aplicării algebrice ar rezulta:  </a:t>
            </a:r>
            <a:r>
              <a:rPr lang="el-GR" b="1" dirty="0">
                <a:latin typeface="Arial" pitchFamily="34" charset="0"/>
                <a:cs typeface="Arial" pitchFamily="34" charset="0"/>
              </a:rPr>
              <a:t>Δ</a:t>
            </a:r>
            <a:r>
              <a:rPr lang="ro-RO" b="1" dirty="0">
                <a:latin typeface="Arial" pitchFamily="34" charset="0"/>
                <a:cs typeface="Arial" pitchFamily="34" charset="0"/>
              </a:rPr>
              <a:t>v = 0  </a:t>
            </a:r>
            <a:r>
              <a:rPr lang="ro-RO" b="1" dirty="0"/>
              <a:t>=</a:t>
            </a:r>
            <a:r>
              <a:rPr lang="ro-RO" b="1" dirty="0">
                <a:latin typeface="Arial"/>
                <a:cs typeface="Arial"/>
              </a:rPr>
              <a:t>&gt;  a = 0  </a:t>
            </a:r>
            <a:r>
              <a:rPr lang="ro-RO" b="1" dirty="0"/>
              <a:t>=</a:t>
            </a:r>
            <a:r>
              <a:rPr lang="ro-RO" b="1" dirty="0">
                <a:latin typeface="Arial"/>
                <a:cs typeface="Arial"/>
              </a:rPr>
              <a:t>&gt;  F = 0 (concluzie falsă). În realitatea, apare o variație a vitezei din cauza variației orientării vitezei  </a:t>
            </a:r>
            <a:r>
              <a:rPr lang="ro-RO" b="1" dirty="0"/>
              <a:t>=</a:t>
            </a:r>
            <a:r>
              <a:rPr lang="ro-RO" b="1" dirty="0">
                <a:latin typeface="Arial"/>
                <a:cs typeface="Arial"/>
              </a:rPr>
              <a:t>&gt;</a:t>
            </a:r>
            <a:endParaRPr lang="ro-RO" dirty="0"/>
          </a:p>
        </p:txBody>
      </p:sp>
      <p:pic>
        <p:nvPicPr>
          <p:cNvPr id="12294" name="Picture 6"/>
          <p:cNvPicPr>
            <a:picLocks noChangeAspect="1" noChangeArrowheads="1"/>
          </p:cNvPicPr>
          <p:nvPr/>
        </p:nvPicPr>
        <p:blipFill>
          <a:blip r:embed="rId3" cstate="email"/>
          <a:srcRect/>
          <a:stretch>
            <a:fillRect/>
          </a:stretch>
        </p:blipFill>
        <p:spPr bwMode="auto">
          <a:xfrm>
            <a:off x="457200" y="838200"/>
            <a:ext cx="2619375" cy="2780567"/>
          </a:xfrm>
          <a:prstGeom prst="rect">
            <a:avLst/>
          </a:prstGeom>
          <a:noFill/>
          <a:ln w="9525">
            <a:noFill/>
            <a:miter lim="800000"/>
            <a:headEnd/>
            <a:tailEnd/>
          </a:ln>
          <a:effectLst/>
        </p:spPr>
      </p:pic>
      <p:sp>
        <p:nvSpPr>
          <p:cNvPr id="55" name="Rectangle 54"/>
          <p:cNvSpPr/>
          <p:nvPr/>
        </p:nvSpPr>
        <p:spPr>
          <a:xfrm>
            <a:off x="304800" y="838200"/>
            <a:ext cx="8534400" cy="2895600"/>
          </a:xfrm>
          <a:prstGeom prst="rect">
            <a:avLst/>
          </a:prstGeom>
          <a:noFill/>
          <a:ln w="12700">
            <a:solidFill>
              <a:schemeClr val="accent1">
                <a:lumMod val="50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o-RO"/>
          </a:p>
        </p:txBody>
      </p:sp>
      <p:sp>
        <p:nvSpPr>
          <p:cNvPr id="56" name="TextBox 55"/>
          <p:cNvSpPr txBox="1"/>
          <p:nvPr/>
        </p:nvSpPr>
        <p:spPr>
          <a:xfrm>
            <a:off x="228600" y="3810000"/>
            <a:ext cx="8686800" cy="646331"/>
          </a:xfrm>
          <a:prstGeom prst="rect">
            <a:avLst/>
          </a:prstGeom>
          <a:noFill/>
        </p:spPr>
        <p:txBody>
          <a:bodyPr wrap="square" rtlCol="0">
            <a:spAutoFit/>
          </a:bodyPr>
          <a:lstStyle/>
          <a:p>
            <a:pPr algn="just">
              <a:spcAft>
                <a:spcPts val="600"/>
              </a:spcAft>
            </a:pPr>
            <a:r>
              <a:rPr lang="ro-RO" b="1" dirty="0"/>
              <a:t>      </a:t>
            </a:r>
            <a:r>
              <a:rPr lang="ro-RO" b="1" dirty="0">
                <a:solidFill>
                  <a:srgbClr val="0033CC"/>
                </a:solidFill>
              </a:rPr>
              <a:t>Ca excepție</a:t>
            </a:r>
            <a:r>
              <a:rPr lang="ro-RO" b="1" dirty="0"/>
              <a:t>, în cazul mișcării rectilinii, se poate alege traiectoria ca axă a mișcării și se poate renunța la scrierea vectorială: F = </a:t>
            </a:r>
            <a:r>
              <a:rPr lang="ro-RO" b="1" dirty="0" err="1"/>
              <a:t>ma</a:t>
            </a:r>
            <a:r>
              <a:rPr lang="ro-RO" b="1" dirty="0"/>
              <a:t>. </a:t>
            </a:r>
          </a:p>
        </p:txBody>
      </p:sp>
      <p:sp>
        <p:nvSpPr>
          <p:cNvPr id="57" name="Rectangle 56"/>
          <p:cNvSpPr/>
          <p:nvPr/>
        </p:nvSpPr>
        <p:spPr>
          <a:xfrm>
            <a:off x="304800" y="4572000"/>
            <a:ext cx="8534400" cy="1676400"/>
          </a:xfrm>
          <a:prstGeom prst="rect">
            <a:avLst/>
          </a:prstGeom>
          <a:noFill/>
          <a:ln w="12700">
            <a:solidFill>
              <a:schemeClr val="accent1">
                <a:lumMod val="50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o-RO"/>
          </a:p>
        </p:txBody>
      </p:sp>
      <p:pic>
        <p:nvPicPr>
          <p:cNvPr id="12295" name="Picture 7"/>
          <p:cNvPicPr>
            <a:picLocks noChangeAspect="1" noChangeArrowheads="1"/>
          </p:cNvPicPr>
          <p:nvPr/>
        </p:nvPicPr>
        <p:blipFill>
          <a:blip r:embed="rId4" cstate="email">
            <a:clrChange>
              <a:clrFrom>
                <a:srgbClr val="FFFFFF"/>
              </a:clrFrom>
              <a:clrTo>
                <a:srgbClr val="FFFFFF">
                  <a:alpha val="0"/>
                </a:srgbClr>
              </a:clrTo>
            </a:clrChange>
          </a:blip>
          <a:srcRect/>
          <a:stretch>
            <a:fillRect/>
          </a:stretch>
        </p:blipFill>
        <p:spPr bwMode="auto">
          <a:xfrm>
            <a:off x="381000" y="4572000"/>
            <a:ext cx="2133600" cy="1724207"/>
          </a:xfrm>
          <a:prstGeom prst="rect">
            <a:avLst/>
          </a:prstGeom>
          <a:noFill/>
          <a:ln w="9525">
            <a:noFill/>
            <a:miter lim="800000"/>
            <a:headEnd/>
            <a:tailEnd/>
          </a:ln>
          <a:effectLst/>
        </p:spPr>
      </p:pic>
      <p:sp>
        <p:nvSpPr>
          <p:cNvPr id="12297" name="Rectangle 9"/>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o-RO"/>
          </a:p>
        </p:txBody>
      </p:sp>
      <p:sp>
        <p:nvSpPr>
          <p:cNvPr id="12299" name="Rectangle 11"/>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o-RO"/>
          </a:p>
        </p:txBody>
      </p:sp>
      <p:pic>
        <p:nvPicPr>
          <p:cNvPr id="12300" name="Picture 12"/>
          <p:cNvPicPr>
            <a:picLocks noChangeAspect="1" noChangeArrowheads="1"/>
          </p:cNvPicPr>
          <p:nvPr/>
        </p:nvPicPr>
        <p:blipFill>
          <a:blip r:embed="rId5" cstate="email"/>
          <a:srcRect/>
          <a:stretch>
            <a:fillRect/>
          </a:stretch>
        </p:blipFill>
        <p:spPr bwMode="auto">
          <a:xfrm>
            <a:off x="2514600" y="4724400"/>
            <a:ext cx="6286500" cy="1438275"/>
          </a:xfrm>
          <a:prstGeom prst="rect">
            <a:avLst/>
          </a:prstGeom>
          <a:noFill/>
          <a:ln w="9525">
            <a:noFill/>
            <a:miter lim="800000"/>
            <a:headEnd/>
            <a:tailEnd/>
          </a:ln>
          <a:effectLst/>
        </p:spPr>
      </p:pic>
      <p:sp>
        <p:nvSpPr>
          <p:cNvPr id="18" name="AutoShape 54">
            <a:hlinkClick r:id="rId6" action="ppaction://hlinksldjump" highlightClick="1"/>
          </p:cNvPr>
          <p:cNvSpPr>
            <a:spLocks noChangeArrowheads="1"/>
          </p:cNvSpPr>
          <p:nvPr/>
        </p:nvSpPr>
        <p:spPr bwMode="auto">
          <a:xfrm>
            <a:off x="4343400" y="6400800"/>
            <a:ext cx="457200" cy="304800"/>
          </a:xfrm>
          <a:prstGeom prst="actionButtonHome">
            <a:avLst/>
          </a:prstGeom>
          <a:solidFill>
            <a:srgbClr val="9BBA56"/>
          </a:solidFill>
          <a:ln w="9525">
            <a:solidFill>
              <a:srgbClr val="C00000"/>
            </a:solidFill>
            <a:miter lim="800000"/>
            <a:headEnd/>
            <a:tailEnd/>
          </a:ln>
          <a:scene3d>
            <a:camera prst="orthographicFront"/>
            <a:lightRig rig="threePt" dir="t"/>
          </a:scene3d>
          <a:sp3d>
            <a:bevelT/>
          </a:sp3d>
        </p:spPr>
        <p:txBody>
          <a:bodyPr wrap="none" anchor="ctr"/>
          <a:lstStyle/>
          <a:p>
            <a:pPr>
              <a:defRPr/>
            </a:pPr>
            <a:endParaRPr lang="ro-RO"/>
          </a:p>
        </p:txBody>
      </p:sp>
      <p:sp>
        <p:nvSpPr>
          <p:cNvPr id="19" name="Rectangle 18"/>
          <p:cNvSpPr>
            <a:spLocks noChangeArrowheads="1"/>
          </p:cNvSpPr>
          <p:nvPr/>
        </p:nvSpPr>
        <p:spPr bwMode="auto">
          <a:xfrm>
            <a:off x="0" y="6705600"/>
            <a:ext cx="9144000" cy="215444"/>
          </a:xfrm>
          <a:prstGeom prst="rect">
            <a:avLst/>
          </a:prstGeom>
          <a:noFill/>
          <a:ln w="9525">
            <a:noFill/>
            <a:miter lim="800000"/>
            <a:headEnd/>
            <a:tailEnd/>
          </a:ln>
        </p:spPr>
        <p:txBody>
          <a:bodyPr>
            <a:spAutoFit/>
          </a:bodyPr>
          <a:lstStyle/>
          <a:p>
            <a:pPr algn="ctr">
              <a:defRPr/>
            </a:pPr>
            <a:r>
              <a:rPr lang="en-US" sz="800" dirty="0">
                <a:effectLst>
                  <a:outerShdw blurRad="38100" dist="38100" dir="2700000" algn="tl">
                    <a:srgbClr val="000000">
                      <a:alpha val="43137"/>
                    </a:srgbClr>
                  </a:outerShdw>
                </a:effectLst>
                <a:latin typeface="Arial" panose="020B0604020202020204" pitchFamily="34" charset="0"/>
                <a:cs typeface="Arial" pitchFamily="34" charset="0"/>
              </a:rPr>
              <a:t>Prof. </a:t>
            </a:r>
            <a:r>
              <a:rPr lang="ro-RO" sz="800" dirty="0">
                <a:effectLst>
                  <a:outerShdw blurRad="38100" dist="38100" dir="2700000" algn="tl">
                    <a:srgbClr val="000000">
                      <a:alpha val="43137"/>
                    </a:srgbClr>
                  </a:outerShdw>
                </a:effectLst>
                <a:latin typeface="Arial" panose="020B0604020202020204" pitchFamily="34" charset="0"/>
                <a:cs typeface="Arial" pitchFamily="34" charset="0"/>
              </a:rPr>
              <a:t>Barbu MIHAELA FLORICA			 Liceul Tehnologic „Gheorghe Ionescu-Sisești” – Valea Călugărească</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3"/>
          <p:cNvPicPr>
            <a:picLocks noChangeAspect="1" noChangeArrowheads="1"/>
          </p:cNvPicPr>
          <p:nvPr/>
        </p:nvPicPr>
        <p:blipFill>
          <a:blip r:embed="rId2">
            <a:duotone>
              <a:prstClr val="black"/>
              <a:schemeClr val="accent3">
                <a:tint val="45000"/>
                <a:satMod val="400000"/>
              </a:schemeClr>
            </a:duotone>
          </a:blip>
          <a:srcRect/>
          <a:stretch>
            <a:fillRect/>
          </a:stretch>
        </p:blipFill>
        <p:spPr bwMode="auto">
          <a:xfrm>
            <a:off x="228600" y="304800"/>
            <a:ext cx="8686800" cy="685800"/>
          </a:xfrm>
          <a:prstGeom prst="rect">
            <a:avLst/>
          </a:prstGeom>
          <a:noFill/>
          <a:ln w="9525">
            <a:noFill/>
            <a:miter lim="800000"/>
            <a:headEnd/>
            <a:tailEnd/>
          </a:ln>
          <a:scene3d>
            <a:camera prst="orthographicFront"/>
            <a:lightRig rig="threePt" dir="t"/>
          </a:scene3d>
          <a:sp3d>
            <a:bevelT w="152400" h="50800" prst="softRound"/>
          </a:sp3d>
        </p:spPr>
      </p:pic>
      <p:sp>
        <p:nvSpPr>
          <p:cNvPr id="4" name="Donut 3"/>
          <p:cNvSpPr/>
          <p:nvPr/>
        </p:nvSpPr>
        <p:spPr>
          <a:xfrm>
            <a:off x="4343400" y="914400"/>
            <a:ext cx="457200" cy="457200"/>
          </a:xfrm>
          <a:prstGeom prst="donut">
            <a:avLst>
              <a:gd name="adj" fmla="val 11960"/>
            </a:avLst>
          </a:prstGeom>
          <a:ln>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schemeClr val="tx1"/>
              </a:solidFill>
            </a:endParaRPr>
          </a:p>
        </p:txBody>
      </p:sp>
      <p:cxnSp>
        <p:nvCxnSpPr>
          <p:cNvPr id="6" name="Straight Connector 5"/>
          <p:cNvCxnSpPr/>
          <p:nvPr/>
        </p:nvCxnSpPr>
        <p:spPr>
          <a:xfrm>
            <a:off x="228600" y="1143000"/>
            <a:ext cx="4038600" cy="1588"/>
          </a:xfrm>
          <a:prstGeom prst="line">
            <a:avLst/>
          </a:prstGeom>
          <a:ln w="19050">
            <a:solidFill>
              <a:schemeClr val="accent1">
                <a:lumMod val="50000"/>
              </a:schemeClr>
            </a:solidFill>
            <a:prstDash val="sysDash"/>
          </a:ln>
        </p:spPr>
        <p:style>
          <a:lnRef idx="1">
            <a:schemeClr val="accent1"/>
          </a:lnRef>
          <a:fillRef idx="0">
            <a:schemeClr val="accent1"/>
          </a:fillRef>
          <a:effectRef idx="0">
            <a:schemeClr val="accent1"/>
          </a:effectRef>
          <a:fontRef idx="minor">
            <a:schemeClr val="tx1"/>
          </a:fontRef>
        </p:style>
      </p:cxnSp>
      <p:cxnSp>
        <p:nvCxnSpPr>
          <p:cNvPr id="7" name="Straight Connector 6"/>
          <p:cNvCxnSpPr/>
          <p:nvPr/>
        </p:nvCxnSpPr>
        <p:spPr>
          <a:xfrm>
            <a:off x="4876800" y="1143000"/>
            <a:ext cx="4038600" cy="1588"/>
          </a:xfrm>
          <a:prstGeom prst="line">
            <a:avLst/>
          </a:prstGeom>
          <a:ln w="19050">
            <a:solidFill>
              <a:schemeClr val="accent1">
                <a:lumMod val="50000"/>
              </a:schemeClr>
            </a:solidFill>
            <a:prstDash val="sysDash"/>
          </a:ln>
        </p:spPr>
        <p:style>
          <a:lnRef idx="1">
            <a:schemeClr val="accent1"/>
          </a:lnRef>
          <a:fillRef idx="0">
            <a:schemeClr val="accent1"/>
          </a:fillRef>
          <a:effectRef idx="0">
            <a:schemeClr val="accent1"/>
          </a:effectRef>
          <a:fontRef idx="minor">
            <a:schemeClr val="tx1"/>
          </a:fontRef>
        </p:style>
      </p:cxnSp>
      <p:sp>
        <p:nvSpPr>
          <p:cNvPr id="15368" name="AutoShape 53">
            <a:hlinkClick r:id="" action="ppaction://hlinkshowjump?jump=firstslide" highlightClick="1"/>
          </p:cNvPr>
          <p:cNvSpPr>
            <a:spLocks noChangeArrowheads="1"/>
          </p:cNvSpPr>
          <p:nvPr/>
        </p:nvSpPr>
        <p:spPr bwMode="auto">
          <a:xfrm>
            <a:off x="4343400" y="6400800"/>
            <a:ext cx="457200" cy="304800"/>
          </a:xfrm>
          <a:prstGeom prst="actionButtonHome">
            <a:avLst/>
          </a:prstGeom>
          <a:solidFill>
            <a:schemeClr val="accent1"/>
          </a:solidFill>
          <a:ln w="9525">
            <a:solidFill>
              <a:srgbClr val="C00000"/>
            </a:solidFill>
            <a:miter lim="800000"/>
            <a:headEnd/>
            <a:tailEnd/>
          </a:ln>
        </p:spPr>
        <p:txBody>
          <a:bodyPr wrap="none" anchor="ctr"/>
          <a:lstStyle/>
          <a:p>
            <a:endParaRPr lang="ro-RO"/>
          </a:p>
        </p:txBody>
      </p:sp>
      <p:sp>
        <p:nvSpPr>
          <p:cNvPr id="15373" name="AutoShape 54">
            <a:hlinkClick r:id="rId3" action="ppaction://hlinksldjump" highlightClick="1"/>
          </p:cNvPr>
          <p:cNvSpPr>
            <a:spLocks noChangeArrowheads="1"/>
          </p:cNvSpPr>
          <p:nvPr/>
        </p:nvSpPr>
        <p:spPr bwMode="auto">
          <a:xfrm>
            <a:off x="4343400" y="6400800"/>
            <a:ext cx="457200" cy="304800"/>
          </a:xfrm>
          <a:prstGeom prst="actionButtonHome">
            <a:avLst/>
          </a:prstGeom>
          <a:solidFill>
            <a:srgbClr val="9BBA56"/>
          </a:solidFill>
          <a:ln w="9525">
            <a:solidFill>
              <a:srgbClr val="C00000"/>
            </a:solidFill>
            <a:miter lim="800000"/>
            <a:headEnd/>
            <a:tailEnd/>
          </a:ln>
          <a:scene3d>
            <a:camera prst="orthographicFront"/>
            <a:lightRig rig="threePt" dir="t"/>
          </a:scene3d>
          <a:sp3d>
            <a:bevelT/>
          </a:sp3d>
        </p:spPr>
        <p:txBody>
          <a:bodyPr wrap="none" anchor="ctr"/>
          <a:lstStyle/>
          <a:p>
            <a:pPr>
              <a:defRPr/>
            </a:pPr>
            <a:endParaRPr lang="ro-RO"/>
          </a:p>
        </p:txBody>
      </p:sp>
      <p:sp>
        <p:nvSpPr>
          <p:cNvPr id="11" name="TextBox 10"/>
          <p:cNvSpPr txBox="1"/>
          <p:nvPr/>
        </p:nvSpPr>
        <p:spPr>
          <a:xfrm>
            <a:off x="228600" y="381000"/>
            <a:ext cx="8686800" cy="523220"/>
          </a:xfrm>
          <a:prstGeom prst="rect">
            <a:avLst/>
          </a:prstGeom>
          <a:noFill/>
        </p:spPr>
        <p:txBody>
          <a:bodyPr>
            <a:spAutoFit/>
          </a:bodyPr>
          <a:lstStyle/>
          <a:p>
            <a:pPr algn="ctr">
              <a:defRPr/>
            </a:pPr>
            <a:r>
              <a:rPr lang="ro-RO" sz="2800" b="1" dirty="0">
                <a:solidFill>
                  <a:srgbClr val="C00000"/>
                </a:solidFill>
                <a:effectLst>
                  <a:outerShdw blurRad="38100" dist="38100" dir="2700000" algn="tl">
                    <a:srgbClr val="000000">
                      <a:alpha val="43137"/>
                    </a:srgbClr>
                  </a:outerShdw>
                </a:effectLst>
                <a:cs typeface="Arial" charset="0"/>
              </a:rPr>
              <a:t>Principiul acțiunii și reacțiunii</a:t>
            </a:r>
            <a:endParaRPr lang="vi-VN" sz="2800" b="1" dirty="0">
              <a:solidFill>
                <a:srgbClr val="C00000"/>
              </a:solidFill>
              <a:effectLst>
                <a:outerShdw blurRad="38100" dist="38100" dir="2700000" algn="tl">
                  <a:srgbClr val="000000">
                    <a:alpha val="43137"/>
                  </a:srgbClr>
                </a:outerShdw>
              </a:effectLst>
              <a:cs typeface="Arial" charset="0"/>
            </a:endParaRPr>
          </a:p>
        </p:txBody>
      </p:sp>
      <p:grpSp>
        <p:nvGrpSpPr>
          <p:cNvPr id="18" name="Group 17"/>
          <p:cNvGrpSpPr/>
          <p:nvPr/>
        </p:nvGrpSpPr>
        <p:grpSpPr>
          <a:xfrm>
            <a:off x="304800" y="2971800"/>
            <a:ext cx="4876800" cy="3276600"/>
            <a:chOff x="228600" y="228600"/>
            <a:chExt cx="4876800" cy="4038600"/>
          </a:xfrm>
        </p:grpSpPr>
        <p:pic>
          <p:nvPicPr>
            <p:cNvPr id="19" name="Picture 2"/>
            <p:cNvPicPr>
              <a:picLocks noChangeAspect="1" noChangeArrowheads="1"/>
            </p:cNvPicPr>
            <p:nvPr/>
          </p:nvPicPr>
          <p:blipFill>
            <a:blip r:embed="rId4" cstate="email"/>
            <a:srcRect/>
            <a:stretch>
              <a:fillRect/>
            </a:stretch>
          </p:blipFill>
          <p:spPr bwMode="auto">
            <a:xfrm>
              <a:off x="228600" y="228600"/>
              <a:ext cx="4876800" cy="4038600"/>
            </a:xfrm>
            <a:prstGeom prst="rect">
              <a:avLst/>
            </a:prstGeom>
            <a:noFill/>
            <a:ln w="9525">
              <a:noFill/>
              <a:miter lim="800000"/>
              <a:headEnd/>
              <a:tailEnd/>
            </a:ln>
            <a:effectLst/>
          </p:spPr>
        </p:pic>
        <p:sp>
          <p:nvSpPr>
            <p:cNvPr id="20" name="Rectangle 19"/>
            <p:cNvSpPr/>
            <p:nvPr/>
          </p:nvSpPr>
          <p:spPr>
            <a:xfrm>
              <a:off x="228600" y="2858386"/>
              <a:ext cx="4876800" cy="1138058"/>
            </a:xfrm>
            <a:prstGeom prst="rect">
              <a:avLst/>
            </a:prstGeom>
          </p:spPr>
          <p:txBody>
            <a:bodyPr wrap="square">
              <a:spAutoFit/>
            </a:bodyPr>
            <a:lstStyle/>
            <a:p>
              <a:pPr algn="ctr"/>
              <a:r>
                <a:rPr lang="ro-RO" b="1" dirty="0">
                  <a:hlinkClick r:id="rId5"/>
                </a:rPr>
                <a:t>http://www.vascak.cz/data/android/physicsatschool/template.php?f=mech_newton3&amp;l=ro</a:t>
              </a:r>
              <a:endParaRPr lang="ro-RO" b="1" dirty="0"/>
            </a:p>
          </p:txBody>
        </p:sp>
      </p:grpSp>
      <p:pic>
        <p:nvPicPr>
          <p:cNvPr id="21" name="Picture 1" descr="D:\16.imagini\mecanica\principii\8.gif"/>
          <p:cNvPicPr>
            <a:picLocks noChangeAspect="1" noChangeArrowheads="1"/>
          </p:cNvPicPr>
          <p:nvPr/>
        </p:nvPicPr>
        <p:blipFill>
          <a:blip r:embed="rId6"/>
          <a:srcRect/>
          <a:stretch>
            <a:fillRect/>
          </a:stretch>
        </p:blipFill>
        <p:spPr bwMode="auto">
          <a:xfrm>
            <a:off x="5334000" y="4572000"/>
            <a:ext cx="3505200" cy="1628775"/>
          </a:xfrm>
          <a:prstGeom prst="rect">
            <a:avLst/>
          </a:prstGeom>
          <a:noFill/>
          <a:ln>
            <a:solidFill>
              <a:schemeClr val="accent1">
                <a:lumMod val="50000"/>
              </a:schemeClr>
            </a:solidFill>
          </a:ln>
        </p:spPr>
      </p:pic>
      <p:pic>
        <p:nvPicPr>
          <p:cNvPr id="22" name="Picture 2" descr="skateboard momentum"/>
          <p:cNvPicPr>
            <a:picLocks noChangeAspect="1" noChangeArrowheads="1" noCrop="1"/>
          </p:cNvPicPr>
          <p:nvPr/>
        </p:nvPicPr>
        <p:blipFill>
          <a:blip r:embed="rId7"/>
          <a:srcRect/>
          <a:stretch>
            <a:fillRect/>
          </a:stretch>
        </p:blipFill>
        <p:spPr bwMode="auto">
          <a:xfrm>
            <a:off x="5334000" y="2514600"/>
            <a:ext cx="3505200" cy="1905000"/>
          </a:xfrm>
          <a:prstGeom prst="rect">
            <a:avLst/>
          </a:prstGeom>
          <a:noFill/>
          <a:ln w="9525">
            <a:noFill/>
            <a:miter lim="800000"/>
            <a:headEnd/>
            <a:tailEnd/>
          </a:ln>
        </p:spPr>
      </p:pic>
      <p:sp>
        <p:nvSpPr>
          <p:cNvPr id="23" name="Rectangle 22"/>
          <p:cNvSpPr/>
          <p:nvPr/>
        </p:nvSpPr>
        <p:spPr>
          <a:xfrm>
            <a:off x="5334000" y="2971800"/>
            <a:ext cx="3505200" cy="1447800"/>
          </a:xfrm>
          <a:prstGeom prst="rect">
            <a:avLst/>
          </a:prstGeom>
          <a:noFill/>
          <a:ln w="12700">
            <a:solidFill>
              <a:schemeClr val="accent1">
                <a:lumMod val="50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o-RO"/>
          </a:p>
        </p:txBody>
      </p:sp>
      <p:sp>
        <p:nvSpPr>
          <p:cNvPr id="24" name="TextBox 23"/>
          <p:cNvSpPr txBox="1"/>
          <p:nvPr/>
        </p:nvSpPr>
        <p:spPr>
          <a:xfrm>
            <a:off x="228600" y="1447800"/>
            <a:ext cx="8686800" cy="1323439"/>
          </a:xfrm>
          <a:prstGeom prst="rect">
            <a:avLst/>
          </a:prstGeom>
          <a:solidFill>
            <a:srgbClr val="F5F9ED"/>
          </a:solidFill>
          <a:ln w="28575">
            <a:solidFill>
              <a:srgbClr val="9BBA56"/>
            </a:solidFill>
          </a:ln>
        </p:spPr>
        <p:txBody>
          <a:bodyPr>
            <a:spAutoFit/>
          </a:bodyPr>
          <a:lstStyle/>
          <a:p>
            <a:pPr algn="just">
              <a:defRPr/>
            </a:pPr>
            <a:r>
              <a:rPr lang="en-US" sz="2000" b="1" dirty="0">
                <a:solidFill>
                  <a:srgbClr val="C00000"/>
                </a:solidFill>
              </a:rPr>
              <a:t>      </a:t>
            </a:r>
            <a:r>
              <a:rPr lang="ro-RO" sz="2000" b="1" dirty="0">
                <a:solidFill>
                  <a:srgbClr val="C00000"/>
                </a:solidFill>
              </a:rPr>
              <a:t>Dacă un corp acționează asupra unui al doilea corp cu o forță numită acțiune, atunci și cel de-al doilea corp acționează asupra primului corp cu o forță numită reacțiune, egală ca în modul cu acțiunea și de sens opus. </a:t>
            </a:r>
            <a:endParaRPr lang="en-US" sz="2000" b="1" dirty="0">
              <a:solidFill>
                <a:srgbClr val="C00000"/>
              </a:solidFill>
            </a:endParaRPr>
          </a:p>
        </p:txBody>
      </p:sp>
      <p:sp>
        <p:nvSpPr>
          <p:cNvPr id="16" name="Rectangle 15"/>
          <p:cNvSpPr>
            <a:spLocks noChangeArrowheads="1"/>
          </p:cNvSpPr>
          <p:nvPr/>
        </p:nvSpPr>
        <p:spPr bwMode="auto">
          <a:xfrm>
            <a:off x="0" y="6705600"/>
            <a:ext cx="9144000" cy="215444"/>
          </a:xfrm>
          <a:prstGeom prst="rect">
            <a:avLst/>
          </a:prstGeom>
          <a:noFill/>
          <a:ln w="9525">
            <a:noFill/>
            <a:miter lim="800000"/>
            <a:headEnd/>
            <a:tailEnd/>
          </a:ln>
        </p:spPr>
        <p:txBody>
          <a:bodyPr>
            <a:spAutoFit/>
          </a:bodyPr>
          <a:lstStyle/>
          <a:p>
            <a:pPr algn="ctr">
              <a:defRPr/>
            </a:pPr>
            <a:r>
              <a:rPr lang="en-US" sz="800" dirty="0">
                <a:effectLst>
                  <a:outerShdw blurRad="38100" dist="38100" dir="2700000" algn="tl">
                    <a:srgbClr val="000000">
                      <a:alpha val="43137"/>
                    </a:srgbClr>
                  </a:outerShdw>
                </a:effectLst>
                <a:latin typeface="Arial" panose="020B0604020202020204" pitchFamily="34" charset="0"/>
                <a:cs typeface="Arial" pitchFamily="34" charset="0"/>
              </a:rPr>
              <a:t>Prof. </a:t>
            </a:r>
            <a:r>
              <a:rPr lang="ro-RO" sz="800" dirty="0">
                <a:effectLst>
                  <a:outerShdw blurRad="38100" dist="38100" dir="2700000" algn="tl">
                    <a:srgbClr val="000000">
                      <a:alpha val="43137"/>
                    </a:srgbClr>
                  </a:outerShdw>
                </a:effectLst>
                <a:latin typeface="Arial" panose="020B0604020202020204" pitchFamily="34" charset="0"/>
                <a:cs typeface="Arial" pitchFamily="34" charset="0"/>
              </a:rPr>
              <a:t>Barbu MIHAELA FLORICA			 Liceul Tehnologic „Gheorghe Ionescu-Sisești” – Valea Călugărească</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13"/>
          <p:cNvPicPr>
            <a:picLocks noChangeAspect="1" noChangeArrowheads="1"/>
          </p:cNvPicPr>
          <p:nvPr/>
        </p:nvPicPr>
        <p:blipFill>
          <a:blip r:embed="rId2" cstate="email"/>
          <a:srcRect/>
          <a:stretch>
            <a:fillRect/>
          </a:stretch>
        </p:blipFill>
        <p:spPr bwMode="auto">
          <a:xfrm>
            <a:off x="2895600" y="304801"/>
            <a:ext cx="3581400" cy="2971800"/>
          </a:xfrm>
          <a:prstGeom prst="rect">
            <a:avLst/>
          </a:prstGeom>
          <a:noFill/>
          <a:ln w="9525">
            <a:solidFill>
              <a:schemeClr val="accent1">
                <a:lumMod val="50000"/>
              </a:schemeClr>
            </a:solidFill>
            <a:miter lim="800000"/>
            <a:headEnd/>
            <a:tailEnd/>
          </a:ln>
          <a:effectLst/>
        </p:spPr>
      </p:pic>
      <p:pic>
        <p:nvPicPr>
          <p:cNvPr id="4" name="Picture 7"/>
          <p:cNvPicPr>
            <a:picLocks noChangeAspect="1" noChangeArrowheads="1"/>
          </p:cNvPicPr>
          <p:nvPr/>
        </p:nvPicPr>
        <p:blipFill>
          <a:blip r:embed="rId3" cstate="email"/>
          <a:srcRect/>
          <a:stretch>
            <a:fillRect/>
          </a:stretch>
        </p:blipFill>
        <p:spPr bwMode="auto">
          <a:xfrm>
            <a:off x="304800" y="3429000"/>
            <a:ext cx="2819400" cy="2825596"/>
          </a:xfrm>
          <a:prstGeom prst="rect">
            <a:avLst/>
          </a:prstGeom>
          <a:noFill/>
          <a:ln w="9525">
            <a:solidFill>
              <a:schemeClr val="accent1">
                <a:lumMod val="50000"/>
              </a:schemeClr>
            </a:solidFill>
            <a:miter lim="800000"/>
            <a:headEnd/>
            <a:tailEnd/>
          </a:ln>
          <a:effectLst/>
        </p:spPr>
      </p:pic>
      <p:pic>
        <p:nvPicPr>
          <p:cNvPr id="6" name="Picture 12"/>
          <p:cNvPicPr>
            <a:picLocks noChangeAspect="1" noChangeArrowheads="1"/>
          </p:cNvPicPr>
          <p:nvPr/>
        </p:nvPicPr>
        <p:blipFill>
          <a:blip r:embed="rId4" cstate="email"/>
          <a:srcRect/>
          <a:stretch>
            <a:fillRect/>
          </a:stretch>
        </p:blipFill>
        <p:spPr bwMode="auto">
          <a:xfrm>
            <a:off x="6629400" y="304800"/>
            <a:ext cx="2206603" cy="2971800"/>
          </a:xfrm>
          <a:prstGeom prst="rect">
            <a:avLst/>
          </a:prstGeom>
          <a:noFill/>
          <a:ln w="9525">
            <a:solidFill>
              <a:schemeClr val="accent1">
                <a:lumMod val="50000"/>
              </a:schemeClr>
            </a:solidFill>
            <a:miter lim="800000"/>
            <a:headEnd/>
            <a:tailEnd/>
          </a:ln>
          <a:effectLst/>
        </p:spPr>
      </p:pic>
      <p:pic>
        <p:nvPicPr>
          <p:cNvPr id="48130" name="Picture 2"/>
          <p:cNvPicPr>
            <a:picLocks noChangeAspect="1" noChangeArrowheads="1"/>
          </p:cNvPicPr>
          <p:nvPr/>
        </p:nvPicPr>
        <p:blipFill>
          <a:blip r:embed="rId5" cstate="email"/>
          <a:srcRect/>
          <a:stretch>
            <a:fillRect/>
          </a:stretch>
        </p:blipFill>
        <p:spPr bwMode="auto">
          <a:xfrm>
            <a:off x="304800" y="304800"/>
            <a:ext cx="2427313" cy="2971800"/>
          </a:xfrm>
          <a:prstGeom prst="rect">
            <a:avLst/>
          </a:prstGeom>
          <a:noFill/>
          <a:ln w="9525">
            <a:solidFill>
              <a:schemeClr val="accent1">
                <a:lumMod val="50000"/>
              </a:schemeClr>
            </a:solidFill>
            <a:miter lim="800000"/>
            <a:headEnd/>
            <a:tailEnd/>
          </a:ln>
          <a:effectLst/>
        </p:spPr>
      </p:pic>
      <p:cxnSp>
        <p:nvCxnSpPr>
          <p:cNvPr id="10" name="Straight Arrow Connector 9"/>
          <p:cNvCxnSpPr/>
          <p:nvPr/>
        </p:nvCxnSpPr>
        <p:spPr>
          <a:xfrm rot="16200000" flipH="1">
            <a:off x="1240971" y="2721428"/>
            <a:ext cx="435429" cy="174171"/>
          </a:xfrm>
          <a:prstGeom prst="straightConnector1">
            <a:avLst/>
          </a:prstGeom>
          <a:ln w="38100">
            <a:solidFill>
              <a:srgbClr val="FF0000"/>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14" name="Straight Arrow Connector 13"/>
          <p:cNvCxnSpPr/>
          <p:nvPr/>
        </p:nvCxnSpPr>
        <p:spPr>
          <a:xfrm rot="16200000" flipH="1">
            <a:off x="1050471" y="2215244"/>
            <a:ext cx="435429" cy="174171"/>
          </a:xfrm>
          <a:prstGeom prst="straightConnector1">
            <a:avLst/>
          </a:prstGeom>
          <a:ln w="38100">
            <a:solidFill>
              <a:srgbClr val="FF0000"/>
            </a:solidFill>
            <a:headEnd type="triangl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7" name="Straight Arrow Connector 26"/>
          <p:cNvCxnSpPr/>
          <p:nvPr/>
        </p:nvCxnSpPr>
        <p:spPr>
          <a:xfrm>
            <a:off x="7717971" y="1268186"/>
            <a:ext cx="304800" cy="1588"/>
          </a:xfrm>
          <a:prstGeom prst="straightConnector1">
            <a:avLst/>
          </a:prstGeom>
          <a:ln w="1270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34" name="Straight Arrow Connector 33"/>
          <p:cNvCxnSpPr/>
          <p:nvPr/>
        </p:nvCxnSpPr>
        <p:spPr>
          <a:xfrm>
            <a:off x="1781537" y="4343400"/>
            <a:ext cx="304800" cy="1588"/>
          </a:xfrm>
          <a:prstGeom prst="straightConnector1">
            <a:avLst/>
          </a:prstGeom>
          <a:ln w="38100">
            <a:solidFill>
              <a:srgbClr val="0033CC"/>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35" name="Straight Arrow Connector 34"/>
          <p:cNvCxnSpPr/>
          <p:nvPr/>
        </p:nvCxnSpPr>
        <p:spPr>
          <a:xfrm>
            <a:off x="1430438" y="4343400"/>
            <a:ext cx="304800" cy="1588"/>
          </a:xfrm>
          <a:prstGeom prst="straightConnector1">
            <a:avLst/>
          </a:prstGeom>
          <a:ln w="38100">
            <a:solidFill>
              <a:srgbClr val="0033CC"/>
            </a:solidFill>
            <a:headEnd type="triangle" w="med" len="med"/>
            <a:tailEnd type="none" w="med" len="med"/>
          </a:ln>
        </p:spPr>
        <p:style>
          <a:lnRef idx="1">
            <a:schemeClr val="accent1"/>
          </a:lnRef>
          <a:fillRef idx="0">
            <a:schemeClr val="accent1"/>
          </a:fillRef>
          <a:effectRef idx="0">
            <a:schemeClr val="accent1"/>
          </a:effectRef>
          <a:fontRef idx="minor">
            <a:schemeClr val="tx1"/>
          </a:fontRef>
        </p:style>
      </p:cxnSp>
      <p:sp>
        <p:nvSpPr>
          <p:cNvPr id="36" name="Rectangle 35"/>
          <p:cNvSpPr/>
          <p:nvPr/>
        </p:nvSpPr>
        <p:spPr>
          <a:xfrm>
            <a:off x="685800" y="2743200"/>
            <a:ext cx="809837" cy="307777"/>
          </a:xfrm>
          <a:prstGeom prst="rect">
            <a:avLst/>
          </a:prstGeom>
        </p:spPr>
        <p:txBody>
          <a:bodyPr wrap="none">
            <a:spAutoFit/>
          </a:bodyPr>
          <a:lstStyle/>
          <a:p>
            <a:r>
              <a:rPr lang="ro-RO" sz="1400" b="1" dirty="0">
                <a:solidFill>
                  <a:srgbClr val="FF0000"/>
                </a:solidFill>
                <a:latin typeface="Arial" pitchFamily="34" charset="0"/>
                <a:cs typeface="Arial" pitchFamily="34" charset="0"/>
              </a:rPr>
              <a:t>acțiune</a:t>
            </a:r>
            <a:endParaRPr lang="ro-RO" sz="1400" dirty="0">
              <a:solidFill>
                <a:srgbClr val="FF0000"/>
              </a:solidFill>
            </a:endParaRPr>
          </a:p>
        </p:txBody>
      </p:sp>
      <p:sp>
        <p:nvSpPr>
          <p:cNvPr id="37" name="Rectangle 36"/>
          <p:cNvSpPr/>
          <p:nvPr/>
        </p:nvSpPr>
        <p:spPr>
          <a:xfrm>
            <a:off x="359229" y="2177143"/>
            <a:ext cx="979755" cy="307777"/>
          </a:xfrm>
          <a:prstGeom prst="rect">
            <a:avLst/>
          </a:prstGeom>
        </p:spPr>
        <p:txBody>
          <a:bodyPr wrap="none">
            <a:spAutoFit/>
          </a:bodyPr>
          <a:lstStyle/>
          <a:p>
            <a:r>
              <a:rPr lang="ro-RO" sz="1400" b="1" dirty="0">
                <a:solidFill>
                  <a:srgbClr val="FF0000"/>
                </a:solidFill>
                <a:latin typeface="Arial" pitchFamily="34" charset="0"/>
                <a:cs typeface="Arial" pitchFamily="34" charset="0"/>
              </a:rPr>
              <a:t>reacțiune</a:t>
            </a:r>
            <a:endParaRPr lang="ro-RO" sz="1400" dirty="0">
              <a:solidFill>
                <a:srgbClr val="FF0000"/>
              </a:solidFill>
            </a:endParaRPr>
          </a:p>
        </p:txBody>
      </p:sp>
      <p:sp>
        <p:nvSpPr>
          <p:cNvPr id="38" name="Rectangle 37"/>
          <p:cNvSpPr/>
          <p:nvPr/>
        </p:nvSpPr>
        <p:spPr>
          <a:xfrm>
            <a:off x="5617029" y="1534886"/>
            <a:ext cx="979755" cy="307777"/>
          </a:xfrm>
          <a:prstGeom prst="rect">
            <a:avLst/>
          </a:prstGeom>
        </p:spPr>
        <p:txBody>
          <a:bodyPr wrap="none">
            <a:spAutoFit/>
          </a:bodyPr>
          <a:lstStyle/>
          <a:p>
            <a:r>
              <a:rPr lang="ro-RO" sz="1400" b="1" dirty="0">
                <a:solidFill>
                  <a:srgbClr val="FF0000"/>
                </a:solidFill>
                <a:latin typeface="Arial" pitchFamily="34" charset="0"/>
                <a:cs typeface="Arial" pitchFamily="34" charset="0"/>
              </a:rPr>
              <a:t>reacțiune</a:t>
            </a:r>
            <a:endParaRPr lang="ro-RO" sz="1400" dirty="0">
              <a:solidFill>
                <a:srgbClr val="FF0000"/>
              </a:solidFill>
            </a:endParaRPr>
          </a:p>
        </p:txBody>
      </p:sp>
      <p:sp>
        <p:nvSpPr>
          <p:cNvPr id="39" name="Rectangle 38"/>
          <p:cNvSpPr/>
          <p:nvPr/>
        </p:nvSpPr>
        <p:spPr>
          <a:xfrm>
            <a:off x="2852057" y="2024743"/>
            <a:ext cx="809837" cy="307777"/>
          </a:xfrm>
          <a:prstGeom prst="rect">
            <a:avLst/>
          </a:prstGeom>
        </p:spPr>
        <p:txBody>
          <a:bodyPr wrap="none">
            <a:spAutoFit/>
          </a:bodyPr>
          <a:lstStyle/>
          <a:p>
            <a:r>
              <a:rPr lang="ro-RO" sz="1400" b="1" dirty="0">
                <a:solidFill>
                  <a:srgbClr val="FF0000"/>
                </a:solidFill>
                <a:latin typeface="Arial" pitchFamily="34" charset="0"/>
                <a:cs typeface="Arial" pitchFamily="34" charset="0"/>
              </a:rPr>
              <a:t>acțiune</a:t>
            </a:r>
            <a:endParaRPr lang="ro-RO" sz="1400" dirty="0">
              <a:solidFill>
                <a:srgbClr val="FF0000"/>
              </a:solidFill>
            </a:endParaRPr>
          </a:p>
        </p:txBody>
      </p:sp>
      <p:grpSp>
        <p:nvGrpSpPr>
          <p:cNvPr id="28" name="Group 27"/>
          <p:cNvGrpSpPr/>
          <p:nvPr/>
        </p:nvGrpSpPr>
        <p:grpSpPr>
          <a:xfrm>
            <a:off x="7162800" y="3429000"/>
            <a:ext cx="1702465" cy="2819400"/>
            <a:chOff x="6781800" y="3429000"/>
            <a:chExt cx="1702465" cy="2819400"/>
          </a:xfrm>
        </p:grpSpPr>
        <p:pic>
          <p:nvPicPr>
            <p:cNvPr id="7" name="Picture 6" descr="The launch of the Juno rocket heading off into the blue sky at an angle, with puffs of white exhaust trailing behind."/>
            <p:cNvPicPr>
              <a:picLocks noChangeAspect="1" noChangeArrowheads="1"/>
            </p:cNvPicPr>
            <p:nvPr/>
          </p:nvPicPr>
          <p:blipFill>
            <a:blip r:embed="rId6"/>
            <a:srcRect l="29839" r="15456"/>
            <a:stretch>
              <a:fillRect/>
            </a:stretch>
          </p:blipFill>
          <p:spPr bwMode="auto">
            <a:xfrm>
              <a:off x="6781800" y="3429000"/>
              <a:ext cx="1676400" cy="2819400"/>
            </a:xfrm>
            <a:prstGeom prst="rect">
              <a:avLst/>
            </a:prstGeom>
            <a:noFill/>
            <a:ln>
              <a:solidFill>
                <a:schemeClr val="accent1">
                  <a:lumMod val="50000"/>
                </a:schemeClr>
              </a:solidFill>
            </a:ln>
          </p:spPr>
        </p:pic>
        <p:cxnSp>
          <p:nvCxnSpPr>
            <p:cNvPr id="23" name="Straight Arrow Connector 22"/>
            <p:cNvCxnSpPr/>
            <p:nvPr/>
          </p:nvCxnSpPr>
          <p:spPr>
            <a:xfrm rot="5400000" flipH="1" flipV="1">
              <a:off x="7516586" y="4735286"/>
              <a:ext cx="304800" cy="152400"/>
            </a:xfrm>
            <a:prstGeom prst="straightConnector1">
              <a:avLst/>
            </a:prstGeom>
            <a:ln w="38100">
              <a:solidFill>
                <a:srgbClr val="C00000"/>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24" name="Straight Arrow Connector 23"/>
            <p:cNvCxnSpPr/>
            <p:nvPr/>
          </p:nvCxnSpPr>
          <p:spPr>
            <a:xfrm rot="5400000" flipH="1" flipV="1">
              <a:off x="7331529" y="5099957"/>
              <a:ext cx="304800" cy="152400"/>
            </a:xfrm>
            <a:prstGeom prst="straightConnector1">
              <a:avLst/>
            </a:prstGeom>
            <a:ln w="38100">
              <a:solidFill>
                <a:srgbClr val="C00000"/>
              </a:solidFill>
              <a:headEnd type="triangle" w="med" len="med"/>
              <a:tailEnd type="none" w="med" len="med"/>
            </a:ln>
          </p:spPr>
          <p:style>
            <a:lnRef idx="1">
              <a:schemeClr val="accent1"/>
            </a:lnRef>
            <a:fillRef idx="0">
              <a:schemeClr val="accent1"/>
            </a:fillRef>
            <a:effectRef idx="0">
              <a:schemeClr val="accent1"/>
            </a:effectRef>
            <a:fontRef idx="minor">
              <a:schemeClr val="tx1"/>
            </a:fontRef>
          </p:style>
        </p:cxnSp>
        <p:sp>
          <p:nvSpPr>
            <p:cNvPr id="40" name="Rectangle 39"/>
            <p:cNvSpPr/>
            <p:nvPr/>
          </p:nvSpPr>
          <p:spPr>
            <a:xfrm>
              <a:off x="7674428" y="4746172"/>
              <a:ext cx="809837" cy="307777"/>
            </a:xfrm>
            <a:prstGeom prst="rect">
              <a:avLst/>
            </a:prstGeom>
          </p:spPr>
          <p:txBody>
            <a:bodyPr wrap="none">
              <a:spAutoFit/>
            </a:bodyPr>
            <a:lstStyle/>
            <a:p>
              <a:r>
                <a:rPr lang="ro-RO" sz="1400" b="1" dirty="0">
                  <a:solidFill>
                    <a:srgbClr val="FF0000"/>
                  </a:solidFill>
                  <a:latin typeface="Arial" pitchFamily="34" charset="0"/>
                  <a:cs typeface="Arial" pitchFamily="34" charset="0"/>
                </a:rPr>
                <a:t>acțiune</a:t>
              </a:r>
              <a:endParaRPr lang="ro-RO" sz="1400" dirty="0">
                <a:solidFill>
                  <a:srgbClr val="FF0000"/>
                </a:solidFill>
              </a:endParaRPr>
            </a:p>
          </p:txBody>
        </p:sp>
        <p:sp>
          <p:nvSpPr>
            <p:cNvPr id="41" name="Rectangle 40"/>
            <p:cNvSpPr/>
            <p:nvPr/>
          </p:nvSpPr>
          <p:spPr>
            <a:xfrm>
              <a:off x="7489372" y="5072743"/>
              <a:ext cx="979755" cy="307777"/>
            </a:xfrm>
            <a:prstGeom prst="rect">
              <a:avLst/>
            </a:prstGeom>
          </p:spPr>
          <p:txBody>
            <a:bodyPr wrap="none">
              <a:spAutoFit/>
            </a:bodyPr>
            <a:lstStyle/>
            <a:p>
              <a:r>
                <a:rPr lang="ro-RO" sz="1400" b="1" dirty="0">
                  <a:solidFill>
                    <a:srgbClr val="FF0000"/>
                  </a:solidFill>
                  <a:latin typeface="Arial" pitchFamily="34" charset="0"/>
                  <a:cs typeface="Arial" pitchFamily="34" charset="0"/>
                </a:rPr>
                <a:t>reacțiune</a:t>
              </a:r>
              <a:endParaRPr lang="ro-RO" sz="1400" dirty="0">
                <a:solidFill>
                  <a:srgbClr val="FF0000"/>
                </a:solidFill>
              </a:endParaRPr>
            </a:p>
          </p:txBody>
        </p:sp>
      </p:grpSp>
      <p:sp>
        <p:nvSpPr>
          <p:cNvPr id="42" name="Rectangle 41"/>
          <p:cNvSpPr/>
          <p:nvPr/>
        </p:nvSpPr>
        <p:spPr>
          <a:xfrm>
            <a:off x="7162800" y="609600"/>
            <a:ext cx="979755" cy="307777"/>
          </a:xfrm>
          <a:prstGeom prst="rect">
            <a:avLst/>
          </a:prstGeom>
        </p:spPr>
        <p:txBody>
          <a:bodyPr wrap="none">
            <a:spAutoFit/>
          </a:bodyPr>
          <a:lstStyle/>
          <a:p>
            <a:r>
              <a:rPr lang="ro-RO" sz="1400" b="1" dirty="0">
                <a:latin typeface="Arial" pitchFamily="34" charset="0"/>
                <a:cs typeface="Arial" pitchFamily="34" charset="0"/>
              </a:rPr>
              <a:t>reacțiune</a:t>
            </a:r>
            <a:endParaRPr lang="ro-RO" sz="1400" dirty="0"/>
          </a:p>
        </p:txBody>
      </p:sp>
      <p:sp>
        <p:nvSpPr>
          <p:cNvPr id="43" name="Rectangle 42"/>
          <p:cNvSpPr/>
          <p:nvPr/>
        </p:nvSpPr>
        <p:spPr>
          <a:xfrm>
            <a:off x="8153400" y="609600"/>
            <a:ext cx="820723" cy="307777"/>
          </a:xfrm>
          <a:prstGeom prst="rect">
            <a:avLst/>
          </a:prstGeom>
        </p:spPr>
        <p:txBody>
          <a:bodyPr wrap="square">
            <a:spAutoFit/>
          </a:bodyPr>
          <a:lstStyle/>
          <a:p>
            <a:r>
              <a:rPr lang="ro-RO" sz="1400" b="1" dirty="0">
                <a:latin typeface="Arial" pitchFamily="34" charset="0"/>
                <a:cs typeface="Arial" pitchFamily="34" charset="0"/>
              </a:rPr>
              <a:t>acțiune</a:t>
            </a:r>
            <a:endParaRPr lang="ro-RO" sz="1400" dirty="0"/>
          </a:p>
        </p:txBody>
      </p:sp>
      <p:sp>
        <p:nvSpPr>
          <p:cNvPr id="44" name="Freeform 43"/>
          <p:cNvSpPr/>
          <p:nvPr/>
        </p:nvSpPr>
        <p:spPr>
          <a:xfrm>
            <a:off x="7739743" y="859971"/>
            <a:ext cx="127000" cy="359229"/>
          </a:xfrm>
          <a:custGeom>
            <a:avLst/>
            <a:gdLst>
              <a:gd name="connsiteX0" fmla="*/ 0 w 127000"/>
              <a:gd name="connsiteY0" fmla="*/ 0 h 359229"/>
              <a:gd name="connsiteX1" fmla="*/ 76200 w 127000"/>
              <a:gd name="connsiteY1" fmla="*/ 87086 h 359229"/>
              <a:gd name="connsiteX2" fmla="*/ 119743 w 127000"/>
              <a:gd name="connsiteY2" fmla="*/ 293915 h 359229"/>
              <a:gd name="connsiteX3" fmla="*/ 119743 w 127000"/>
              <a:gd name="connsiteY3" fmla="*/ 359229 h 359229"/>
            </a:gdLst>
            <a:ahLst/>
            <a:cxnLst>
              <a:cxn ang="0">
                <a:pos x="connsiteX0" y="connsiteY0"/>
              </a:cxn>
              <a:cxn ang="0">
                <a:pos x="connsiteX1" y="connsiteY1"/>
              </a:cxn>
              <a:cxn ang="0">
                <a:pos x="connsiteX2" y="connsiteY2"/>
              </a:cxn>
              <a:cxn ang="0">
                <a:pos x="connsiteX3" y="connsiteY3"/>
              </a:cxn>
            </a:cxnLst>
            <a:rect l="l" t="t" r="r" b="b"/>
            <a:pathLst>
              <a:path w="127000" h="359229">
                <a:moveTo>
                  <a:pt x="0" y="0"/>
                </a:moveTo>
                <a:cubicBezTo>
                  <a:pt x="28121" y="19050"/>
                  <a:pt x="56243" y="38100"/>
                  <a:pt x="76200" y="87086"/>
                </a:cubicBezTo>
                <a:cubicBezTo>
                  <a:pt x="96157" y="136072"/>
                  <a:pt x="112486" y="248558"/>
                  <a:pt x="119743" y="293915"/>
                </a:cubicBezTo>
                <a:cubicBezTo>
                  <a:pt x="127000" y="339272"/>
                  <a:pt x="123371" y="349250"/>
                  <a:pt x="119743" y="359229"/>
                </a:cubicBezTo>
              </a:path>
            </a:pathLst>
          </a:cu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o-RO"/>
          </a:p>
        </p:txBody>
      </p:sp>
      <p:sp>
        <p:nvSpPr>
          <p:cNvPr id="45" name="Freeform 44"/>
          <p:cNvSpPr/>
          <p:nvPr/>
        </p:nvSpPr>
        <p:spPr>
          <a:xfrm flipH="1">
            <a:off x="8305800" y="838200"/>
            <a:ext cx="134257" cy="359229"/>
          </a:xfrm>
          <a:custGeom>
            <a:avLst/>
            <a:gdLst>
              <a:gd name="connsiteX0" fmla="*/ 0 w 127000"/>
              <a:gd name="connsiteY0" fmla="*/ 0 h 359229"/>
              <a:gd name="connsiteX1" fmla="*/ 76200 w 127000"/>
              <a:gd name="connsiteY1" fmla="*/ 87086 h 359229"/>
              <a:gd name="connsiteX2" fmla="*/ 119743 w 127000"/>
              <a:gd name="connsiteY2" fmla="*/ 293915 h 359229"/>
              <a:gd name="connsiteX3" fmla="*/ 119743 w 127000"/>
              <a:gd name="connsiteY3" fmla="*/ 359229 h 359229"/>
            </a:gdLst>
            <a:ahLst/>
            <a:cxnLst>
              <a:cxn ang="0">
                <a:pos x="connsiteX0" y="connsiteY0"/>
              </a:cxn>
              <a:cxn ang="0">
                <a:pos x="connsiteX1" y="connsiteY1"/>
              </a:cxn>
              <a:cxn ang="0">
                <a:pos x="connsiteX2" y="connsiteY2"/>
              </a:cxn>
              <a:cxn ang="0">
                <a:pos x="connsiteX3" y="connsiteY3"/>
              </a:cxn>
            </a:cxnLst>
            <a:rect l="l" t="t" r="r" b="b"/>
            <a:pathLst>
              <a:path w="127000" h="359229">
                <a:moveTo>
                  <a:pt x="0" y="0"/>
                </a:moveTo>
                <a:cubicBezTo>
                  <a:pt x="28121" y="19050"/>
                  <a:pt x="56243" y="38100"/>
                  <a:pt x="76200" y="87086"/>
                </a:cubicBezTo>
                <a:cubicBezTo>
                  <a:pt x="96157" y="136072"/>
                  <a:pt x="112486" y="248558"/>
                  <a:pt x="119743" y="293915"/>
                </a:cubicBezTo>
                <a:cubicBezTo>
                  <a:pt x="127000" y="339272"/>
                  <a:pt x="123371" y="349250"/>
                  <a:pt x="119743" y="359229"/>
                </a:cubicBezTo>
              </a:path>
            </a:pathLst>
          </a:cu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o-RO"/>
          </a:p>
        </p:txBody>
      </p:sp>
      <p:sp>
        <p:nvSpPr>
          <p:cNvPr id="46" name="Rectangle 45"/>
          <p:cNvSpPr/>
          <p:nvPr/>
        </p:nvSpPr>
        <p:spPr>
          <a:xfrm>
            <a:off x="1828800" y="4343400"/>
            <a:ext cx="809837" cy="307777"/>
          </a:xfrm>
          <a:prstGeom prst="rect">
            <a:avLst/>
          </a:prstGeom>
        </p:spPr>
        <p:txBody>
          <a:bodyPr wrap="none">
            <a:spAutoFit/>
          </a:bodyPr>
          <a:lstStyle/>
          <a:p>
            <a:r>
              <a:rPr lang="ro-RO" sz="1400" b="1" dirty="0">
                <a:solidFill>
                  <a:srgbClr val="0033CC"/>
                </a:solidFill>
                <a:latin typeface="Arial" pitchFamily="34" charset="0"/>
                <a:cs typeface="Arial" pitchFamily="34" charset="0"/>
              </a:rPr>
              <a:t>acțiune</a:t>
            </a:r>
            <a:endParaRPr lang="ro-RO" sz="1400" dirty="0">
              <a:solidFill>
                <a:srgbClr val="0033CC"/>
              </a:solidFill>
            </a:endParaRPr>
          </a:p>
        </p:txBody>
      </p:sp>
      <p:sp>
        <p:nvSpPr>
          <p:cNvPr id="47" name="Rectangle 46"/>
          <p:cNvSpPr/>
          <p:nvPr/>
        </p:nvSpPr>
        <p:spPr>
          <a:xfrm>
            <a:off x="805543" y="4332515"/>
            <a:ext cx="979755" cy="307777"/>
          </a:xfrm>
          <a:prstGeom prst="rect">
            <a:avLst/>
          </a:prstGeom>
        </p:spPr>
        <p:txBody>
          <a:bodyPr wrap="none">
            <a:spAutoFit/>
          </a:bodyPr>
          <a:lstStyle/>
          <a:p>
            <a:r>
              <a:rPr lang="ro-RO" sz="1400" b="1" dirty="0">
                <a:solidFill>
                  <a:srgbClr val="0033CC"/>
                </a:solidFill>
                <a:latin typeface="Arial" pitchFamily="34" charset="0"/>
                <a:cs typeface="Arial" pitchFamily="34" charset="0"/>
              </a:rPr>
              <a:t>reacțiune</a:t>
            </a:r>
            <a:endParaRPr lang="ro-RO" sz="1400" dirty="0">
              <a:solidFill>
                <a:srgbClr val="0033CC"/>
              </a:solidFill>
            </a:endParaRPr>
          </a:p>
        </p:txBody>
      </p:sp>
      <p:pic>
        <p:nvPicPr>
          <p:cNvPr id="16385" name="Picture 1" descr="D:\16.imagini\mecanica\impuls\11.gif"/>
          <p:cNvPicPr>
            <a:picLocks noChangeAspect="1" noChangeArrowheads="1"/>
          </p:cNvPicPr>
          <p:nvPr/>
        </p:nvPicPr>
        <p:blipFill>
          <a:blip r:embed="rId7">
            <a:lum bright="-10000" contrast="20000"/>
          </a:blip>
          <a:srcRect/>
          <a:stretch>
            <a:fillRect/>
          </a:stretch>
        </p:blipFill>
        <p:spPr bwMode="auto">
          <a:xfrm>
            <a:off x="3276600" y="3429000"/>
            <a:ext cx="3733800" cy="2819400"/>
          </a:xfrm>
          <a:prstGeom prst="rect">
            <a:avLst/>
          </a:prstGeom>
          <a:noFill/>
          <a:ln>
            <a:solidFill>
              <a:schemeClr val="accent1">
                <a:lumMod val="50000"/>
              </a:schemeClr>
            </a:solidFill>
          </a:ln>
        </p:spPr>
      </p:pic>
      <p:sp>
        <p:nvSpPr>
          <p:cNvPr id="29" name="AutoShape 54">
            <a:hlinkClick r:id="rId8" action="ppaction://hlinksldjump" highlightClick="1"/>
          </p:cNvPr>
          <p:cNvSpPr>
            <a:spLocks noChangeArrowheads="1"/>
          </p:cNvSpPr>
          <p:nvPr/>
        </p:nvSpPr>
        <p:spPr bwMode="auto">
          <a:xfrm>
            <a:off x="4343400" y="6400800"/>
            <a:ext cx="457200" cy="304800"/>
          </a:xfrm>
          <a:prstGeom prst="actionButtonHome">
            <a:avLst/>
          </a:prstGeom>
          <a:solidFill>
            <a:srgbClr val="9BBA56"/>
          </a:solidFill>
          <a:ln w="9525">
            <a:solidFill>
              <a:srgbClr val="C00000"/>
            </a:solidFill>
            <a:miter lim="800000"/>
            <a:headEnd/>
            <a:tailEnd/>
          </a:ln>
          <a:scene3d>
            <a:camera prst="orthographicFront"/>
            <a:lightRig rig="threePt" dir="t"/>
          </a:scene3d>
          <a:sp3d>
            <a:bevelT/>
          </a:sp3d>
        </p:spPr>
        <p:txBody>
          <a:bodyPr wrap="none" anchor="ctr"/>
          <a:lstStyle/>
          <a:p>
            <a:pPr>
              <a:defRPr/>
            </a:pPr>
            <a:endParaRPr lang="ro-RO"/>
          </a:p>
        </p:txBody>
      </p:sp>
      <p:sp>
        <p:nvSpPr>
          <p:cNvPr id="30" name="Rectangle 29"/>
          <p:cNvSpPr>
            <a:spLocks noChangeArrowheads="1"/>
          </p:cNvSpPr>
          <p:nvPr/>
        </p:nvSpPr>
        <p:spPr bwMode="auto">
          <a:xfrm>
            <a:off x="0" y="6705600"/>
            <a:ext cx="9144000" cy="215444"/>
          </a:xfrm>
          <a:prstGeom prst="rect">
            <a:avLst/>
          </a:prstGeom>
          <a:noFill/>
          <a:ln w="9525">
            <a:noFill/>
            <a:miter lim="800000"/>
            <a:headEnd/>
            <a:tailEnd/>
          </a:ln>
        </p:spPr>
        <p:txBody>
          <a:bodyPr>
            <a:spAutoFit/>
          </a:bodyPr>
          <a:lstStyle/>
          <a:p>
            <a:pPr algn="ctr">
              <a:defRPr/>
            </a:pPr>
            <a:r>
              <a:rPr lang="en-US" sz="800" dirty="0">
                <a:effectLst>
                  <a:outerShdw blurRad="38100" dist="38100" dir="2700000" algn="tl">
                    <a:srgbClr val="000000">
                      <a:alpha val="43137"/>
                    </a:srgbClr>
                  </a:outerShdw>
                </a:effectLst>
                <a:latin typeface="Arial" panose="020B0604020202020204" pitchFamily="34" charset="0"/>
                <a:cs typeface="Arial" pitchFamily="34" charset="0"/>
              </a:rPr>
              <a:t>Prof. </a:t>
            </a:r>
            <a:r>
              <a:rPr lang="ro-RO" sz="800" dirty="0">
                <a:effectLst>
                  <a:outerShdw blurRad="38100" dist="38100" dir="2700000" algn="tl">
                    <a:srgbClr val="000000">
                      <a:alpha val="43137"/>
                    </a:srgbClr>
                  </a:outerShdw>
                </a:effectLst>
                <a:latin typeface="Arial" panose="020B0604020202020204" pitchFamily="34" charset="0"/>
                <a:cs typeface="Arial" pitchFamily="34" charset="0"/>
              </a:rPr>
              <a:t>Barbu MIHAELA FLORICA			 Liceul Tehnologic „Gheorghe Ionescu-Sisești” – Valea Călugărească</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 name="TextBox 44"/>
          <p:cNvSpPr txBox="1">
            <a:spLocks noChangeArrowheads="1"/>
          </p:cNvSpPr>
          <p:nvPr/>
        </p:nvSpPr>
        <p:spPr bwMode="auto">
          <a:xfrm>
            <a:off x="228600" y="5486400"/>
            <a:ext cx="8686800" cy="763542"/>
          </a:xfrm>
          <a:prstGeom prst="rect">
            <a:avLst/>
          </a:prstGeom>
          <a:noFill/>
          <a:ln w="9525">
            <a:noFill/>
            <a:miter lim="800000"/>
            <a:headEnd/>
            <a:tailEnd/>
          </a:ln>
        </p:spPr>
        <p:txBody>
          <a:bodyPr wrap="square">
            <a:spAutoFit/>
          </a:bodyPr>
          <a:lstStyle/>
          <a:p>
            <a:pPr algn="just">
              <a:lnSpc>
                <a:spcPct val="120000"/>
              </a:lnSpc>
              <a:spcAft>
                <a:spcPts val="600"/>
              </a:spcAft>
            </a:pPr>
            <a:r>
              <a:rPr lang="ro-RO" sz="2000" b="1" dirty="0"/>
              <a:t>           </a:t>
            </a:r>
            <a:r>
              <a:rPr lang="ro-RO" b="1" dirty="0">
                <a:solidFill>
                  <a:srgbClr val="0033CC"/>
                </a:solidFill>
              </a:rPr>
              <a:t>Acțiunea și recțiunea se aplică pe corpuri diferite, dar pe aceeași linie, linia ce unește cele două corpuri.</a:t>
            </a:r>
            <a:endParaRPr lang="ro-RO" b="1" dirty="0"/>
          </a:p>
        </p:txBody>
      </p:sp>
      <p:grpSp>
        <p:nvGrpSpPr>
          <p:cNvPr id="68" name="Group 67"/>
          <p:cNvGrpSpPr/>
          <p:nvPr/>
        </p:nvGrpSpPr>
        <p:grpSpPr>
          <a:xfrm>
            <a:off x="304800" y="304800"/>
            <a:ext cx="4191000" cy="1981200"/>
            <a:chOff x="304800" y="304800"/>
            <a:chExt cx="4191000" cy="1981200"/>
          </a:xfrm>
        </p:grpSpPr>
        <p:grpSp>
          <p:nvGrpSpPr>
            <p:cNvPr id="8" name="Group 7"/>
            <p:cNvGrpSpPr/>
            <p:nvPr/>
          </p:nvGrpSpPr>
          <p:grpSpPr>
            <a:xfrm rot="18724300">
              <a:off x="1099919" y="1188592"/>
              <a:ext cx="685801" cy="804669"/>
              <a:chOff x="4598940" y="2964588"/>
              <a:chExt cx="685801" cy="804669"/>
            </a:xfrm>
          </p:grpSpPr>
          <p:sp>
            <p:nvSpPr>
              <p:cNvPr id="9" name="Rectangle 8"/>
              <p:cNvSpPr/>
              <p:nvPr/>
            </p:nvSpPr>
            <p:spPr>
              <a:xfrm rot="2926801">
                <a:off x="4561276" y="3002252"/>
                <a:ext cx="456328" cy="381000"/>
              </a:xfrm>
              <a:prstGeom prst="rect">
                <a:avLst/>
              </a:prstGeom>
              <a:solidFill>
                <a:srgbClr val="0033CC"/>
              </a:solidFill>
              <a:ln w="19050">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o-RO"/>
              </a:p>
            </p:txBody>
          </p:sp>
          <p:sp>
            <p:nvSpPr>
              <p:cNvPr id="10" name="Rectangle 9"/>
              <p:cNvSpPr/>
              <p:nvPr/>
            </p:nvSpPr>
            <p:spPr>
              <a:xfrm rot="2926801">
                <a:off x="4866077" y="3350593"/>
                <a:ext cx="456328" cy="381000"/>
              </a:xfrm>
              <a:prstGeom prst="rect">
                <a:avLst/>
              </a:prstGeom>
              <a:solidFill>
                <a:srgbClr val="FF0000"/>
              </a:solidFill>
              <a:ln w="19050">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o-RO"/>
              </a:p>
            </p:txBody>
          </p:sp>
        </p:grpSp>
        <p:grpSp>
          <p:nvGrpSpPr>
            <p:cNvPr id="11" name="Group 10"/>
            <p:cNvGrpSpPr/>
            <p:nvPr/>
          </p:nvGrpSpPr>
          <p:grpSpPr>
            <a:xfrm rot="18724300">
              <a:off x="3004919" y="1188591"/>
              <a:ext cx="685801" cy="804669"/>
              <a:chOff x="4598940" y="2964588"/>
              <a:chExt cx="685801" cy="804669"/>
            </a:xfrm>
          </p:grpSpPr>
          <p:sp>
            <p:nvSpPr>
              <p:cNvPr id="12" name="Rectangle 11"/>
              <p:cNvSpPr/>
              <p:nvPr/>
            </p:nvSpPr>
            <p:spPr>
              <a:xfrm rot="2926801">
                <a:off x="4561276" y="3002252"/>
                <a:ext cx="456328" cy="381000"/>
              </a:xfrm>
              <a:prstGeom prst="rect">
                <a:avLst/>
              </a:prstGeom>
              <a:solidFill>
                <a:srgbClr val="0033CC"/>
              </a:solidFill>
              <a:ln w="19050">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o-RO"/>
              </a:p>
            </p:txBody>
          </p:sp>
          <p:sp>
            <p:nvSpPr>
              <p:cNvPr id="13" name="Rectangle 12"/>
              <p:cNvSpPr/>
              <p:nvPr/>
            </p:nvSpPr>
            <p:spPr>
              <a:xfrm rot="2926801">
                <a:off x="4866077" y="3350593"/>
                <a:ext cx="456328" cy="381000"/>
              </a:xfrm>
              <a:prstGeom prst="rect">
                <a:avLst/>
              </a:prstGeom>
              <a:solidFill>
                <a:srgbClr val="FF0000"/>
              </a:solidFill>
              <a:ln w="19050">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o-RO"/>
              </a:p>
            </p:txBody>
          </p:sp>
        </p:grpSp>
        <p:sp>
          <p:nvSpPr>
            <p:cNvPr id="14" name="Rectangle 13"/>
            <p:cNvSpPr/>
            <p:nvPr/>
          </p:nvSpPr>
          <p:spPr>
            <a:xfrm>
              <a:off x="838200" y="609600"/>
              <a:ext cx="3048000" cy="152400"/>
            </a:xfrm>
            <a:prstGeom prst="rect">
              <a:avLst/>
            </a:prstGeom>
            <a:solidFill>
              <a:srgbClr val="C0D6CF"/>
            </a:solidFill>
            <a:ln w="12700">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o-RO"/>
            </a:p>
          </p:txBody>
        </p:sp>
        <p:cxnSp>
          <p:nvCxnSpPr>
            <p:cNvPr id="15" name="Straight Connector 14"/>
            <p:cNvCxnSpPr/>
            <p:nvPr/>
          </p:nvCxnSpPr>
          <p:spPr>
            <a:xfrm rot="16200000" flipV="1">
              <a:off x="746888" y="929513"/>
              <a:ext cx="634870" cy="299846"/>
            </a:xfrm>
            <a:prstGeom prst="line">
              <a:avLst/>
            </a:prstGeom>
            <a:ln w="12700">
              <a:solidFill>
                <a:schemeClr val="tx1"/>
              </a:solidFill>
              <a:prstDash val="solid"/>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rot="16200000" flipV="1">
              <a:off x="1204088" y="929513"/>
              <a:ext cx="634870" cy="299846"/>
            </a:xfrm>
            <a:prstGeom prst="line">
              <a:avLst/>
            </a:prstGeom>
            <a:ln w="12700">
              <a:solidFill>
                <a:schemeClr val="tx1"/>
              </a:solidFill>
              <a:prstDash val="solid"/>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rot="5400000" flipH="1" flipV="1">
              <a:off x="2918589" y="962657"/>
              <a:ext cx="634871" cy="233556"/>
            </a:xfrm>
            <a:prstGeom prst="line">
              <a:avLst/>
            </a:prstGeom>
            <a:ln w="12700">
              <a:solidFill>
                <a:schemeClr val="tx1"/>
              </a:solidFill>
              <a:prstDash val="solid"/>
            </a:ln>
          </p:spPr>
          <p:style>
            <a:lnRef idx="1">
              <a:schemeClr val="accent1"/>
            </a:lnRef>
            <a:fillRef idx="0">
              <a:schemeClr val="accent1"/>
            </a:fillRef>
            <a:effectRef idx="0">
              <a:schemeClr val="accent1"/>
            </a:effectRef>
            <a:fontRef idx="minor">
              <a:schemeClr val="tx1"/>
            </a:fontRef>
          </p:style>
        </p:cxnSp>
        <p:cxnSp>
          <p:nvCxnSpPr>
            <p:cNvPr id="22" name="Straight Connector 21"/>
            <p:cNvCxnSpPr/>
            <p:nvPr/>
          </p:nvCxnSpPr>
          <p:spPr>
            <a:xfrm rot="5400000" flipH="1" flipV="1">
              <a:off x="3304543" y="962656"/>
              <a:ext cx="634871" cy="233556"/>
            </a:xfrm>
            <a:prstGeom prst="line">
              <a:avLst/>
            </a:prstGeom>
            <a:ln w="12700">
              <a:solidFill>
                <a:schemeClr val="tx1"/>
              </a:solidFill>
              <a:prstDash val="solid"/>
            </a:ln>
          </p:spPr>
          <p:style>
            <a:lnRef idx="1">
              <a:schemeClr val="accent1"/>
            </a:lnRef>
            <a:fillRef idx="0">
              <a:schemeClr val="accent1"/>
            </a:fillRef>
            <a:effectRef idx="0">
              <a:schemeClr val="accent1"/>
            </a:effectRef>
            <a:fontRef idx="minor">
              <a:schemeClr val="tx1"/>
            </a:fontRef>
          </p:style>
        </p:cxnSp>
        <p:cxnSp>
          <p:nvCxnSpPr>
            <p:cNvPr id="24" name="Straight Arrow Connector 23"/>
            <p:cNvCxnSpPr/>
            <p:nvPr/>
          </p:nvCxnSpPr>
          <p:spPr>
            <a:xfrm>
              <a:off x="1905000" y="1600200"/>
              <a:ext cx="457200" cy="1588"/>
            </a:xfrm>
            <a:prstGeom prst="straightConnector1">
              <a:avLst/>
            </a:prstGeom>
            <a:ln w="38100">
              <a:solidFill>
                <a:srgbClr val="C00000"/>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26" name="Rectangle 25"/>
            <p:cNvSpPr/>
            <p:nvPr/>
          </p:nvSpPr>
          <p:spPr>
            <a:xfrm>
              <a:off x="1524000" y="1752600"/>
              <a:ext cx="909223" cy="307777"/>
            </a:xfrm>
            <a:prstGeom prst="rect">
              <a:avLst/>
            </a:prstGeom>
          </p:spPr>
          <p:txBody>
            <a:bodyPr wrap="none">
              <a:spAutoFit/>
            </a:bodyPr>
            <a:lstStyle/>
            <a:p>
              <a:r>
                <a:rPr lang="ro-RO" sz="1400" b="1" dirty="0">
                  <a:solidFill>
                    <a:srgbClr val="FF0000"/>
                  </a:solidFill>
                  <a:latin typeface="Arial" pitchFamily="34" charset="0"/>
                  <a:cs typeface="Arial" pitchFamily="34" charset="0"/>
                </a:rPr>
                <a:t>acțiunea</a:t>
              </a:r>
              <a:endParaRPr lang="ro-RO" sz="1400" dirty="0">
                <a:solidFill>
                  <a:srgbClr val="FF0000"/>
                </a:solidFill>
              </a:endParaRPr>
            </a:p>
          </p:txBody>
        </p:sp>
        <p:sp>
          <p:nvSpPr>
            <p:cNvPr id="27" name="Rectangle 26"/>
            <p:cNvSpPr/>
            <p:nvPr/>
          </p:nvSpPr>
          <p:spPr>
            <a:xfrm>
              <a:off x="2438400" y="1752600"/>
              <a:ext cx="1079142" cy="307777"/>
            </a:xfrm>
            <a:prstGeom prst="rect">
              <a:avLst/>
            </a:prstGeom>
          </p:spPr>
          <p:txBody>
            <a:bodyPr wrap="none">
              <a:spAutoFit/>
            </a:bodyPr>
            <a:lstStyle/>
            <a:p>
              <a:r>
                <a:rPr lang="ro-RO" sz="1400" b="1" dirty="0">
                  <a:solidFill>
                    <a:srgbClr val="FF0000"/>
                  </a:solidFill>
                  <a:latin typeface="Arial" pitchFamily="34" charset="0"/>
                  <a:cs typeface="Arial" pitchFamily="34" charset="0"/>
                </a:rPr>
                <a:t>reacțiunea</a:t>
              </a:r>
              <a:endParaRPr lang="ro-RO" sz="1400" dirty="0">
                <a:solidFill>
                  <a:srgbClr val="FF0000"/>
                </a:solidFill>
              </a:endParaRPr>
            </a:p>
          </p:txBody>
        </p:sp>
        <p:cxnSp>
          <p:nvCxnSpPr>
            <p:cNvPr id="29" name="Straight Arrow Connector 28"/>
            <p:cNvCxnSpPr/>
            <p:nvPr/>
          </p:nvCxnSpPr>
          <p:spPr>
            <a:xfrm>
              <a:off x="2438400" y="1600200"/>
              <a:ext cx="457200" cy="1588"/>
            </a:xfrm>
            <a:prstGeom prst="straightConnector1">
              <a:avLst/>
            </a:prstGeom>
            <a:ln w="38100">
              <a:solidFill>
                <a:srgbClr val="C00000"/>
              </a:solidFill>
              <a:headEnd type="triangle" w="med" len="med"/>
              <a:tailEnd type="none" w="med" len="med"/>
            </a:ln>
          </p:spPr>
          <p:style>
            <a:lnRef idx="1">
              <a:schemeClr val="accent1"/>
            </a:lnRef>
            <a:fillRef idx="0">
              <a:schemeClr val="accent1"/>
            </a:fillRef>
            <a:effectRef idx="0">
              <a:schemeClr val="accent1"/>
            </a:effectRef>
            <a:fontRef idx="minor">
              <a:schemeClr val="tx1"/>
            </a:fontRef>
          </p:style>
        </p:cxnSp>
        <p:sp>
          <p:nvSpPr>
            <p:cNvPr id="30" name="Rectangle 29"/>
            <p:cNvSpPr/>
            <p:nvPr/>
          </p:nvSpPr>
          <p:spPr>
            <a:xfrm>
              <a:off x="1981200" y="1219200"/>
              <a:ext cx="325730" cy="369332"/>
            </a:xfrm>
            <a:prstGeom prst="rect">
              <a:avLst/>
            </a:prstGeom>
          </p:spPr>
          <p:txBody>
            <a:bodyPr wrap="none">
              <a:spAutoFit/>
            </a:bodyPr>
            <a:lstStyle/>
            <a:p>
              <a:r>
                <a:rPr lang="en-US" b="1" dirty="0">
                  <a:solidFill>
                    <a:srgbClr val="FF0000"/>
                  </a:solidFill>
                  <a:latin typeface="Arial" pitchFamily="34" charset="0"/>
                  <a:cs typeface="Arial" pitchFamily="34" charset="0"/>
                </a:rPr>
                <a:t>F</a:t>
              </a:r>
              <a:endParaRPr lang="ro-RO" dirty="0"/>
            </a:p>
          </p:txBody>
        </p:sp>
        <p:sp>
          <p:nvSpPr>
            <p:cNvPr id="31" name="Rectangle 30"/>
            <p:cNvSpPr/>
            <p:nvPr/>
          </p:nvSpPr>
          <p:spPr>
            <a:xfrm>
              <a:off x="2438400" y="1219200"/>
              <a:ext cx="457200" cy="369332"/>
            </a:xfrm>
            <a:prstGeom prst="rect">
              <a:avLst/>
            </a:prstGeom>
          </p:spPr>
          <p:txBody>
            <a:bodyPr wrap="square">
              <a:spAutoFit/>
            </a:bodyPr>
            <a:lstStyle/>
            <a:p>
              <a:r>
                <a:rPr lang="en-US" b="1" dirty="0">
                  <a:solidFill>
                    <a:srgbClr val="FF0000"/>
                  </a:solidFill>
                  <a:latin typeface="Arial" pitchFamily="34" charset="0"/>
                  <a:cs typeface="Arial" pitchFamily="34" charset="0"/>
                </a:rPr>
                <a:t>F</a:t>
              </a:r>
              <a:r>
                <a:rPr lang="en-US" b="1" dirty="0">
                  <a:solidFill>
                    <a:srgbClr val="FF0000"/>
                  </a:solidFill>
                  <a:latin typeface="Arial Unicode MS"/>
                  <a:ea typeface="Arial Unicode MS"/>
                  <a:cs typeface="Arial Unicode MS"/>
                </a:rPr>
                <a:t>’</a:t>
              </a:r>
              <a:endParaRPr lang="ro-RO" dirty="0"/>
            </a:p>
          </p:txBody>
        </p:sp>
        <p:cxnSp>
          <p:nvCxnSpPr>
            <p:cNvPr id="34" name="Straight Arrow Connector 33"/>
            <p:cNvCxnSpPr/>
            <p:nvPr/>
          </p:nvCxnSpPr>
          <p:spPr>
            <a:xfrm rot="10800000" flipV="1">
              <a:off x="2046515" y="1284514"/>
              <a:ext cx="228600" cy="1588"/>
            </a:xfrm>
            <a:prstGeom prst="straightConnector1">
              <a:avLst/>
            </a:prstGeom>
            <a:ln w="19050">
              <a:solidFill>
                <a:srgbClr val="C00000"/>
              </a:solidFill>
              <a:headEnd type="triangl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35" name="Straight Arrow Connector 34"/>
            <p:cNvCxnSpPr/>
            <p:nvPr/>
          </p:nvCxnSpPr>
          <p:spPr>
            <a:xfrm rot="10800000" flipV="1">
              <a:off x="2503714" y="1284514"/>
              <a:ext cx="228600" cy="1588"/>
            </a:xfrm>
            <a:prstGeom prst="straightConnector1">
              <a:avLst/>
            </a:prstGeom>
            <a:ln w="19050">
              <a:solidFill>
                <a:srgbClr val="C00000"/>
              </a:solidFill>
              <a:headEnd type="triangle" w="med" len="med"/>
              <a:tailEnd type="none" w="med" len="med"/>
            </a:ln>
          </p:spPr>
          <p:style>
            <a:lnRef idx="1">
              <a:schemeClr val="accent1"/>
            </a:lnRef>
            <a:fillRef idx="0">
              <a:schemeClr val="accent1"/>
            </a:fillRef>
            <a:effectRef idx="0">
              <a:schemeClr val="accent1"/>
            </a:effectRef>
            <a:fontRef idx="minor">
              <a:schemeClr val="tx1"/>
            </a:fontRef>
          </p:style>
        </p:cxnSp>
        <p:sp>
          <p:nvSpPr>
            <p:cNvPr id="36" name="Rectangle 35"/>
            <p:cNvSpPr/>
            <p:nvPr/>
          </p:nvSpPr>
          <p:spPr>
            <a:xfrm>
              <a:off x="304800" y="304800"/>
              <a:ext cx="4191000" cy="1981200"/>
            </a:xfrm>
            <a:prstGeom prst="rect">
              <a:avLst/>
            </a:prstGeom>
            <a:noFill/>
            <a:ln w="12700">
              <a:solidFill>
                <a:schemeClr val="accent1">
                  <a:lumMod val="50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o-RO"/>
            </a:p>
          </p:txBody>
        </p:sp>
      </p:grpSp>
      <p:grpSp>
        <p:nvGrpSpPr>
          <p:cNvPr id="108" name="Group 107"/>
          <p:cNvGrpSpPr/>
          <p:nvPr/>
        </p:nvGrpSpPr>
        <p:grpSpPr>
          <a:xfrm>
            <a:off x="4648200" y="304800"/>
            <a:ext cx="4191000" cy="4648200"/>
            <a:chOff x="4648200" y="304800"/>
            <a:chExt cx="4191000" cy="4648200"/>
          </a:xfrm>
        </p:grpSpPr>
        <p:sp>
          <p:nvSpPr>
            <p:cNvPr id="38" name="Rectangle 37"/>
            <p:cNvSpPr/>
            <p:nvPr/>
          </p:nvSpPr>
          <p:spPr>
            <a:xfrm>
              <a:off x="4648200" y="304800"/>
              <a:ext cx="4191000" cy="4648200"/>
            </a:xfrm>
            <a:prstGeom prst="rect">
              <a:avLst/>
            </a:prstGeom>
            <a:noFill/>
            <a:ln w="12700">
              <a:solidFill>
                <a:schemeClr val="accent1">
                  <a:lumMod val="50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o-RO"/>
            </a:p>
          </p:txBody>
        </p:sp>
        <p:pic>
          <p:nvPicPr>
            <p:cNvPr id="1029" name="Picture 5" descr="Imagini pentru terra"/>
            <p:cNvPicPr>
              <a:picLocks noChangeAspect="1" noChangeArrowheads="1"/>
            </p:cNvPicPr>
            <p:nvPr/>
          </p:nvPicPr>
          <p:blipFill>
            <a:blip r:embed="rId2" cstate="email"/>
            <a:srcRect/>
            <a:stretch>
              <a:fillRect/>
            </a:stretch>
          </p:blipFill>
          <p:spPr bwMode="auto">
            <a:xfrm>
              <a:off x="5410200" y="1219200"/>
              <a:ext cx="2744629" cy="2797074"/>
            </a:xfrm>
            <a:prstGeom prst="rect">
              <a:avLst/>
            </a:prstGeom>
            <a:noFill/>
          </p:spPr>
        </p:pic>
        <p:cxnSp>
          <p:nvCxnSpPr>
            <p:cNvPr id="49" name="Straight Connector 48"/>
            <p:cNvCxnSpPr/>
            <p:nvPr/>
          </p:nvCxnSpPr>
          <p:spPr>
            <a:xfrm rot="5400000">
              <a:off x="5749086" y="1632303"/>
              <a:ext cx="1981200" cy="1588"/>
            </a:xfrm>
            <a:prstGeom prst="line">
              <a:avLst/>
            </a:prstGeom>
            <a:ln w="19050">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50" name="Straight Arrow Connector 49"/>
            <p:cNvCxnSpPr/>
            <p:nvPr/>
          </p:nvCxnSpPr>
          <p:spPr>
            <a:xfrm rot="16200000" flipV="1">
              <a:off x="6511088" y="859419"/>
              <a:ext cx="446317" cy="10886"/>
            </a:xfrm>
            <a:prstGeom prst="straightConnector1">
              <a:avLst/>
            </a:prstGeom>
            <a:ln w="38100">
              <a:solidFill>
                <a:srgbClr val="C00000"/>
              </a:solidFill>
              <a:headEnd type="triangle" w="med" len="med"/>
              <a:tailEnd type="none" w="med" len="med"/>
            </a:ln>
          </p:spPr>
          <p:style>
            <a:lnRef idx="1">
              <a:schemeClr val="accent1"/>
            </a:lnRef>
            <a:fillRef idx="0">
              <a:schemeClr val="accent1"/>
            </a:fillRef>
            <a:effectRef idx="0">
              <a:schemeClr val="accent1"/>
            </a:effectRef>
            <a:fontRef idx="minor">
              <a:schemeClr val="tx1"/>
            </a:fontRef>
          </p:style>
        </p:cxnSp>
        <p:sp>
          <p:nvSpPr>
            <p:cNvPr id="56" name="Oval 55"/>
            <p:cNvSpPr/>
            <p:nvPr/>
          </p:nvSpPr>
          <p:spPr>
            <a:xfrm>
              <a:off x="6609058" y="554617"/>
              <a:ext cx="228600" cy="228600"/>
            </a:xfrm>
            <a:prstGeom prst="ellipse">
              <a:avLst/>
            </a:prstGeom>
            <a:gradFill flip="none" rotWithShape="1">
              <a:gsLst>
                <a:gs pos="0">
                  <a:schemeClr val="tx1">
                    <a:lumMod val="50000"/>
                    <a:lumOff val="50000"/>
                  </a:schemeClr>
                </a:gs>
                <a:gs pos="50000">
                  <a:schemeClr val="tx1">
                    <a:lumMod val="75000"/>
                    <a:lumOff val="25000"/>
                  </a:schemeClr>
                </a:gs>
                <a:gs pos="100000">
                  <a:schemeClr val="tx1">
                    <a:lumMod val="85000"/>
                    <a:lumOff val="15000"/>
                  </a:schemeClr>
                </a:gs>
              </a:gsLst>
              <a:path path="circle">
                <a:fillToRect l="50000" t="50000" r="50000" b="50000"/>
              </a:path>
              <a:tileRect/>
            </a:gra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o-RO"/>
            </a:p>
          </p:txBody>
        </p:sp>
        <p:cxnSp>
          <p:nvCxnSpPr>
            <p:cNvPr id="59" name="Straight Arrow Connector 58"/>
            <p:cNvCxnSpPr/>
            <p:nvPr/>
          </p:nvCxnSpPr>
          <p:spPr>
            <a:xfrm rot="5400000" flipH="1" flipV="1">
              <a:off x="6549189" y="2356202"/>
              <a:ext cx="402771" cy="2"/>
            </a:xfrm>
            <a:prstGeom prst="straightConnector1">
              <a:avLst/>
            </a:prstGeom>
            <a:ln w="38100">
              <a:solidFill>
                <a:srgbClr val="C00000"/>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64" name="Rectangle 63"/>
            <p:cNvSpPr/>
            <p:nvPr/>
          </p:nvSpPr>
          <p:spPr>
            <a:xfrm>
              <a:off x="6772344" y="717903"/>
              <a:ext cx="1324402" cy="369332"/>
            </a:xfrm>
            <a:prstGeom prst="rect">
              <a:avLst/>
            </a:prstGeom>
          </p:spPr>
          <p:txBody>
            <a:bodyPr wrap="none">
              <a:spAutoFit/>
            </a:bodyPr>
            <a:lstStyle/>
            <a:p>
              <a:r>
                <a:rPr lang="en-US" b="1" dirty="0">
                  <a:solidFill>
                    <a:srgbClr val="FF0000"/>
                  </a:solidFill>
                  <a:latin typeface="Arial" pitchFamily="34" charset="0"/>
                  <a:cs typeface="Arial" pitchFamily="34" charset="0"/>
                </a:rPr>
                <a:t>G  </a:t>
              </a:r>
              <a:r>
                <a:rPr lang="en-US" sz="1600" b="1" dirty="0">
                  <a:solidFill>
                    <a:srgbClr val="FF0000"/>
                  </a:solidFill>
                  <a:latin typeface="Arial" pitchFamily="34" charset="0"/>
                  <a:cs typeface="Arial" pitchFamily="34" charset="0"/>
                </a:rPr>
                <a:t>ac</a:t>
              </a:r>
              <a:r>
                <a:rPr lang="ro-RO" sz="1600" b="1" dirty="0">
                  <a:solidFill>
                    <a:srgbClr val="FF0000"/>
                  </a:solidFill>
                  <a:latin typeface="Arial" pitchFamily="34" charset="0"/>
                  <a:cs typeface="Arial" pitchFamily="34" charset="0"/>
                </a:rPr>
                <a:t>ți</a:t>
              </a:r>
              <a:r>
                <a:rPr lang="en-US" sz="1600" b="1" dirty="0" err="1">
                  <a:solidFill>
                    <a:srgbClr val="FF0000"/>
                  </a:solidFill>
                  <a:latin typeface="Arial" pitchFamily="34" charset="0"/>
                  <a:cs typeface="Arial" pitchFamily="34" charset="0"/>
                </a:rPr>
                <a:t>unea</a:t>
              </a:r>
              <a:endParaRPr lang="ro-RO" sz="1600" dirty="0"/>
            </a:p>
          </p:txBody>
        </p:sp>
        <p:cxnSp>
          <p:nvCxnSpPr>
            <p:cNvPr id="65" name="Straight Arrow Connector 64"/>
            <p:cNvCxnSpPr/>
            <p:nvPr/>
          </p:nvCxnSpPr>
          <p:spPr>
            <a:xfrm rot="10800000" flipV="1">
              <a:off x="6837659" y="783217"/>
              <a:ext cx="228600" cy="1588"/>
            </a:xfrm>
            <a:prstGeom prst="straightConnector1">
              <a:avLst/>
            </a:prstGeom>
            <a:ln w="19050">
              <a:solidFill>
                <a:srgbClr val="C00000"/>
              </a:solidFill>
              <a:headEnd type="triangle" w="med" len="med"/>
              <a:tailEnd type="none" w="med" len="med"/>
            </a:ln>
          </p:spPr>
          <p:style>
            <a:lnRef idx="1">
              <a:schemeClr val="accent1"/>
            </a:lnRef>
            <a:fillRef idx="0">
              <a:schemeClr val="accent1"/>
            </a:fillRef>
            <a:effectRef idx="0">
              <a:schemeClr val="accent1"/>
            </a:effectRef>
            <a:fontRef idx="minor">
              <a:schemeClr val="tx1"/>
            </a:fontRef>
          </p:style>
        </p:cxnSp>
        <p:sp>
          <p:nvSpPr>
            <p:cNvPr id="66" name="Rectangle 65"/>
            <p:cNvSpPr/>
            <p:nvPr/>
          </p:nvSpPr>
          <p:spPr>
            <a:xfrm>
              <a:off x="6783229" y="2263674"/>
              <a:ext cx="1593706" cy="369332"/>
            </a:xfrm>
            <a:prstGeom prst="rect">
              <a:avLst/>
            </a:prstGeom>
          </p:spPr>
          <p:txBody>
            <a:bodyPr wrap="none">
              <a:spAutoFit/>
            </a:bodyPr>
            <a:lstStyle/>
            <a:p>
              <a:r>
                <a:rPr lang="en-US" b="1" dirty="0">
                  <a:solidFill>
                    <a:srgbClr val="FF0000"/>
                  </a:solidFill>
                  <a:latin typeface="Arial" pitchFamily="34" charset="0"/>
                  <a:cs typeface="Arial" pitchFamily="34" charset="0"/>
                </a:rPr>
                <a:t>G</a:t>
              </a:r>
              <a:r>
                <a:rPr lang="en-US" b="1" dirty="0">
                  <a:solidFill>
                    <a:srgbClr val="FF0000"/>
                  </a:solidFill>
                  <a:latin typeface="Arial Unicode MS"/>
                  <a:ea typeface="Arial Unicode MS"/>
                  <a:cs typeface="Arial Unicode MS"/>
                </a:rPr>
                <a:t>’</a:t>
              </a:r>
              <a:r>
                <a:rPr lang="en-US" b="1" dirty="0">
                  <a:solidFill>
                    <a:srgbClr val="FF0000"/>
                  </a:solidFill>
                  <a:latin typeface="Arial" pitchFamily="34" charset="0"/>
                  <a:cs typeface="Arial" pitchFamily="34" charset="0"/>
                </a:rPr>
                <a:t>  </a:t>
              </a:r>
              <a:r>
                <a:rPr lang="ro-RO" b="1" dirty="0">
                  <a:solidFill>
                    <a:srgbClr val="FF0000"/>
                  </a:solidFill>
                  <a:latin typeface="Arial" pitchFamily="34" charset="0"/>
                  <a:cs typeface="Arial" pitchFamily="34" charset="0"/>
                </a:rPr>
                <a:t>re</a:t>
              </a:r>
              <a:r>
                <a:rPr lang="en-US" sz="1600" b="1" dirty="0">
                  <a:solidFill>
                    <a:srgbClr val="FF0000"/>
                  </a:solidFill>
                  <a:latin typeface="Arial" pitchFamily="34" charset="0"/>
                  <a:cs typeface="Arial" pitchFamily="34" charset="0"/>
                </a:rPr>
                <a:t>ac</a:t>
              </a:r>
              <a:r>
                <a:rPr lang="ro-RO" sz="1600" b="1" dirty="0">
                  <a:solidFill>
                    <a:srgbClr val="FF0000"/>
                  </a:solidFill>
                  <a:latin typeface="Arial" pitchFamily="34" charset="0"/>
                  <a:cs typeface="Arial" pitchFamily="34" charset="0"/>
                </a:rPr>
                <a:t>ți</a:t>
              </a:r>
              <a:r>
                <a:rPr lang="en-US" sz="1600" b="1" dirty="0" err="1">
                  <a:solidFill>
                    <a:srgbClr val="FF0000"/>
                  </a:solidFill>
                  <a:latin typeface="Arial" pitchFamily="34" charset="0"/>
                  <a:cs typeface="Arial" pitchFamily="34" charset="0"/>
                </a:rPr>
                <a:t>une</a:t>
              </a:r>
              <a:r>
                <a:rPr lang="ro-RO" sz="1600" b="1" dirty="0">
                  <a:solidFill>
                    <a:srgbClr val="FF0000"/>
                  </a:solidFill>
                  <a:latin typeface="Arial" pitchFamily="34" charset="0"/>
                  <a:cs typeface="Arial" pitchFamily="34" charset="0"/>
                </a:rPr>
                <a:t>a</a:t>
              </a:r>
              <a:endParaRPr lang="ro-RO" sz="1600" dirty="0"/>
            </a:p>
          </p:txBody>
        </p:sp>
        <p:cxnSp>
          <p:nvCxnSpPr>
            <p:cNvPr id="67" name="Straight Arrow Connector 66"/>
            <p:cNvCxnSpPr/>
            <p:nvPr/>
          </p:nvCxnSpPr>
          <p:spPr>
            <a:xfrm rot="10800000" flipV="1">
              <a:off x="6848544" y="2328988"/>
              <a:ext cx="228600" cy="1588"/>
            </a:xfrm>
            <a:prstGeom prst="straightConnector1">
              <a:avLst/>
            </a:prstGeom>
            <a:ln w="19050">
              <a:solidFill>
                <a:srgbClr val="C00000"/>
              </a:solidFill>
              <a:headEnd type="triangle" w="med" len="med"/>
              <a:tailEnd type="none" w="med" len="med"/>
            </a:ln>
          </p:spPr>
          <p:style>
            <a:lnRef idx="1">
              <a:schemeClr val="accent1"/>
            </a:lnRef>
            <a:fillRef idx="0">
              <a:schemeClr val="accent1"/>
            </a:fillRef>
            <a:effectRef idx="0">
              <a:schemeClr val="accent1"/>
            </a:effectRef>
            <a:fontRef idx="minor">
              <a:schemeClr val="tx1"/>
            </a:fontRef>
          </p:style>
        </p:cxnSp>
        <p:sp>
          <p:nvSpPr>
            <p:cNvPr id="70" name="Rectangle 69"/>
            <p:cNvSpPr/>
            <p:nvPr/>
          </p:nvSpPr>
          <p:spPr>
            <a:xfrm>
              <a:off x="5868829" y="511074"/>
              <a:ext cx="684803" cy="369332"/>
            </a:xfrm>
            <a:prstGeom prst="rect">
              <a:avLst/>
            </a:prstGeom>
          </p:spPr>
          <p:txBody>
            <a:bodyPr wrap="none">
              <a:spAutoFit/>
            </a:bodyPr>
            <a:lstStyle/>
            <a:p>
              <a:r>
                <a:rPr lang="ro-RO" b="1" dirty="0">
                  <a:latin typeface="Arial" pitchFamily="34" charset="0"/>
                  <a:cs typeface="Arial" pitchFamily="34" charset="0"/>
                </a:rPr>
                <a:t>corp</a:t>
              </a:r>
              <a:endParaRPr lang="ro-RO" sz="1600" dirty="0"/>
            </a:p>
          </p:txBody>
        </p:sp>
        <p:sp>
          <p:nvSpPr>
            <p:cNvPr id="72" name="Rectangle 71"/>
            <p:cNvSpPr/>
            <p:nvPr/>
          </p:nvSpPr>
          <p:spPr>
            <a:xfrm>
              <a:off x="4648200" y="4267200"/>
              <a:ext cx="4191000" cy="646331"/>
            </a:xfrm>
            <a:prstGeom prst="rect">
              <a:avLst/>
            </a:prstGeom>
          </p:spPr>
          <p:txBody>
            <a:bodyPr wrap="square">
              <a:spAutoFit/>
            </a:bodyPr>
            <a:lstStyle/>
            <a:p>
              <a:pPr algn="ctr"/>
              <a:r>
                <a:rPr lang="ro-RO" b="1" dirty="0">
                  <a:latin typeface="Arial" pitchFamily="34" charset="0"/>
                  <a:cs typeface="Arial" pitchFamily="34" charset="0"/>
                </a:rPr>
                <a:t>Din cauza inerției mici, corpul se mișcă spre Pământ</a:t>
              </a:r>
              <a:endParaRPr lang="ro-RO" sz="1600" dirty="0"/>
            </a:p>
          </p:txBody>
        </p:sp>
      </p:grpSp>
      <p:grpSp>
        <p:nvGrpSpPr>
          <p:cNvPr id="76" name="Group 75"/>
          <p:cNvGrpSpPr/>
          <p:nvPr/>
        </p:nvGrpSpPr>
        <p:grpSpPr>
          <a:xfrm>
            <a:off x="228600" y="5105400"/>
            <a:ext cx="8686800" cy="369332"/>
            <a:chOff x="228600" y="4724400"/>
            <a:chExt cx="8686800" cy="369332"/>
          </a:xfrm>
        </p:grpSpPr>
        <p:sp>
          <p:nvSpPr>
            <p:cNvPr id="73" name="Rectangle 72"/>
            <p:cNvSpPr/>
            <p:nvPr/>
          </p:nvSpPr>
          <p:spPr>
            <a:xfrm>
              <a:off x="228600" y="4724400"/>
              <a:ext cx="8686800" cy="369332"/>
            </a:xfrm>
            <a:prstGeom prst="rect">
              <a:avLst/>
            </a:prstGeom>
          </p:spPr>
          <p:txBody>
            <a:bodyPr wrap="square">
              <a:spAutoFit/>
            </a:bodyPr>
            <a:lstStyle/>
            <a:p>
              <a:pPr algn="ctr"/>
              <a:r>
                <a:rPr lang="ro-RO" b="1" dirty="0">
                  <a:latin typeface="Arial" pitchFamily="34" charset="0"/>
                  <a:cs typeface="Arial" pitchFamily="34" charset="0"/>
                </a:rPr>
                <a:t>Acțiunea și reacțiunea sunt vectori opuși:  F = </a:t>
              </a:r>
              <a:r>
                <a:rPr lang="ro-RO" b="1" dirty="0">
                  <a:latin typeface="Arial"/>
                  <a:cs typeface="Arial"/>
                </a:rPr>
                <a:t>–</a:t>
              </a:r>
              <a:r>
                <a:rPr lang="ro-RO" b="1" dirty="0">
                  <a:latin typeface="Arial" pitchFamily="34" charset="0"/>
                  <a:cs typeface="Arial" pitchFamily="34" charset="0"/>
                </a:rPr>
                <a:t> </a:t>
              </a:r>
              <a:r>
                <a:rPr lang="ro-RO" b="1" dirty="0" err="1">
                  <a:latin typeface="Arial" pitchFamily="34" charset="0"/>
                  <a:cs typeface="Arial" pitchFamily="34" charset="0"/>
                </a:rPr>
                <a:t>F</a:t>
              </a:r>
              <a:r>
                <a:rPr lang="ro-RO" b="1" dirty="0">
                  <a:latin typeface="Arial Unicode MS"/>
                  <a:ea typeface="Arial Unicode MS"/>
                  <a:cs typeface="Arial Unicode MS"/>
                </a:rPr>
                <a:t>’</a:t>
              </a:r>
              <a:r>
                <a:rPr lang="ro-RO" b="1" dirty="0">
                  <a:latin typeface="Arial" pitchFamily="34" charset="0"/>
                  <a:cs typeface="Arial" pitchFamily="34" charset="0"/>
                </a:rPr>
                <a:t> </a:t>
              </a:r>
              <a:endParaRPr lang="ro-RO" sz="1600" dirty="0"/>
            </a:p>
          </p:txBody>
        </p:sp>
        <p:cxnSp>
          <p:nvCxnSpPr>
            <p:cNvPr id="99" name="Straight Arrow Connector 98"/>
            <p:cNvCxnSpPr/>
            <p:nvPr/>
          </p:nvCxnSpPr>
          <p:spPr>
            <a:xfrm rot="10800000" flipV="1">
              <a:off x="6456659" y="4756502"/>
              <a:ext cx="228600" cy="1588"/>
            </a:xfrm>
            <a:prstGeom prst="straightConnector1">
              <a:avLst/>
            </a:prstGeom>
            <a:ln w="19050">
              <a:solidFill>
                <a:schemeClr val="tx1"/>
              </a:solidFill>
              <a:headEnd type="triangl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00" name="Straight Arrow Connector 99"/>
            <p:cNvCxnSpPr/>
            <p:nvPr/>
          </p:nvCxnSpPr>
          <p:spPr>
            <a:xfrm rot="10800000" flipV="1">
              <a:off x="7066259" y="4756502"/>
              <a:ext cx="228600" cy="1588"/>
            </a:xfrm>
            <a:prstGeom prst="straightConnector1">
              <a:avLst/>
            </a:prstGeom>
            <a:ln w="19050">
              <a:solidFill>
                <a:schemeClr val="tx1"/>
              </a:solidFill>
              <a:headEnd type="triangle" w="med" len="med"/>
              <a:tailEnd type="none" w="med" len="med"/>
            </a:ln>
          </p:spPr>
          <p:style>
            <a:lnRef idx="1">
              <a:schemeClr val="accent1"/>
            </a:lnRef>
            <a:fillRef idx="0">
              <a:schemeClr val="accent1"/>
            </a:fillRef>
            <a:effectRef idx="0">
              <a:schemeClr val="accent1"/>
            </a:effectRef>
            <a:fontRef idx="minor">
              <a:schemeClr val="tx1"/>
            </a:fontRef>
          </p:style>
        </p:cxnSp>
      </p:grpSp>
      <p:sp>
        <p:nvSpPr>
          <p:cNvPr id="105" name="TextBox 104"/>
          <p:cNvSpPr txBox="1"/>
          <p:nvPr/>
        </p:nvSpPr>
        <p:spPr>
          <a:xfrm>
            <a:off x="217715" y="5529943"/>
            <a:ext cx="762000" cy="369332"/>
          </a:xfrm>
          <a:prstGeom prst="rect">
            <a:avLst/>
          </a:prstGeom>
          <a:solidFill>
            <a:schemeClr val="accent6">
              <a:lumMod val="20000"/>
              <a:lumOff val="80000"/>
            </a:schemeClr>
          </a:solidFill>
          <a:ln w="28575">
            <a:solidFill>
              <a:srgbClr val="9BBA56"/>
            </a:solidFill>
          </a:ln>
        </p:spPr>
        <p:txBody>
          <a:bodyPr wrap="square">
            <a:spAutoFit/>
          </a:bodyPr>
          <a:lstStyle/>
          <a:p>
            <a:pPr algn="just">
              <a:defRPr/>
            </a:pPr>
            <a:r>
              <a:rPr lang="ro-RO" b="1" dirty="0"/>
              <a:t>Obs. </a:t>
            </a:r>
            <a:endParaRPr lang="en-US" b="1" dirty="0"/>
          </a:p>
        </p:txBody>
      </p:sp>
      <p:grpSp>
        <p:nvGrpSpPr>
          <p:cNvPr id="107" name="Group 106"/>
          <p:cNvGrpSpPr/>
          <p:nvPr/>
        </p:nvGrpSpPr>
        <p:grpSpPr>
          <a:xfrm>
            <a:off x="304800" y="2362200"/>
            <a:ext cx="4191000" cy="2590800"/>
            <a:chOff x="304800" y="2362200"/>
            <a:chExt cx="4191000" cy="2590800"/>
          </a:xfrm>
        </p:grpSpPr>
        <p:sp>
          <p:nvSpPr>
            <p:cNvPr id="37" name="Rectangle 36"/>
            <p:cNvSpPr/>
            <p:nvPr/>
          </p:nvSpPr>
          <p:spPr>
            <a:xfrm>
              <a:off x="304800" y="2362200"/>
              <a:ext cx="4191000" cy="2590800"/>
            </a:xfrm>
            <a:prstGeom prst="rect">
              <a:avLst/>
            </a:prstGeom>
            <a:noFill/>
            <a:ln w="12700">
              <a:solidFill>
                <a:schemeClr val="accent1">
                  <a:lumMod val="50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o-RO"/>
            </a:p>
          </p:txBody>
        </p:sp>
        <p:pic>
          <p:nvPicPr>
            <p:cNvPr id="1034" name="Picture 10"/>
            <p:cNvPicPr>
              <a:picLocks noChangeAspect="1" noChangeArrowheads="1"/>
            </p:cNvPicPr>
            <p:nvPr/>
          </p:nvPicPr>
          <p:blipFill>
            <a:blip r:embed="rId3"/>
            <a:srcRect l="43438" t="21250" r="23750" b="37500"/>
            <a:stretch>
              <a:fillRect/>
            </a:stretch>
          </p:blipFill>
          <p:spPr bwMode="auto">
            <a:xfrm>
              <a:off x="1066800" y="2438400"/>
              <a:ext cx="2667000" cy="2438400"/>
            </a:xfrm>
            <a:prstGeom prst="rect">
              <a:avLst/>
            </a:prstGeom>
            <a:noFill/>
            <a:ln w="9525">
              <a:noFill/>
              <a:miter lim="800000"/>
              <a:headEnd/>
              <a:tailEnd/>
            </a:ln>
            <a:effectLst/>
          </p:spPr>
        </p:pic>
        <p:cxnSp>
          <p:nvCxnSpPr>
            <p:cNvPr id="84" name="Straight Arrow Connector 83"/>
            <p:cNvCxnSpPr/>
            <p:nvPr/>
          </p:nvCxnSpPr>
          <p:spPr>
            <a:xfrm>
              <a:off x="3058886" y="3679371"/>
              <a:ext cx="457200" cy="1588"/>
            </a:xfrm>
            <a:prstGeom prst="straightConnector1">
              <a:avLst/>
            </a:prstGeom>
            <a:ln w="3810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85" name="Rectangle 84"/>
            <p:cNvSpPr/>
            <p:nvPr/>
          </p:nvSpPr>
          <p:spPr>
            <a:xfrm>
              <a:off x="2830286" y="3831771"/>
              <a:ext cx="909223" cy="307777"/>
            </a:xfrm>
            <a:prstGeom prst="rect">
              <a:avLst/>
            </a:prstGeom>
          </p:spPr>
          <p:txBody>
            <a:bodyPr wrap="none">
              <a:spAutoFit/>
            </a:bodyPr>
            <a:lstStyle/>
            <a:p>
              <a:r>
                <a:rPr lang="ro-RO" sz="1400" b="1" dirty="0">
                  <a:latin typeface="Arial" pitchFamily="34" charset="0"/>
                  <a:cs typeface="Arial" pitchFamily="34" charset="0"/>
                </a:rPr>
                <a:t>acțiunea</a:t>
              </a:r>
              <a:endParaRPr lang="ro-RO" sz="1400" dirty="0"/>
            </a:p>
          </p:txBody>
        </p:sp>
        <p:sp>
          <p:nvSpPr>
            <p:cNvPr id="86" name="Rectangle 85"/>
            <p:cNvSpPr/>
            <p:nvPr/>
          </p:nvSpPr>
          <p:spPr>
            <a:xfrm>
              <a:off x="3048000" y="3352800"/>
              <a:ext cx="325730" cy="369332"/>
            </a:xfrm>
            <a:prstGeom prst="rect">
              <a:avLst/>
            </a:prstGeom>
          </p:spPr>
          <p:txBody>
            <a:bodyPr wrap="none">
              <a:spAutoFit/>
            </a:bodyPr>
            <a:lstStyle/>
            <a:p>
              <a:r>
                <a:rPr lang="en-US" b="1" dirty="0">
                  <a:latin typeface="Arial" pitchFamily="34" charset="0"/>
                  <a:cs typeface="Arial" pitchFamily="34" charset="0"/>
                </a:rPr>
                <a:t>F</a:t>
              </a:r>
              <a:endParaRPr lang="ro-RO" dirty="0"/>
            </a:p>
          </p:txBody>
        </p:sp>
        <p:cxnSp>
          <p:nvCxnSpPr>
            <p:cNvPr id="87" name="Straight Arrow Connector 86"/>
            <p:cNvCxnSpPr/>
            <p:nvPr/>
          </p:nvCxnSpPr>
          <p:spPr>
            <a:xfrm rot="10800000" flipV="1">
              <a:off x="3113315" y="3418114"/>
              <a:ext cx="228600" cy="1588"/>
            </a:xfrm>
            <a:prstGeom prst="straightConnector1">
              <a:avLst/>
            </a:prstGeom>
            <a:ln w="19050">
              <a:solidFill>
                <a:schemeClr val="tx1"/>
              </a:solidFill>
              <a:headEnd type="triangle" w="med" len="med"/>
              <a:tailEnd type="none" w="med" len="med"/>
            </a:ln>
          </p:spPr>
          <p:style>
            <a:lnRef idx="1">
              <a:schemeClr val="accent1"/>
            </a:lnRef>
            <a:fillRef idx="0">
              <a:schemeClr val="accent1"/>
            </a:fillRef>
            <a:effectRef idx="0">
              <a:schemeClr val="accent1"/>
            </a:effectRef>
            <a:fontRef idx="minor">
              <a:schemeClr val="tx1"/>
            </a:fontRef>
          </p:style>
        </p:cxnSp>
        <p:sp>
          <p:nvSpPr>
            <p:cNvPr id="93" name="Rectangle 92"/>
            <p:cNvSpPr/>
            <p:nvPr/>
          </p:nvSpPr>
          <p:spPr>
            <a:xfrm>
              <a:off x="1284514" y="3853543"/>
              <a:ext cx="1079142" cy="307777"/>
            </a:xfrm>
            <a:prstGeom prst="rect">
              <a:avLst/>
            </a:prstGeom>
          </p:spPr>
          <p:txBody>
            <a:bodyPr wrap="none">
              <a:spAutoFit/>
            </a:bodyPr>
            <a:lstStyle/>
            <a:p>
              <a:r>
                <a:rPr lang="ro-RO" sz="1400" b="1" dirty="0">
                  <a:latin typeface="Arial" pitchFamily="34" charset="0"/>
                  <a:cs typeface="Arial" pitchFamily="34" charset="0"/>
                </a:rPr>
                <a:t>reacțiunea</a:t>
              </a:r>
              <a:endParaRPr lang="ro-RO" sz="1400" dirty="0"/>
            </a:p>
          </p:txBody>
        </p:sp>
        <p:cxnSp>
          <p:nvCxnSpPr>
            <p:cNvPr id="96" name="Straight Arrow Connector 95"/>
            <p:cNvCxnSpPr/>
            <p:nvPr/>
          </p:nvCxnSpPr>
          <p:spPr>
            <a:xfrm>
              <a:off x="1284514" y="3701143"/>
              <a:ext cx="457200" cy="1588"/>
            </a:xfrm>
            <a:prstGeom prst="straightConnector1">
              <a:avLst/>
            </a:prstGeom>
            <a:ln w="38100">
              <a:solidFill>
                <a:schemeClr val="tx1"/>
              </a:solidFill>
              <a:headEnd type="triangle" w="med" len="med"/>
              <a:tailEnd type="none" w="med" len="med"/>
            </a:ln>
          </p:spPr>
          <p:style>
            <a:lnRef idx="1">
              <a:schemeClr val="accent1"/>
            </a:lnRef>
            <a:fillRef idx="0">
              <a:schemeClr val="accent1"/>
            </a:fillRef>
            <a:effectRef idx="0">
              <a:schemeClr val="accent1"/>
            </a:effectRef>
            <a:fontRef idx="minor">
              <a:schemeClr val="tx1"/>
            </a:fontRef>
          </p:style>
        </p:cxnSp>
        <p:sp>
          <p:nvSpPr>
            <p:cNvPr id="97" name="Rectangle 96"/>
            <p:cNvSpPr/>
            <p:nvPr/>
          </p:nvSpPr>
          <p:spPr>
            <a:xfrm>
              <a:off x="1447800" y="3352800"/>
              <a:ext cx="457200" cy="369332"/>
            </a:xfrm>
            <a:prstGeom prst="rect">
              <a:avLst/>
            </a:prstGeom>
          </p:spPr>
          <p:txBody>
            <a:bodyPr wrap="square">
              <a:spAutoFit/>
            </a:bodyPr>
            <a:lstStyle/>
            <a:p>
              <a:r>
                <a:rPr lang="en-US" b="1" dirty="0">
                  <a:latin typeface="Arial" pitchFamily="34" charset="0"/>
                  <a:cs typeface="Arial" pitchFamily="34" charset="0"/>
                </a:rPr>
                <a:t>F</a:t>
              </a:r>
              <a:r>
                <a:rPr lang="en-US" b="1" dirty="0">
                  <a:latin typeface="Arial Unicode MS"/>
                  <a:ea typeface="Arial Unicode MS"/>
                  <a:cs typeface="Arial Unicode MS"/>
                </a:rPr>
                <a:t>’</a:t>
              </a:r>
              <a:endParaRPr lang="ro-RO" dirty="0"/>
            </a:p>
          </p:txBody>
        </p:sp>
        <p:cxnSp>
          <p:nvCxnSpPr>
            <p:cNvPr id="106" name="Straight Arrow Connector 105"/>
            <p:cNvCxnSpPr/>
            <p:nvPr/>
          </p:nvCxnSpPr>
          <p:spPr>
            <a:xfrm rot="10800000" flipV="1">
              <a:off x="1513115" y="3396343"/>
              <a:ext cx="228600" cy="1588"/>
            </a:xfrm>
            <a:prstGeom prst="straightConnector1">
              <a:avLst/>
            </a:prstGeom>
            <a:ln w="19050">
              <a:solidFill>
                <a:schemeClr val="tx1"/>
              </a:solidFill>
              <a:headEnd type="triangle" w="med" len="med"/>
              <a:tailEnd type="none" w="med" len="med"/>
            </a:ln>
          </p:spPr>
          <p:style>
            <a:lnRef idx="1">
              <a:schemeClr val="accent1"/>
            </a:lnRef>
            <a:fillRef idx="0">
              <a:schemeClr val="accent1"/>
            </a:fillRef>
            <a:effectRef idx="0">
              <a:schemeClr val="accent1"/>
            </a:effectRef>
            <a:fontRef idx="minor">
              <a:schemeClr val="tx1"/>
            </a:fontRef>
          </p:style>
        </p:cxnSp>
      </p:grpSp>
      <p:sp>
        <p:nvSpPr>
          <p:cNvPr id="53" name="AutoShape 54">
            <a:hlinkClick r:id="rId4" action="ppaction://hlinksldjump" highlightClick="1"/>
          </p:cNvPr>
          <p:cNvSpPr>
            <a:spLocks noChangeArrowheads="1"/>
          </p:cNvSpPr>
          <p:nvPr/>
        </p:nvSpPr>
        <p:spPr bwMode="auto">
          <a:xfrm>
            <a:off x="4343400" y="6400800"/>
            <a:ext cx="457200" cy="304800"/>
          </a:xfrm>
          <a:prstGeom prst="actionButtonHome">
            <a:avLst/>
          </a:prstGeom>
          <a:solidFill>
            <a:srgbClr val="9BBA56"/>
          </a:solidFill>
          <a:ln w="9525">
            <a:solidFill>
              <a:srgbClr val="C00000"/>
            </a:solidFill>
            <a:miter lim="800000"/>
            <a:headEnd/>
            <a:tailEnd/>
          </a:ln>
          <a:scene3d>
            <a:camera prst="orthographicFront"/>
            <a:lightRig rig="threePt" dir="t"/>
          </a:scene3d>
          <a:sp3d>
            <a:bevelT/>
          </a:sp3d>
        </p:spPr>
        <p:txBody>
          <a:bodyPr wrap="none" anchor="ctr"/>
          <a:lstStyle/>
          <a:p>
            <a:pPr>
              <a:defRPr/>
            </a:pPr>
            <a:endParaRPr lang="ro-RO"/>
          </a:p>
        </p:txBody>
      </p:sp>
      <p:sp>
        <p:nvSpPr>
          <p:cNvPr id="54" name="Rectangle 53"/>
          <p:cNvSpPr>
            <a:spLocks noChangeArrowheads="1"/>
          </p:cNvSpPr>
          <p:nvPr/>
        </p:nvSpPr>
        <p:spPr bwMode="auto">
          <a:xfrm>
            <a:off x="0" y="6705600"/>
            <a:ext cx="9144000" cy="215444"/>
          </a:xfrm>
          <a:prstGeom prst="rect">
            <a:avLst/>
          </a:prstGeom>
          <a:noFill/>
          <a:ln w="9525">
            <a:noFill/>
            <a:miter lim="800000"/>
            <a:headEnd/>
            <a:tailEnd/>
          </a:ln>
        </p:spPr>
        <p:txBody>
          <a:bodyPr>
            <a:spAutoFit/>
          </a:bodyPr>
          <a:lstStyle/>
          <a:p>
            <a:pPr algn="ctr">
              <a:defRPr/>
            </a:pPr>
            <a:r>
              <a:rPr lang="en-US" sz="800" dirty="0">
                <a:effectLst>
                  <a:outerShdw blurRad="38100" dist="38100" dir="2700000" algn="tl">
                    <a:srgbClr val="000000">
                      <a:alpha val="43137"/>
                    </a:srgbClr>
                  </a:outerShdw>
                </a:effectLst>
                <a:latin typeface="Arial" panose="020B0604020202020204" pitchFamily="34" charset="0"/>
                <a:cs typeface="Arial" pitchFamily="34" charset="0"/>
              </a:rPr>
              <a:t>Prof. </a:t>
            </a:r>
            <a:r>
              <a:rPr lang="ro-RO" sz="800" dirty="0">
                <a:effectLst>
                  <a:outerShdw blurRad="38100" dist="38100" dir="2700000" algn="tl">
                    <a:srgbClr val="000000">
                      <a:alpha val="43137"/>
                    </a:srgbClr>
                  </a:outerShdw>
                </a:effectLst>
                <a:latin typeface="Arial" panose="020B0604020202020204" pitchFamily="34" charset="0"/>
                <a:cs typeface="Arial" pitchFamily="34" charset="0"/>
              </a:rPr>
              <a:t>Barbu MIHAELA FLORICA			 Liceul Tehnologic „Gheorghe Ionescu-Sisești” – Valea Călugărească</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3"/>
          <p:cNvPicPr>
            <a:picLocks noChangeAspect="1" noChangeArrowheads="1"/>
          </p:cNvPicPr>
          <p:nvPr/>
        </p:nvPicPr>
        <p:blipFill>
          <a:blip r:embed="rId2">
            <a:duotone>
              <a:prstClr val="black"/>
              <a:schemeClr val="accent3">
                <a:tint val="45000"/>
                <a:satMod val="400000"/>
              </a:schemeClr>
            </a:duotone>
          </a:blip>
          <a:srcRect/>
          <a:stretch>
            <a:fillRect/>
          </a:stretch>
        </p:blipFill>
        <p:spPr bwMode="auto">
          <a:xfrm>
            <a:off x="228600" y="304800"/>
            <a:ext cx="8686800" cy="685800"/>
          </a:xfrm>
          <a:prstGeom prst="rect">
            <a:avLst/>
          </a:prstGeom>
          <a:noFill/>
          <a:ln w="9525">
            <a:noFill/>
            <a:miter lim="800000"/>
            <a:headEnd/>
            <a:tailEnd/>
          </a:ln>
          <a:scene3d>
            <a:camera prst="orthographicFront"/>
            <a:lightRig rig="threePt" dir="t"/>
          </a:scene3d>
          <a:sp3d>
            <a:bevelT w="152400" h="50800" prst="softRound"/>
          </a:sp3d>
        </p:spPr>
      </p:pic>
      <p:sp>
        <p:nvSpPr>
          <p:cNvPr id="4" name="Donut 3"/>
          <p:cNvSpPr/>
          <p:nvPr/>
        </p:nvSpPr>
        <p:spPr>
          <a:xfrm>
            <a:off x="4343400" y="914400"/>
            <a:ext cx="457200" cy="457200"/>
          </a:xfrm>
          <a:prstGeom prst="donut">
            <a:avLst>
              <a:gd name="adj" fmla="val 11960"/>
            </a:avLst>
          </a:prstGeom>
          <a:ln>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schemeClr val="tx1"/>
              </a:solidFill>
            </a:endParaRPr>
          </a:p>
        </p:txBody>
      </p:sp>
      <p:cxnSp>
        <p:nvCxnSpPr>
          <p:cNvPr id="6" name="Straight Connector 5"/>
          <p:cNvCxnSpPr/>
          <p:nvPr/>
        </p:nvCxnSpPr>
        <p:spPr>
          <a:xfrm>
            <a:off x="228600" y="1143000"/>
            <a:ext cx="4038600" cy="1588"/>
          </a:xfrm>
          <a:prstGeom prst="line">
            <a:avLst/>
          </a:prstGeom>
          <a:ln w="19050">
            <a:solidFill>
              <a:schemeClr val="accent1">
                <a:lumMod val="50000"/>
              </a:schemeClr>
            </a:solidFill>
            <a:prstDash val="sysDash"/>
          </a:ln>
        </p:spPr>
        <p:style>
          <a:lnRef idx="1">
            <a:schemeClr val="accent1"/>
          </a:lnRef>
          <a:fillRef idx="0">
            <a:schemeClr val="accent1"/>
          </a:fillRef>
          <a:effectRef idx="0">
            <a:schemeClr val="accent1"/>
          </a:effectRef>
          <a:fontRef idx="minor">
            <a:schemeClr val="tx1"/>
          </a:fontRef>
        </p:style>
      </p:cxnSp>
      <p:cxnSp>
        <p:nvCxnSpPr>
          <p:cNvPr id="7" name="Straight Connector 6"/>
          <p:cNvCxnSpPr/>
          <p:nvPr/>
        </p:nvCxnSpPr>
        <p:spPr>
          <a:xfrm>
            <a:off x="4876800" y="1143000"/>
            <a:ext cx="4038600" cy="1588"/>
          </a:xfrm>
          <a:prstGeom prst="line">
            <a:avLst/>
          </a:prstGeom>
          <a:ln w="19050">
            <a:solidFill>
              <a:schemeClr val="accent1">
                <a:lumMod val="50000"/>
              </a:schemeClr>
            </a:solidFill>
            <a:prstDash val="sysDash"/>
          </a:ln>
        </p:spPr>
        <p:style>
          <a:lnRef idx="1">
            <a:schemeClr val="accent1"/>
          </a:lnRef>
          <a:fillRef idx="0">
            <a:schemeClr val="accent1"/>
          </a:fillRef>
          <a:effectRef idx="0">
            <a:schemeClr val="accent1"/>
          </a:effectRef>
          <a:fontRef idx="minor">
            <a:schemeClr val="tx1"/>
          </a:fontRef>
        </p:style>
      </p:cxnSp>
      <p:sp>
        <p:nvSpPr>
          <p:cNvPr id="9" name="TextBox 8"/>
          <p:cNvSpPr txBox="1"/>
          <p:nvPr/>
        </p:nvSpPr>
        <p:spPr>
          <a:xfrm>
            <a:off x="228600" y="304800"/>
            <a:ext cx="8686800" cy="579438"/>
          </a:xfrm>
          <a:prstGeom prst="rect">
            <a:avLst/>
          </a:prstGeom>
          <a:noFill/>
        </p:spPr>
        <p:txBody>
          <a:bodyPr>
            <a:spAutoFit/>
          </a:bodyPr>
          <a:lstStyle/>
          <a:p>
            <a:pPr algn="ctr">
              <a:defRPr/>
            </a:pPr>
            <a:r>
              <a:rPr lang="en-US" sz="3200" b="1" dirty="0">
                <a:solidFill>
                  <a:srgbClr val="C00000"/>
                </a:solidFill>
                <a:effectLst>
                  <a:outerShdw blurRad="38100" dist="38100" dir="2700000" algn="tl">
                    <a:srgbClr val="000000">
                      <a:alpha val="43137"/>
                    </a:srgbClr>
                  </a:outerShdw>
                </a:effectLst>
                <a:cs typeface="Arial" charset="0"/>
              </a:rPr>
              <a:t>CUPRINS</a:t>
            </a:r>
          </a:p>
        </p:txBody>
      </p:sp>
      <p:sp>
        <p:nvSpPr>
          <p:cNvPr id="28" name="Rectangle 27"/>
          <p:cNvSpPr/>
          <p:nvPr/>
        </p:nvSpPr>
        <p:spPr bwMode="auto">
          <a:xfrm>
            <a:off x="457200" y="1524000"/>
            <a:ext cx="8229600" cy="457200"/>
          </a:xfrm>
          <a:prstGeom prst="rect">
            <a:avLst/>
          </a:prstGeom>
          <a:solidFill>
            <a:srgbClr val="DAE9B9"/>
          </a:solidFill>
          <a:scene3d>
            <a:camera prst="orthographicFront" fov="0">
              <a:rot lat="0" lon="0" rev="0"/>
            </a:camera>
            <a:lightRig rig="soft" dir="b">
              <a:rot lat="0" lon="0" rev="0"/>
            </a:lightRig>
          </a:scene3d>
          <a:sp3d prstMaterial="dkEdge">
            <a:bevelT w="63500" h="63500" prst="softRound"/>
            <a:contourClr>
              <a:schemeClr val="accent1">
                <a:hueOff val="0"/>
                <a:satOff val="0"/>
                <a:lumOff val="0"/>
                <a:alphaOff val="0"/>
              </a:schemeClr>
            </a:contourClr>
          </a:sp3d>
        </p:spPr>
        <p:style>
          <a:lnRef idx="0">
            <a:schemeClr val="lt1">
              <a:hueOff val="0"/>
              <a:satOff val="0"/>
              <a:lumOff val="0"/>
              <a:alphaOff val="0"/>
            </a:schemeClr>
          </a:lnRef>
          <a:fillRef idx="3">
            <a:schemeClr val="accent1">
              <a:hueOff val="0"/>
              <a:satOff val="0"/>
              <a:lumOff val="0"/>
              <a:alphaOff val="0"/>
            </a:schemeClr>
          </a:fillRef>
          <a:effectRef idx="3">
            <a:schemeClr val="accent1">
              <a:hueOff val="0"/>
              <a:satOff val="0"/>
              <a:lumOff val="0"/>
              <a:alphaOff val="0"/>
            </a:schemeClr>
          </a:effectRef>
          <a:fontRef idx="minor">
            <a:schemeClr val="lt1"/>
          </a:fontRef>
        </p:style>
      </p:sp>
      <p:sp>
        <p:nvSpPr>
          <p:cNvPr id="30" name="Rectangle 4"/>
          <p:cNvSpPr>
            <a:spLocks noChangeArrowheads="1"/>
          </p:cNvSpPr>
          <p:nvPr/>
        </p:nvSpPr>
        <p:spPr bwMode="auto">
          <a:xfrm>
            <a:off x="457200" y="1524000"/>
            <a:ext cx="8229600" cy="424732"/>
          </a:xfrm>
          <a:prstGeom prst="rect">
            <a:avLst/>
          </a:prstGeom>
          <a:noFill/>
          <a:ln w="9525">
            <a:noFill/>
            <a:miter lim="800000"/>
            <a:headEnd/>
            <a:tailEnd/>
          </a:ln>
        </p:spPr>
        <p:txBody>
          <a:bodyPr>
            <a:spAutoFit/>
          </a:bodyPr>
          <a:lstStyle/>
          <a:p>
            <a:pPr algn="ctr" defTabSz="1066800">
              <a:lnSpc>
                <a:spcPct val="90000"/>
              </a:lnSpc>
              <a:spcAft>
                <a:spcPct val="35000"/>
              </a:spcAft>
              <a:defRPr/>
            </a:pPr>
            <a:r>
              <a:rPr lang="ro-RO" sz="2400" b="1" dirty="0">
                <a:solidFill>
                  <a:srgbClr val="C00000"/>
                </a:solidFill>
                <a:effectLst>
                  <a:outerShdw blurRad="38100" dist="38100" dir="2700000" algn="tl">
                    <a:srgbClr val="000000">
                      <a:alpha val="43137"/>
                    </a:srgbClr>
                  </a:outerShdw>
                </a:effectLst>
                <a:cs typeface="Arial" charset="0"/>
              </a:rPr>
              <a:t>Principiul inerției</a:t>
            </a:r>
            <a:endParaRPr lang="vi-VN" sz="2400" b="1" dirty="0">
              <a:solidFill>
                <a:srgbClr val="C00000"/>
              </a:solidFill>
              <a:effectLst>
                <a:outerShdw blurRad="38100" dist="38100" dir="2700000" algn="tl">
                  <a:srgbClr val="000000">
                    <a:alpha val="43137"/>
                  </a:srgbClr>
                </a:outerShdw>
              </a:effectLst>
              <a:cs typeface="Arial" charset="0"/>
            </a:endParaRPr>
          </a:p>
        </p:txBody>
      </p:sp>
      <p:sp>
        <p:nvSpPr>
          <p:cNvPr id="31" name="Action Button: Forward or Next 30">
            <a:hlinkClick r:id="rId3" action="ppaction://hlinksldjump" highlightClick="1"/>
          </p:cNvPr>
          <p:cNvSpPr/>
          <p:nvPr/>
        </p:nvSpPr>
        <p:spPr>
          <a:xfrm>
            <a:off x="685800" y="1600200"/>
            <a:ext cx="457200" cy="304799"/>
          </a:xfrm>
          <a:prstGeom prst="actionButtonForwardNext">
            <a:avLst/>
          </a:prstGeom>
          <a:solidFill>
            <a:srgbClr val="9BBA56"/>
          </a:solidFill>
          <a:ln>
            <a:solidFill>
              <a:srgbClr val="C00000"/>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o-RO"/>
          </a:p>
        </p:txBody>
      </p:sp>
      <p:sp>
        <p:nvSpPr>
          <p:cNvPr id="34" name="Rectangle 33"/>
          <p:cNvSpPr>
            <a:spLocks noChangeArrowheads="1"/>
          </p:cNvSpPr>
          <p:nvPr/>
        </p:nvSpPr>
        <p:spPr bwMode="auto">
          <a:xfrm>
            <a:off x="0" y="6705600"/>
            <a:ext cx="9144000" cy="338554"/>
          </a:xfrm>
          <a:prstGeom prst="rect">
            <a:avLst/>
          </a:prstGeom>
          <a:noFill/>
          <a:ln w="9525">
            <a:noFill/>
            <a:miter lim="800000"/>
            <a:headEnd/>
            <a:tailEnd/>
          </a:ln>
        </p:spPr>
        <p:txBody>
          <a:bodyPr>
            <a:spAutoFit/>
          </a:bodyPr>
          <a:lstStyle/>
          <a:p>
            <a:pPr algn="ctr">
              <a:defRPr/>
            </a:pPr>
            <a:r>
              <a:rPr lang="en-US" sz="800" dirty="0">
                <a:effectLst>
                  <a:outerShdw blurRad="38100" dist="38100" dir="2700000" algn="tl">
                    <a:srgbClr val="000000">
                      <a:alpha val="43137"/>
                    </a:srgbClr>
                  </a:outerShdw>
                </a:effectLst>
                <a:latin typeface="Arial" panose="020B0604020202020204" pitchFamily="34" charset="0"/>
                <a:cs typeface="Arial" pitchFamily="34" charset="0"/>
              </a:rPr>
              <a:t>Prof. </a:t>
            </a:r>
            <a:r>
              <a:rPr lang="ro-RO" sz="800" dirty="0">
                <a:effectLst>
                  <a:outerShdw blurRad="38100" dist="38100" dir="2700000" algn="tl">
                    <a:srgbClr val="000000">
                      <a:alpha val="43137"/>
                    </a:srgbClr>
                  </a:outerShdw>
                </a:effectLst>
                <a:latin typeface="Arial" panose="020B0604020202020204" pitchFamily="34" charset="0"/>
                <a:cs typeface="Arial" pitchFamily="34" charset="0"/>
              </a:rPr>
              <a:t>Barbu MIHAELA FLORICA			 Liceul Tehnologic „Gheorghe Ionescu-Sisești” – Valea Călugărească</a:t>
            </a:r>
          </a:p>
          <a:p>
            <a:pPr algn="ctr">
              <a:defRPr/>
            </a:pPr>
            <a:endParaRPr lang="en-US" sz="800" b="1" dirty="0">
              <a:latin typeface="Arial" panose="020B0604020202020204" pitchFamily="34" charset="0"/>
              <a:cs typeface="Arial" panose="020B0604020202020204" pitchFamily="34" charset="0"/>
            </a:endParaRPr>
          </a:p>
        </p:txBody>
      </p:sp>
      <p:sp>
        <p:nvSpPr>
          <p:cNvPr id="40" name="Rectangle 39"/>
          <p:cNvSpPr/>
          <p:nvPr/>
        </p:nvSpPr>
        <p:spPr bwMode="auto">
          <a:xfrm>
            <a:off x="457200" y="2133600"/>
            <a:ext cx="8229600" cy="457200"/>
          </a:xfrm>
          <a:prstGeom prst="rect">
            <a:avLst/>
          </a:prstGeom>
          <a:solidFill>
            <a:srgbClr val="DAE9B9"/>
          </a:solidFill>
          <a:scene3d>
            <a:camera prst="orthographicFront" fov="0">
              <a:rot lat="0" lon="0" rev="0"/>
            </a:camera>
            <a:lightRig rig="soft" dir="b">
              <a:rot lat="0" lon="0" rev="0"/>
            </a:lightRig>
          </a:scene3d>
          <a:sp3d prstMaterial="dkEdge">
            <a:bevelT w="63500" h="63500" prst="softRound"/>
            <a:contourClr>
              <a:schemeClr val="accent1">
                <a:hueOff val="0"/>
                <a:satOff val="0"/>
                <a:lumOff val="0"/>
                <a:alphaOff val="0"/>
              </a:schemeClr>
            </a:contourClr>
          </a:sp3d>
        </p:spPr>
        <p:style>
          <a:lnRef idx="0">
            <a:schemeClr val="lt1">
              <a:hueOff val="0"/>
              <a:satOff val="0"/>
              <a:lumOff val="0"/>
              <a:alphaOff val="0"/>
            </a:schemeClr>
          </a:lnRef>
          <a:fillRef idx="3">
            <a:schemeClr val="accent1">
              <a:hueOff val="0"/>
              <a:satOff val="0"/>
              <a:lumOff val="0"/>
              <a:alphaOff val="0"/>
            </a:schemeClr>
          </a:fillRef>
          <a:effectRef idx="3">
            <a:schemeClr val="accent1">
              <a:hueOff val="0"/>
              <a:satOff val="0"/>
              <a:lumOff val="0"/>
              <a:alphaOff val="0"/>
            </a:schemeClr>
          </a:effectRef>
          <a:fontRef idx="minor">
            <a:schemeClr val="lt1"/>
          </a:fontRef>
        </p:style>
      </p:sp>
      <p:sp>
        <p:nvSpPr>
          <p:cNvPr id="43" name="Rectangle 4"/>
          <p:cNvSpPr>
            <a:spLocks noChangeArrowheads="1"/>
          </p:cNvSpPr>
          <p:nvPr/>
        </p:nvSpPr>
        <p:spPr bwMode="auto">
          <a:xfrm>
            <a:off x="457200" y="2133600"/>
            <a:ext cx="8229600" cy="424732"/>
          </a:xfrm>
          <a:prstGeom prst="rect">
            <a:avLst/>
          </a:prstGeom>
          <a:noFill/>
          <a:ln w="9525">
            <a:noFill/>
            <a:miter lim="800000"/>
            <a:headEnd/>
            <a:tailEnd/>
          </a:ln>
        </p:spPr>
        <p:txBody>
          <a:bodyPr>
            <a:spAutoFit/>
          </a:bodyPr>
          <a:lstStyle/>
          <a:p>
            <a:pPr algn="ctr" defTabSz="1066800">
              <a:lnSpc>
                <a:spcPct val="90000"/>
              </a:lnSpc>
              <a:spcAft>
                <a:spcPct val="35000"/>
              </a:spcAft>
              <a:defRPr/>
            </a:pPr>
            <a:r>
              <a:rPr lang="ro-RO" sz="2400" b="1" dirty="0">
                <a:solidFill>
                  <a:srgbClr val="C00000"/>
                </a:solidFill>
                <a:effectLst>
                  <a:outerShdw blurRad="38100" dist="38100" dir="2700000" algn="tl">
                    <a:srgbClr val="000000">
                      <a:alpha val="43137"/>
                    </a:srgbClr>
                  </a:outerShdw>
                </a:effectLst>
                <a:cs typeface="Arial" charset="0"/>
              </a:rPr>
              <a:t>Sistemele de referință inerțiale</a:t>
            </a:r>
            <a:endParaRPr lang="vi-VN" sz="2400" b="1" dirty="0">
              <a:solidFill>
                <a:srgbClr val="C00000"/>
              </a:solidFill>
              <a:effectLst>
                <a:outerShdw blurRad="38100" dist="38100" dir="2700000" algn="tl">
                  <a:srgbClr val="000000">
                    <a:alpha val="43137"/>
                  </a:srgbClr>
                </a:outerShdw>
              </a:effectLst>
              <a:cs typeface="Arial" charset="0"/>
            </a:endParaRPr>
          </a:p>
        </p:txBody>
      </p:sp>
      <p:sp>
        <p:nvSpPr>
          <p:cNvPr id="44" name="Action Button: Forward or Next 43">
            <a:hlinkClick r:id="rId4" action="ppaction://hlinksldjump" highlightClick="1"/>
          </p:cNvPr>
          <p:cNvSpPr/>
          <p:nvPr/>
        </p:nvSpPr>
        <p:spPr>
          <a:xfrm>
            <a:off x="685800" y="2209800"/>
            <a:ext cx="457200" cy="304799"/>
          </a:xfrm>
          <a:prstGeom prst="actionButtonForwardNext">
            <a:avLst/>
          </a:prstGeom>
          <a:solidFill>
            <a:srgbClr val="9BBA56"/>
          </a:solidFill>
          <a:ln>
            <a:solidFill>
              <a:srgbClr val="C00000"/>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o-RO"/>
          </a:p>
        </p:txBody>
      </p:sp>
      <p:sp>
        <p:nvSpPr>
          <p:cNvPr id="63" name="Rectangle 62"/>
          <p:cNvSpPr/>
          <p:nvPr/>
        </p:nvSpPr>
        <p:spPr bwMode="auto">
          <a:xfrm>
            <a:off x="457200" y="2743200"/>
            <a:ext cx="8229600" cy="457200"/>
          </a:xfrm>
          <a:prstGeom prst="rect">
            <a:avLst/>
          </a:prstGeom>
          <a:solidFill>
            <a:srgbClr val="DAE9B9"/>
          </a:solidFill>
          <a:scene3d>
            <a:camera prst="orthographicFront" fov="0">
              <a:rot lat="0" lon="0" rev="0"/>
            </a:camera>
            <a:lightRig rig="soft" dir="b">
              <a:rot lat="0" lon="0" rev="0"/>
            </a:lightRig>
          </a:scene3d>
          <a:sp3d prstMaterial="dkEdge">
            <a:bevelT w="63500" h="63500" prst="softRound"/>
            <a:contourClr>
              <a:schemeClr val="accent1">
                <a:hueOff val="0"/>
                <a:satOff val="0"/>
                <a:lumOff val="0"/>
                <a:alphaOff val="0"/>
              </a:schemeClr>
            </a:contourClr>
          </a:sp3d>
        </p:spPr>
        <p:style>
          <a:lnRef idx="0">
            <a:schemeClr val="lt1">
              <a:hueOff val="0"/>
              <a:satOff val="0"/>
              <a:lumOff val="0"/>
              <a:alphaOff val="0"/>
            </a:schemeClr>
          </a:lnRef>
          <a:fillRef idx="3">
            <a:schemeClr val="accent1">
              <a:hueOff val="0"/>
              <a:satOff val="0"/>
              <a:lumOff val="0"/>
              <a:alphaOff val="0"/>
            </a:schemeClr>
          </a:fillRef>
          <a:effectRef idx="3">
            <a:schemeClr val="accent1">
              <a:hueOff val="0"/>
              <a:satOff val="0"/>
              <a:lumOff val="0"/>
              <a:alphaOff val="0"/>
            </a:schemeClr>
          </a:effectRef>
          <a:fontRef idx="minor">
            <a:schemeClr val="lt1"/>
          </a:fontRef>
        </p:style>
      </p:sp>
      <p:sp>
        <p:nvSpPr>
          <p:cNvPr id="64" name="Rectangle 4"/>
          <p:cNvSpPr>
            <a:spLocks noChangeArrowheads="1"/>
          </p:cNvSpPr>
          <p:nvPr/>
        </p:nvSpPr>
        <p:spPr bwMode="auto">
          <a:xfrm>
            <a:off x="457200" y="2743200"/>
            <a:ext cx="8229600" cy="424732"/>
          </a:xfrm>
          <a:prstGeom prst="rect">
            <a:avLst/>
          </a:prstGeom>
          <a:noFill/>
          <a:ln w="9525">
            <a:noFill/>
            <a:miter lim="800000"/>
            <a:headEnd/>
            <a:tailEnd/>
          </a:ln>
        </p:spPr>
        <p:txBody>
          <a:bodyPr>
            <a:spAutoFit/>
          </a:bodyPr>
          <a:lstStyle/>
          <a:p>
            <a:pPr algn="ctr" defTabSz="1066800">
              <a:lnSpc>
                <a:spcPct val="90000"/>
              </a:lnSpc>
              <a:spcAft>
                <a:spcPct val="35000"/>
              </a:spcAft>
              <a:defRPr/>
            </a:pPr>
            <a:r>
              <a:rPr lang="ro-RO" sz="2400" b="1" dirty="0">
                <a:solidFill>
                  <a:srgbClr val="C00000"/>
                </a:solidFill>
                <a:effectLst>
                  <a:outerShdw blurRad="38100" dist="38100" dir="2700000" algn="tl">
                    <a:srgbClr val="000000">
                      <a:alpha val="43137"/>
                    </a:srgbClr>
                  </a:outerShdw>
                </a:effectLst>
                <a:cs typeface="Arial" charset="0"/>
              </a:rPr>
              <a:t>Impulsul mecanic</a:t>
            </a:r>
            <a:endParaRPr lang="vi-VN" sz="2400" b="1" dirty="0">
              <a:solidFill>
                <a:srgbClr val="C00000"/>
              </a:solidFill>
              <a:effectLst>
                <a:outerShdw blurRad="38100" dist="38100" dir="2700000" algn="tl">
                  <a:srgbClr val="000000">
                    <a:alpha val="43137"/>
                  </a:srgbClr>
                </a:outerShdw>
              </a:effectLst>
              <a:cs typeface="Arial" charset="0"/>
            </a:endParaRPr>
          </a:p>
        </p:txBody>
      </p:sp>
      <p:sp>
        <p:nvSpPr>
          <p:cNvPr id="65" name="Action Button: Forward or Next 64">
            <a:hlinkClick r:id="rId5" action="ppaction://hlinksldjump" highlightClick="1"/>
          </p:cNvPr>
          <p:cNvSpPr/>
          <p:nvPr/>
        </p:nvSpPr>
        <p:spPr>
          <a:xfrm>
            <a:off x="685800" y="2819400"/>
            <a:ext cx="457200" cy="304799"/>
          </a:xfrm>
          <a:prstGeom prst="actionButtonForwardNext">
            <a:avLst/>
          </a:prstGeom>
          <a:solidFill>
            <a:srgbClr val="9BBA56"/>
          </a:solidFill>
          <a:ln>
            <a:solidFill>
              <a:srgbClr val="C00000"/>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o-RO"/>
          </a:p>
        </p:txBody>
      </p:sp>
      <p:sp>
        <p:nvSpPr>
          <p:cNvPr id="66" name="Rectangle 65"/>
          <p:cNvSpPr/>
          <p:nvPr/>
        </p:nvSpPr>
        <p:spPr bwMode="auto">
          <a:xfrm>
            <a:off x="457200" y="3352800"/>
            <a:ext cx="8229600" cy="457200"/>
          </a:xfrm>
          <a:prstGeom prst="rect">
            <a:avLst/>
          </a:prstGeom>
          <a:solidFill>
            <a:srgbClr val="DAE9B9"/>
          </a:solidFill>
          <a:scene3d>
            <a:camera prst="orthographicFront" fov="0">
              <a:rot lat="0" lon="0" rev="0"/>
            </a:camera>
            <a:lightRig rig="soft" dir="b">
              <a:rot lat="0" lon="0" rev="0"/>
            </a:lightRig>
          </a:scene3d>
          <a:sp3d prstMaterial="dkEdge">
            <a:bevelT w="63500" h="63500" prst="softRound"/>
            <a:contourClr>
              <a:schemeClr val="accent1">
                <a:hueOff val="0"/>
                <a:satOff val="0"/>
                <a:lumOff val="0"/>
                <a:alphaOff val="0"/>
              </a:schemeClr>
            </a:contourClr>
          </a:sp3d>
        </p:spPr>
        <p:style>
          <a:lnRef idx="0">
            <a:schemeClr val="lt1">
              <a:hueOff val="0"/>
              <a:satOff val="0"/>
              <a:lumOff val="0"/>
              <a:alphaOff val="0"/>
            </a:schemeClr>
          </a:lnRef>
          <a:fillRef idx="3">
            <a:schemeClr val="accent1">
              <a:hueOff val="0"/>
              <a:satOff val="0"/>
              <a:lumOff val="0"/>
              <a:alphaOff val="0"/>
            </a:schemeClr>
          </a:fillRef>
          <a:effectRef idx="3">
            <a:schemeClr val="accent1">
              <a:hueOff val="0"/>
              <a:satOff val="0"/>
              <a:lumOff val="0"/>
              <a:alphaOff val="0"/>
            </a:schemeClr>
          </a:effectRef>
          <a:fontRef idx="minor">
            <a:schemeClr val="lt1"/>
          </a:fontRef>
        </p:style>
      </p:sp>
      <p:sp>
        <p:nvSpPr>
          <p:cNvPr id="67" name="Rectangle 4"/>
          <p:cNvSpPr>
            <a:spLocks noChangeArrowheads="1"/>
          </p:cNvSpPr>
          <p:nvPr/>
        </p:nvSpPr>
        <p:spPr bwMode="auto">
          <a:xfrm>
            <a:off x="457200" y="3352800"/>
            <a:ext cx="8229600" cy="886397"/>
          </a:xfrm>
          <a:prstGeom prst="rect">
            <a:avLst/>
          </a:prstGeom>
          <a:noFill/>
          <a:ln w="9525">
            <a:noFill/>
            <a:miter lim="800000"/>
            <a:headEnd/>
            <a:tailEnd/>
          </a:ln>
        </p:spPr>
        <p:txBody>
          <a:bodyPr>
            <a:spAutoFit/>
          </a:bodyPr>
          <a:lstStyle/>
          <a:p>
            <a:pPr algn="ctr" defTabSz="1066800">
              <a:lnSpc>
                <a:spcPct val="90000"/>
              </a:lnSpc>
              <a:spcAft>
                <a:spcPct val="35000"/>
              </a:spcAft>
              <a:defRPr/>
            </a:pPr>
            <a:r>
              <a:rPr lang="ro-RO" sz="2400" b="1" dirty="0">
                <a:solidFill>
                  <a:srgbClr val="C00000"/>
                </a:solidFill>
                <a:effectLst>
                  <a:outerShdw blurRad="38100" dist="38100" dir="2700000" algn="tl">
                    <a:srgbClr val="000000">
                      <a:alpha val="43137"/>
                    </a:srgbClr>
                  </a:outerShdw>
                </a:effectLst>
                <a:cs typeface="Arial" charset="0"/>
              </a:rPr>
              <a:t>Principiul fundamental al dinamicii</a:t>
            </a:r>
            <a:endParaRPr lang="vi-VN" sz="2400" b="1" dirty="0">
              <a:solidFill>
                <a:srgbClr val="C00000"/>
              </a:solidFill>
              <a:effectLst>
                <a:outerShdw blurRad="38100" dist="38100" dir="2700000" algn="tl">
                  <a:srgbClr val="000000">
                    <a:alpha val="43137"/>
                  </a:srgbClr>
                </a:outerShdw>
              </a:effectLst>
              <a:cs typeface="Arial" charset="0"/>
            </a:endParaRPr>
          </a:p>
          <a:p>
            <a:pPr algn="ctr" defTabSz="1066800">
              <a:lnSpc>
                <a:spcPct val="90000"/>
              </a:lnSpc>
              <a:spcAft>
                <a:spcPct val="35000"/>
              </a:spcAft>
              <a:defRPr/>
            </a:pPr>
            <a:endParaRPr lang="ro-RO" sz="2400" b="1" dirty="0">
              <a:solidFill>
                <a:srgbClr val="C00000"/>
              </a:solidFill>
              <a:effectLst>
                <a:outerShdw blurRad="38100" dist="38100" dir="2700000" algn="tl">
                  <a:srgbClr val="000000">
                    <a:alpha val="43137"/>
                  </a:srgbClr>
                </a:outerShdw>
              </a:effectLst>
              <a:cs typeface="Arial" charset="0"/>
            </a:endParaRPr>
          </a:p>
        </p:txBody>
      </p:sp>
      <p:sp>
        <p:nvSpPr>
          <p:cNvPr id="68" name="Action Button: Forward or Next 67">
            <a:hlinkClick r:id="rId6" action="ppaction://hlinksldjump" highlightClick="1"/>
          </p:cNvPr>
          <p:cNvSpPr/>
          <p:nvPr/>
        </p:nvSpPr>
        <p:spPr>
          <a:xfrm>
            <a:off x="685800" y="3429000"/>
            <a:ext cx="457200" cy="304799"/>
          </a:xfrm>
          <a:prstGeom prst="actionButtonForwardNext">
            <a:avLst/>
          </a:prstGeom>
          <a:solidFill>
            <a:srgbClr val="9BBA56"/>
          </a:solidFill>
          <a:ln>
            <a:solidFill>
              <a:srgbClr val="C00000"/>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o-RO"/>
          </a:p>
        </p:txBody>
      </p:sp>
      <p:sp>
        <p:nvSpPr>
          <p:cNvPr id="69" name="Rectangle 68"/>
          <p:cNvSpPr/>
          <p:nvPr/>
        </p:nvSpPr>
        <p:spPr bwMode="auto">
          <a:xfrm>
            <a:off x="457200" y="3962400"/>
            <a:ext cx="8229600" cy="457200"/>
          </a:xfrm>
          <a:prstGeom prst="rect">
            <a:avLst/>
          </a:prstGeom>
          <a:solidFill>
            <a:srgbClr val="DAE9B9"/>
          </a:solidFill>
          <a:scene3d>
            <a:camera prst="orthographicFront" fov="0">
              <a:rot lat="0" lon="0" rev="0"/>
            </a:camera>
            <a:lightRig rig="soft" dir="b">
              <a:rot lat="0" lon="0" rev="0"/>
            </a:lightRig>
          </a:scene3d>
          <a:sp3d prstMaterial="dkEdge">
            <a:bevelT w="63500" h="63500" prst="softRound"/>
            <a:contourClr>
              <a:schemeClr val="accent1">
                <a:hueOff val="0"/>
                <a:satOff val="0"/>
                <a:lumOff val="0"/>
                <a:alphaOff val="0"/>
              </a:schemeClr>
            </a:contourClr>
          </a:sp3d>
        </p:spPr>
        <p:style>
          <a:lnRef idx="0">
            <a:schemeClr val="lt1">
              <a:hueOff val="0"/>
              <a:satOff val="0"/>
              <a:lumOff val="0"/>
              <a:alphaOff val="0"/>
            </a:schemeClr>
          </a:lnRef>
          <a:fillRef idx="3">
            <a:schemeClr val="accent1">
              <a:hueOff val="0"/>
              <a:satOff val="0"/>
              <a:lumOff val="0"/>
              <a:alphaOff val="0"/>
            </a:schemeClr>
          </a:fillRef>
          <a:effectRef idx="3">
            <a:schemeClr val="accent1">
              <a:hueOff val="0"/>
              <a:satOff val="0"/>
              <a:lumOff val="0"/>
              <a:alphaOff val="0"/>
            </a:schemeClr>
          </a:effectRef>
          <a:fontRef idx="minor">
            <a:schemeClr val="lt1"/>
          </a:fontRef>
        </p:style>
      </p:sp>
      <p:sp>
        <p:nvSpPr>
          <p:cNvPr id="70" name="Rectangle 4"/>
          <p:cNvSpPr>
            <a:spLocks noChangeArrowheads="1"/>
          </p:cNvSpPr>
          <p:nvPr/>
        </p:nvSpPr>
        <p:spPr bwMode="auto">
          <a:xfrm>
            <a:off x="457200" y="3962400"/>
            <a:ext cx="8229600" cy="424732"/>
          </a:xfrm>
          <a:prstGeom prst="rect">
            <a:avLst/>
          </a:prstGeom>
          <a:noFill/>
          <a:ln w="9525">
            <a:noFill/>
            <a:miter lim="800000"/>
            <a:headEnd/>
            <a:tailEnd/>
          </a:ln>
        </p:spPr>
        <p:txBody>
          <a:bodyPr>
            <a:spAutoFit/>
          </a:bodyPr>
          <a:lstStyle/>
          <a:p>
            <a:pPr algn="ctr" defTabSz="1066800">
              <a:lnSpc>
                <a:spcPct val="90000"/>
              </a:lnSpc>
              <a:spcAft>
                <a:spcPct val="35000"/>
              </a:spcAft>
              <a:defRPr/>
            </a:pPr>
            <a:r>
              <a:rPr lang="ro-RO" sz="2400" b="1" dirty="0">
                <a:solidFill>
                  <a:srgbClr val="C00000"/>
                </a:solidFill>
                <a:effectLst>
                  <a:outerShdw blurRad="38100" dist="38100" dir="2700000" algn="tl">
                    <a:srgbClr val="000000">
                      <a:alpha val="43137"/>
                    </a:srgbClr>
                  </a:outerShdw>
                </a:effectLst>
                <a:cs typeface="Arial" charset="0"/>
              </a:rPr>
              <a:t>Principiul acțiunii și reacțiunii</a:t>
            </a:r>
            <a:endParaRPr lang="vi-VN" sz="2400" b="1" dirty="0">
              <a:solidFill>
                <a:srgbClr val="C00000"/>
              </a:solidFill>
              <a:effectLst>
                <a:outerShdw blurRad="38100" dist="38100" dir="2700000" algn="tl">
                  <a:srgbClr val="000000">
                    <a:alpha val="43137"/>
                  </a:srgbClr>
                </a:outerShdw>
              </a:effectLst>
              <a:cs typeface="Arial" charset="0"/>
            </a:endParaRPr>
          </a:p>
        </p:txBody>
      </p:sp>
      <p:sp>
        <p:nvSpPr>
          <p:cNvPr id="71" name="Action Button: Forward or Next 70">
            <a:hlinkClick r:id="rId7" action="ppaction://hlinksldjump" highlightClick="1"/>
          </p:cNvPr>
          <p:cNvSpPr/>
          <p:nvPr/>
        </p:nvSpPr>
        <p:spPr>
          <a:xfrm>
            <a:off x="685800" y="4038600"/>
            <a:ext cx="457200" cy="304799"/>
          </a:xfrm>
          <a:prstGeom prst="actionButtonForwardNext">
            <a:avLst/>
          </a:prstGeom>
          <a:solidFill>
            <a:srgbClr val="9BBA56"/>
          </a:solidFill>
          <a:ln>
            <a:solidFill>
              <a:srgbClr val="C00000"/>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o-RO"/>
          </a:p>
        </p:txBody>
      </p:sp>
      <p:sp>
        <p:nvSpPr>
          <p:cNvPr id="72" name="Rectangle 71"/>
          <p:cNvSpPr/>
          <p:nvPr/>
        </p:nvSpPr>
        <p:spPr bwMode="auto">
          <a:xfrm>
            <a:off x="457200" y="4572000"/>
            <a:ext cx="8229600" cy="457200"/>
          </a:xfrm>
          <a:prstGeom prst="rect">
            <a:avLst/>
          </a:prstGeom>
          <a:solidFill>
            <a:srgbClr val="DAE9B9"/>
          </a:solidFill>
          <a:scene3d>
            <a:camera prst="orthographicFront" fov="0">
              <a:rot lat="0" lon="0" rev="0"/>
            </a:camera>
            <a:lightRig rig="soft" dir="b">
              <a:rot lat="0" lon="0" rev="0"/>
            </a:lightRig>
          </a:scene3d>
          <a:sp3d prstMaterial="dkEdge">
            <a:bevelT w="63500" h="63500" prst="softRound"/>
            <a:contourClr>
              <a:schemeClr val="accent1">
                <a:hueOff val="0"/>
                <a:satOff val="0"/>
                <a:lumOff val="0"/>
                <a:alphaOff val="0"/>
              </a:schemeClr>
            </a:contourClr>
          </a:sp3d>
        </p:spPr>
        <p:style>
          <a:lnRef idx="0">
            <a:schemeClr val="lt1">
              <a:hueOff val="0"/>
              <a:satOff val="0"/>
              <a:lumOff val="0"/>
              <a:alphaOff val="0"/>
            </a:schemeClr>
          </a:lnRef>
          <a:fillRef idx="3">
            <a:schemeClr val="accent1">
              <a:hueOff val="0"/>
              <a:satOff val="0"/>
              <a:lumOff val="0"/>
              <a:alphaOff val="0"/>
            </a:schemeClr>
          </a:fillRef>
          <a:effectRef idx="3">
            <a:schemeClr val="accent1">
              <a:hueOff val="0"/>
              <a:satOff val="0"/>
              <a:lumOff val="0"/>
              <a:alphaOff val="0"/>
            </a:schemeClr>
          </a:effectRef>
          <a:fontRef idx="minor">
            <a:schemeClr val="lt1"/>
          </a:fontRef>
        </p:style>
      </p:sp>
      <p:sp>
        <p:nvSpPr>
          <p:cNvPr id="73" name="Rectangle 4"/>
          <p:cNvSpPr>
            <a:spLocks noChangeArrowheads="1"/>
          </p:cNvSpPr>
          <p:nvPr/>
        </p:nvSpPr>
        <p:spPr bwMode="auto">
          <a:xfrm>
            <a:off x="457200" y="4572000"/>
            <a:ext cx="8229600" cy="424732"/>
          </a:xfrm>
          <a:prstGeom prst="rect">
            <a:avLst/>
          </a:prstGeom>
          <a:noFill/>
          <a:ln w="9525">
            <a:noFill/>
            <a:miter lim="800000"/>
            <a:headEnd/>
            <a:tailEnd/>
          </a:ln>
        </p:spPr>
        <p:txBody>
          <a:bodyPr>
            <a:spAutoFit/>
          </a:bodyPr>
          <a:lstStyle/>
          <a:p>
            <a:pPr algn="ctr" defTabSz="1066800">
              <a:lnSpc>
                <a:spcPct val="90000"/>
              </a:lnSpc>
              <a:spcAft>
                <a:spcPct val="35000"/>
              </a:spcAft>
              <a:defRPr/>
            </a:pPr>
            <a:r>
              <a:rPr lang="ro-RO" sz="2400" b="1" dirty="0">
                <a:solidFill>
                  <a:srgbClr val="C00000"/>
                </a:solidFill>
                <a:effectLst>
                  <a:outerShdw blurRad="38100" dist="38100" dir="2700000" algn="tl">
                    <a:srgbClr val="000000">
                      <a:alpha val="43137"/>
                    </a:srgbClr>
                  </a:outerShdw>
                </a:effectLst>
                <a:cs typeface="Arial" charset="0"/>
              </a:rPr>
              <a:t>Principiul suprapunerii forțelor</a:t>
            </a:r>
          </a:p>
        </p:txBody>
      </p:sp>
      <p:sp>
        <p:nvSpPr>
          <p:cNvPr id="74" name="Action Button: Forward or Next 73">
            <a:hlinkClick r:id="rId8" action="ppaction://hlinksldjump" highlightClick="1"/>
          </p:cNvPr>
          <p:cNvSpPr/>
          <p:nvPr/>
        </p:nvSpPr>
        <p:spPr>
          <a:xfrm>
            <a:off x="685800" y="4648200"/>
            <a:ext cx="457200" cy="304799"/>
          </a:xfrm>
          <a:prstGeom prst="actionButtonForwardNext">
            <a:avLst/>
          </a:prstGeom>
          <a:solidFill>
            <a:srgbClr val="9BBA56"/>
          </a:solidFill>
          <a:ln>
            <a:solidFill>
              <a:srgbClr val="C00000"/>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o-RO"/>
          </a:p>
        </p:txBody>
      </p:sp>
      <p:sp>
        <p:nvSpPr>
          <p:cNvPr id="75" name="Rectangle 74"/>
          <p:cNvSpPr/>
          <p:nvPr/>
        </p:nvSpPr>
        <p:spPr bwMode="auto">
          <a:xfrm>
            <a:off x="457200" y="5181600"/>
            <a:ext cx="8229600" cy="457200"/>
          </a:xfrm>
          <a:prstGeom prst="rect">
            <a:avLst/>
          </a:prstGeom>
          <a:solidFill>
            <a:srgbClr val="DAE9B9"/>
          </a:solidFill>
          <a:scene3d>
            <a:camera prst="orthographicFront" fov="0">
              <a:rot lat="0" lon="0" rev="0"/>
            </a:camera>
            <a:lightRig rig="soft" dir="b">
              <a:rot lat="0" lon="0" rev="0"/>
            </a:lightRig>
          </a:scene3d>
          <a:sp3d prstMaterial="dkEdge">
            <a:bevelT w="63500" h="63500" prst="softRound"/>
            <a:contourClr>
              <a:schemeClr val="accent1">
                <a:hueOff val="0"/>
                <a:satOff val="0"/>
                <a:lumOff val="0"/>
                <a:alphaOff val="0"/>
              </a:schemeClr>
            </a:contourClr>
          </a:sp3d>
        </p:spPr>
        <p:style>
          <a:lnRef idx="0">
            <a:schemeClr val="lt1">
              <a:hueOff val="0"/>
              <a:satOff val="0"/>
              <a:lumOff val="0"/>
              <a:alphaOff val="0"/>
            </a:schemeClr>
          </a:lnRef>
          <a:fillRef idx="3">
            <a:schemeClr val="accent1">
              <a:hueOff val="0"/>
              <a:satOff val="0"/>
              <a:lumOff val="0"/>
              <a:alphaOff val="0"/>
            </a:schemeClr>
          </a:fillRef>
          <a:effectRef idx="3">
            <a:schemeClr val="accent1">
              <a:hueOff val="0"/>
              <a:satOff val="0"/>
              <a:lumOff val="0"/>
              <a:alphaOff val="0"/>
            </a:schemeClr>
          </a:effectRef>
          <a:fontRef idx="minor">
            <a:schemeClr val="lt1"/>
          </a:fontRef>
        </p:style>
      </p:sp>
      <p:sp>
        <p:nvSpPr>
          <p:cNvPr id="76" name="Rectangle 4"/>
          <p:cNvSpPr>
            <a:spLocks noChangeArrowheads="1"/>
          </p:cNvSpPr>
          <p:nvPr/>
        </p:nvSpPr>
        <p:spPr bwMode="auto">
          <a:xfrm>
            <a:off x="457200" y="5181600"/>
            <a:ext cx="8229600" cy="424732"/>
          </a:xfrm>
          <a:prstGeom prst="rect">
            <a:avLst/>
          </a:prstGeom>
          <a:noFill/>
          <a:ln w="9525">
            <a:noFill/>
            <a:miter lim="800000"/>
            <a:headEnd/>
            <a:tailEnd/>
          </a:ln>
        </p:spPr>
        <p:txBody>
          <a:bodyPr>
            <a:spAutoFit/>
          </a:bodyPr>
          <a:lstStyle/>
          <a:p>
            <a:pPr algn="ctr" defTabSz="1066800">
              <a:lnSpc>
                <a:spcPct val="90000"/>
              </a:lnSpc>
              <a:spcAft>
                <a:spcPct val="35000"/>
              </a:spcAft>
              <a:defRPr/>
            </a:pPr>
            <a:r>
              <a:rPr lang="ro-RO" sz="2400" b="1" dirty="0">
                <a:solidFill>
                  <a:srgbClr val="C00000"/>
                </a:solidFill>
                <a:effectLst>
                  <a:outerShdw blurRad="38100" dist="38100" dir="2700000" algn="tl">
                    <a:srgbClr val="000000">
                      <a:alpha val="43137"/>
                    </a:srgbClr>
                  </a:outerShdw>
                </a:effectLst>
                <a:cs typeface="Arial" charset="0"/>
              </a:rPr>
              <a:t>Forța de inerție</a:t>
            </a:r>
            <a:endParaRPr lang="vi-VN" sz="2400" b="1" dirty="0">
              <a:solidFill>
                <a:srgbClr val="C00000"/>
              </a:solidFill>
              <a:effectLst>
                <a:outerShdw blurRad="38100" dist="38100" dir="2700000" algn="tl">
                  <a:srgbClr val="000000">
                    <a:alpha val="43137"/>
                  </a:srgbClr>
                </a:outerShdw>
              </a:effectLst>
              <a:cs typeface="Arial" charset="0"/>
            </a:endParaRPr>
          </a:p>
        </p:txBody>
      </p:sp>
      <p:sp>
        <p:nvSpPr>
          <p:cNvPr id="77" name="Action Button: Forward or Next 76">
            <a:hlinkClick r:id="rId9" action="ppaction://hlinksldjump" highlightClick="1"/>
          </p:cNvPr>
          <p:cNvSpPr/>
          <p:nvPr/>
        </p:nvSpPr>
        <p:spPr>
          <a:xfrm>
            <a:off x="685800" y="5257800"/>
            <a:ext cx="457200" cy="304799"/>
          </a:xfrm>
          <a:prstGeom prst="actionButtonForwardNext">
            <a:avLst/>
          </a:prstGeom>
          <a:solidFill>
            <a:srgbClr val="9BBA56"/>
          </a:solidFill>
          <a:ln>
            <a:solidFill>
              <a:srgbClr val="C00000"/>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o-RO"/>
          </a:p>
        </p:txBody>
      </p:sp>
      <p:sp>
        <p:nvSpPr>
          <p:cNvPr id="81" name="Rectangle 80"/>
          <p:cNvSpPr/>
          <p:nvPr/>
        </p:nvSpPr>
        <p:spPr bwMode="auto">
          <a:xfrm>
            <a:off x="457200" y="5791199"/>
            <a:ext cx="8229600" cy="457200"/>
          </a:xfrm>
          <a:prstGeom prst="rect">
            <a:avLst/>
          </a:prstGeom>
          <a:solidFill>
            <a:srgbClr val="DAE9B9"/>
          </a:solidFill>
          <a:scene3d>
            <a:camera prst="orthographicFront" fov="0">
              <a:rot lat="0" lon="0" rev="0"/>
            </a:camera>
            <a:lightRig rig="soft" dir="b">
              <a:rot lat="0" lon="0" rev="0"/>
            </a:lightRig>
          </a:scene3d>
          <a:sp3d prstMaterial="dkEdge">
            <a:bevelT w="63500" h="63500" prst="softRound"/>
            <a:contourClr>
              <a:schemeClr val="accent1">
                <a:hueOff val="0"/>
                <a:satOff val="0"/>
                <a:lumOff val="0"/>
                <a:alphaOff val="0"/>
              </a:schemeClr>
            </a:contourClr>
          </a:sp3d>
        </p:spPr>
        <p:style>
          <a:lnRef idx="0">
            <a:schemeClr val="lt1">
              <a:hueOff val="0"/>
              <a:satOff val="0"/>
              <a:lumOff val="0"/>
              <a:alphaOff val="0"/>
            </a:schemeClr>
          </a:lnRef>
          <a:fillRef idx="3">
            <a:schemeClr val="accent1">
              <a:hueOff val="0"/>
              <a:satOff val="0"/>
              <a:lumOff val="0"/>
              <a:alphaOff val="0"/>
            </a:schemeClr>
          </a:fillRef>
          <a:effectRef idx="3">
            <a:schemeClr val="accent1">
              <a:hueOff val="0"/>
              <a:satOff val="0"/>
              <a:lumOff val="0"/>
              <a:alphaOff val="0"/>
            </a:schemeClr>
          </a:effectRef>
          <a:fontRef idx="minor">
            <a:schemeClr val="lt1"/>
          </a:fontRef>
        </p:style>
      </p:sp>
      <p:sp>
        <p:nvSpPr>
          <p:cNvPr id="82" name="Rectangle 4"/>
          <p:cNvSpPr>
            <a:spLocks noChangeArrowheads="1"/>
          </p:cNvSpPr>
          <p:nvPr/>
        </p:nvSpPr>
        <p:spPr bwMode="auto">
          <a:xfrm>
            <a:off x="457200" y="5791199"/>
            <a:ext cx="8229600" cy="424732"/>
          </a:xfrm>
          <a:prstGeom prst="rect">
            <a:avLst/>
          </a:prstGeom>
          <a:noFill/>
          <a:ln w="9525">
            <a:noFill/>
            <a:miter lim="800000"/>
            <a:headEnd/>
            <a:tailEnd/>
          </a:ln>
        </p:spPr>
        <p:txBody>
          <a:bodyPr>
            <a:spAutoFit/>
          </a:bodyPr>
          <a:lstStyle/>
          <a:p>
            <a:pPr algn="ctr" defTabSz="1066800">
              <a:lnSpc>
                <a:spcPct val="90000"/>
              </a:lnSpc>
              <a:spcAft>
                <a:spcPct val="35000"/>
              </a:spcAft>
              <a:defRPr/>
            </a:pPr>
            <a:r>
              <a:rPr lang="ro-RO" sz="2400" b="1" dirty="0">
                <a:solidFill>
                  <a:srgbClr val="C00000"/>
                </a:solidFill>
                <a:effectLst>
                  <a:outerShdw blurRad="38100" dist="38100" dir="2700000" algn="tl">
                    <a:srgbClr val="000000">
                      <a:alpha val="43137"/>
                    </a:srgbClr>
                  </a:outerShdw>
                </a:effectLst>
                <a:cs typeface="Arial" charset="0"/>
              </a:rPr>
              <a:t>Bibliografia</a:t>
            </a:r>
            <a:endParaRPr lang="en-US" sz="2400" b="1" dirty="0">
              <a:solidFill>
                <a:srgbClr val="C00000"/>
              </a:solidFill>
              <a:effectLst>
                <a:outerShdw blurRad="38100" dist="38100" dir="2700000" algn="tl">
                  <a:srgbClr val="000000">
                    <a:alpha val="43137"/>
                  </a:srgbClr>
                </a:outerShdw>
              </a:effectLst>
              <a:cs typeface="Arial" charset="0"/>
            </a:endParaRPr>
          </a:p>
        </p:txBody>
      </p:sp>
      <p:sp>
        <p:nvSpPr>
          <p:cNvPr id="83" name="Action Button: Forward or Next 82">
            <a:hlinkClick r:id="rId10" action="ppaction://hlinksldjump" highlightClick="1"/>
          </p:cNvPr>
          <p:cNvSpPr/>
          <p:nvPr/>
        </p:nvSpPr>
        <p:spPr>
          <a:xfrm>
            <a:off x="685800" y="5867399"/>
            <a:ext cx="457200" cy="304799"/>
          </a:xfrm>
          <a:prstGeom prst="actionButtonForwardNext">
            <a:avLst/>
          </a:prstGeom>
          <a:solidFill>
            <a:srgbClr val="9BBA56"/>
          </a:solidFill>
          <a:ln>
            <a:solidFill>
              <a:srgbClr val="C00000"/>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o-RO"/>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28600" y="272143"/>
            <a:ext cx="1371600" cy="369332"/>
          </a:xfrm>
          <a:prstGeom prst="rect">
            <a:avLst/>
          </a:prstGeom>
          <a:solidFill>
            <a:schemeClr val="accent6">
              <a:lumMod val="20000"/>
              <a:lumOff val="80000"/>
            </a:schemeClr>
          </a:solidFill>
          <a:ln w="28575">
            <a:solidFill>
              <a:srgbClr val="9BBA56"/>
            </a:solidFill>
          </a:ln>
        </p:spPr>
        <p:txBody>
          <a:bodyPr wrap="square">
            <a:spAutoFit/>
          </a:bodyPr>
          <a:lstStyle/>
          <a:p>
            <a:pPr algn="just">
              <a:defRPr/>
            </a:pPr>
            <a:r>
              <a:rPr lang="ro-RO" b="1" dirty="0"/>
              <a:t>Aplicația 1</a:t>
            </a:r>
            <a:endParaRPr lang="en-US" b="1" dirty="0"/>
          </a:p>
        </p:txBody>
      </p:sp>
      <p:sp>
        <p:nvSpPr>
          <p:cNvPr id="3" name="TextBox 44"/>
          <p:cNvSpPr txBox="1">
            <a:spLocks noChangeArrowheads="1"/>
          </p:cNvSpPr>
          <p:nvPr/>
        </p:nvSpPr>
        <p:spPr bwMode="auto">
          <a:xfrm>
            <a:off x="228600" y="228600"/>
            <a:ext cx="8686800" cy="461665"/>
          </a:xfrm>
          <a:prstGeom prst="rect">
            <a:avLst/>
          </a:prstGeom>
          <a:noFill/>
          <a:ln w="9525">
            <a:noFill/>
            <a:miter lim="800000"/>
            <a:headEnd/>
            <a:tailEnd/>
          </a:ln>
        </p:spPr>
        <p:txBody>
          <a:bodyPr wrap="square">
            <a:spAutoFit/>
          </a:bodyPr>
          <a:lstStyle/>
          <a:p>
            <a:pPr algn="just">
              <a:lnSpc>
                <a:spcPct val="120000"/>
              </a:lnSpc>
              <a:spcAft>
                <a:spcPts val="600"/>
              </a:spcAft>
            </a:pPr>
            <a:r>
              <a:rPr lang="ro-RO" sz="2000" b="1" dirty="0"/>
              <a:t>                      Interacțiunile dintre două corpuri la contactul direct</a:t>
            </a:r>
          </a:p>
        </p:txBody>
      </p:sp>
      <p:sp>
        <p:nvSpPr>
          <p:cNvPr id="4" name="Rectangle 3"/>
          <p:cNvSpPr/>
          <p:nvPr/>
        </p:nvSpPr>
        <p:spPr>
          <a:xfrm>
            <a:off x="1600200" y="272143"/>
            <a:ext cx="7315200" cy="381000"/>
          </a:xfrm>
          <a:prstGeom prst="rect">
            <a:avLst/>
          </a:prstGeom>
          <a:noFill/>
          <a:ln w="12700">
            <a:solidFill>
              <a:schemeClr val="accent1">
                <a:lumMod val="50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o-RO"/>
          </a:p>
        </p:txBody>
      </p:sp>
      <p:grpSp>
        <p:nvGrpSpPr>
          <p:cNvPr id="202" name="Group 201"/>
          <p:cNvGrpSpPr/>
          <p:nvPr/>
        </p:nvGrpSpPr>
        <p:grpSpPr>
          <a:xfrm>
            <a:off x="304800" y="762000"/>
            <a:ext cx="4191000" cy="3048000"/>
            <a:chOff x="304800" y="762000"/>
            <a:chExt cx="4191000" cy="3048000"/>
          </a:xfrm>
        </p:grpSpPr>
        <p:sp>
          <p:nvSpPr>
            <p:cNvPr id="5" name="Oval 4"/>
            <p:cNvSpPr/>
            <p:nvPr/>
          </p:nvSpPr>
          <p:spPr>
            <a:xfrm rot="18991778">
              <a:off x="1411526" y="1155196"/>
              <a:ext cx="1434501" cy="928722"/>
            </a:xfrm>
            <a:prstGeom prst="ellipse">
              <a:avLst/>
            </a:prstGeom>
            <a:ln w="19050">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o-RO"/>
            </a:p>
          </p:txBody>
        </p:sp>
        <p:sp>
          <p:nvSpPr>
            <p:cNvPr id="6" name="Oval 5"/>
            <p:cNvSpPr/>
            <p:nvPr/>
          </p:nvSpPr>
          <p:spPr>
            <a:xfrm rot="14009544">
              <a:off x="2293619" y="1866750"/>
              <a:ext cx="1158005" cy="981753"/>
            </a:xfrm>
            <a:prstGeom prst="ellipse">
              <a:avLst/>
            </a:prstGeom>
            <a:solidFill>
              <a:schemeClr val="accent6">
                <a:lumMod val="40000"/>
                <a:lumOff val="60000"/>
              </a:schemeClr>
            </a:solidFill>
            <a:ln w="19050">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o-RO"/>
            </a:p>
          </p:txBody>
        </p:sp>
        <p:cxnSp>
          <p:nvCxnSpPr>
            <p:cNvPr id="7" name="Straight Connector 6"/>
            <p:cNvCxnSpPr/>
            <p:nvPr/>
          </p:nvCxnSpPr>
          <p:spPr>
            <a:xfrm rot="10800000" flipV="1">
              <a:off x="1581943" y="1162357"/>
              <a:ext cx="1752600" cy="1600200"/>
            </a:xfrm>
            <a:prstGeom prst="line">
              <a:avLst/>
            </a:prstGeom>
            <a:ln w="19050">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8" name="Straight Connector 7"/>
            <p:cNvCxnSpPr/>
            <p:nvPr/>
          </p:nvCxnSpPr>
          <p:spPr>
            <a:xfrm rot="16200000" flipH="1">
              <a:off x="1485901" y="1181099"/>
              <a:ext cx="2133601" cy="1752600"/>
            </a:xfrm>
            <a:prstGeom prst="line">
              <a:avLst/>
            </a:prstGeom>
            <a:ln w="19050">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19" name="Rectangle 18"/>
            <p:cNvSpPr/>
            <p:nvPr/>
          </p:nvSpPr>
          <p:spPr>
            <a:xfrm>
              <a:off x="896143" y="2686357"/>
              <a:ext cx="1234258" cy="954107"/>
            </a:xfrm>
            <a:prstGeom prst="rect">
              <a:avLst/>
            </a:prstGeom>
          </p:spPr>
          <p:txBody>
            <a:bodyPr wrap="square">
              <a:spAutoFit/>
            </a:bodyPr>
            <a:lstStyle/>
            <a:p>
              <a:pPr algn="ctr"/>
              <a:r>
                <a:rPr lang="ro-RO" sz="1400" b="1" dirty="0"/>
                <a:t>direcția tangentă la suprafața de contact</a:t>
              </a:r>
            </a:p>
          </p:txBody>
        </p:sp>
        <p:sp>
          <p:nvSpPr>
            <p:cNvPr id="20" name="Rectangle 19"/>
            <p:cNvSpPr/>
            <p:nvPr/>
          </p:nvSpPr>
          <p:spPr>
            <a:xfrm>
              <a:off x="3034275" y="2830239"/>
              <a:ext cx="1234258" cy="954107"/>
            </a:xfrm>
            <a:prstGeom prst="rect">
              <a:avLst/>
            </a:prstGeom>
          </p:spPr>
          <p:txBody>
            <a:bodyPr wrap="square">
              <a:spAutoFit/>
            </a:bodyPr>
            <a:lstStyle/>
            <a:p>
              <a:pPr algn="ctr"/>
              <a:r>
                <a:rPr lang="ro-RO" sz="1400" b="1" dirty="0"/>
                <a:t>direcția normală la suprafața de contact</a:t>
              </a:r>
            </a:p>
          </p:txBody>
        </p:sp>
        <p:sp>
          <p:nvSpPr>
            <p:cNvPr id="21" name="Rectangle 20"/>
            <p:cNvSpPr/>
            <p:nvPr/>
          </p:nvSpPr>
          <p:spPr>
            <a:xfrm>
              <a:off x="304800" y="762000"/>
              <a:ext cx="4191000" cy="3048000"/>
            </a:xfrm>
            <a:prstGeom prst="rect">
              <a:avLst/>
            </a:prstGeom>
            <a:noFill/>
            <a:ln w="12700">
              <a:solidFill>
                <a:schemeClr val="accent1">
                  <a:lumMod val="50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o-RO"/>
            </a:p>
          </p:txBody>
        </p:sp>
        <p:sp>
          <p:nvSpPr>
            <p:cNvPr id="23" name="Rectangle 22"/>
            <p:cNvSpPr/>
            <p:nvPr/>
          </p:nvSpPr>
          <p:spPr>
            <a:xfrm>
              <a:off x="3505201" y="1828800"/>
              <a:ext cx="325730" cy="369332"/>
            </a:xfrm>
            <a:prstGeom prst="rect">
              <a:avLst/>
            </a:prstGeom>
          </p:spPr>
          <p:txBody>
            <a:bodyPr wrap="none">
              <a:spAutoFit/>
            </a:bodyPr>
            <a:lstStyle/>
            <a:p>
              <a:r>
                <a:rPr lang="en-US" b="1" dirty="0">
                  <a:latin typeface="Arial" pitchFamily="34" charset="0"/>
                  <a:cs typeface="Arial" pitchFamily="34" charset="0"/>
                </a:rPr>
                <a:t>F</a:t>
              </a:r>
              <a:endParaRPr lang="ro-RO" dirty="0"/>
            </a:p>
          </p:txBody>
        </p:sp>
        <p:cxnSp>
          <p:nvCxnSpPr>
            <p:cNvPr id="24" name="Straight Arrow Connector 23"/>
            <p:cNvCxnSpPr/>
            <p:nvPr/>
          </p:nvCxnSpPr>
          <p:spPr>
            <a:xfrm rot="10800000" flipV="1">
              <a:off x="3570516" y="1894114"/>
              <a:ext cx="228600" cy="1588"/>
            </a:xfrm>
            <a:prstGeom prst="straightConnector1">
              <a:avLst/>
            </a:prstGeom>
            <a:ln w="19050">
              <a:solidFill>
                <a:schemeClr val="tx1"/>
              </a:solidFill>
              <a:headEnd type="triangl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5" name="Straight Arrow Connector 24"/>
            <p:cNvCxnSpPr/>
            <p:nvPr/>
          </p:nvCxnSpPr>
          <p:spPr>
            <a:xfrm>
              <a:off x="1447801" y="1905000"/>
              <a:ext cx="1023257" cy="43543"/>
            </a:xfrm>
            <a:prstGeom prst="straightConnector1">
              <a:avLst/>
            </a:prstGeom>
            <a:ln w="38100">
              <a:solidFill>
                <a:schemeClr val="tx1"/>
              </a:solidFill>
              <a:headEnd type="triangle" w="med" len="med"/>
              <a:tailEnd type="oval" w="med" len="med"/>
            </a:ln>
          </p:spPr>
          <p:style>
            <a:lnRef idx="1">
              <a:schemeClr val="accent1"/>
            </a:lnRef>
            <a:fillRef idx="0">
              <a:schemeClr val="accent1"/>
            </a:fillRef>
            <a:effectRef idx="0">
              <a:schemeClr val="accent1"/>
            </a:effectRef>
            <a:fontRef idx="minor">
              <a:schemeClr val="tx1"/>
            </a:fontRef>
          </p:style>
        </p:cxnSp>
        <p:cxnSp>
          <p:nvCxnSpPr>
            <p:cNvPr id="32" name="Straight Arrow Connector 31"/>
            <p:cNvCxnSpPr/>
            <p:nvPr/>
          </p:nvCxnSpPr>
          <p:spPr>
            <a:xfrm>
              <a:off x="2481944" y="1948543"/>
              <a:ext cx="1023257" cy="43543"/>
            </a:xfrm>
            <a:prstGeom prst="straightConnector1">
              <a:avLst/>
            </a:prstGeom>
            <a:ln w="38100">
              <a:solidFill>
                <a:schemeClr val="tx1"/>
              </a:solidFill>
              <a:headEnd type="oval" w="med" len="med"/>
              <a:tailEnd type="triangle" w="med" len="med"/>
            </a:ln>
          </p:spPr>
          <p:style>
            <a:lnRef idx="1">
              <a:schemeClr val="accent1"/>
            </a:lnRef>
            <a:fillRef idx="0">
              <a:schemeClr val="accent1"/>
            </a:fillRef>
            <a:effectRef idx="0">
              <a:schemeClr val="accent1"/>
            </a:effectRef>
            <a:fontRef idx="minor">
              <a:schemeClr val="tx1"/>
            </a:fontRef>
          </p:style>
        </p:cxnSp>
        <p:sp>
          <p:nvSpPr>
            <p:cNvPr id="33" name="Rectangle 32"/>
            <p:cNvSpPr/>
            <p:nvPr/>
          </p:nvSpPr>
          <p:spPr>
            <a:xfrm>
              <a:off x="1143001" y="1752600"/>
              <a:ext cx="457200" cy="369332"/>
            </a:xfrm>
            <a:prstGeom prst="rect">
              <a:avLst/>
            </a:prstGeom>
          </p:spPr>
          <p:txBody>
            <a:bodyPr wrap="square">
              <a:spAutoFit/>
            </a:bodyPr>
            <a:lstStyle/>
            <a:p>
              <a:r>
                <a:rPr lang="en-US" b="1" dirty="0">
                  <a:latin typeface="Arial" pitchFamily="34" charset="0"/>
                  <a:cs typeface="Arial" pitchFamily="34" charset="0"/>
                </a:rPr>
                <a:t>F</a:t>
              </a:r>
              <a:r>
                <a:rPr lang="en-US" b="1" dirty="0">
                  <a:latin typeface="Arial Unicode MS"/>
                  <a:ea typeface="Arial Unicode MS"/>
                  <a:cs typeface="Arial Unicode MS"/>
                </a:rPr>
                <a:t>’</a:t>
              </a:r>
              <a:endParaRPr lang="ro-RO" dirty="0"/>
            </a:p>
          </p:txBody>
        </p:sp>
        <p:cxnSp>
          <p:nvCxnSpPr>
            <p:cNvPr id="34" name="Straight Arrow Connector 33"/>
            <p:cNvCxnSpPr/>
            <p:nvPr/>
          </p:nvCxnSpPr>
          <p:spPr>
            <a:xfrm rot="10800000" flipV="1">
              <a:off x="1208316" y="1796143"/>
              <a:ext cx="228600" cy="1588"/>
            </a:xfrm>
            <a:prstGeom prst="straightConnector1">
              <a:avLst/>
            </a:prstGeom>
            <a:ln w="19050">
              <a:solidFill>
                <a:schemeClr val="tx1"/>
              </a:solidFill>
              <a:headEnd type="triangl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36" name="Straight Connector 35"/>
            <p:cNvCxnSpPr/>
            <p:nvPr/>
          </p:nvCxnSpPr>
          <p:spPr>
            <a:xfrm rot="10800000" flipV="1">
              <a:off x="1458690" y="1415142"/>
              <a:ext cx="544283" cy="500741"/>
            </a:xfrm>
            <a:prstGeom prst="line">
              <a:avLst/>
            </a:prstGeom>
            <a:ln w="19050">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39" name="Rectangle 38"/>
            <p:cNvSpPr/>
            <p:nvPr/>
          </p:nvSpPr>
          <p:spPr>
            <a:xfrm>
              <a:off x="3429001" y="2057400"/>
              <a:ext cx="909223" cy="307777"/>
            </a:xfrm>
            <a:prstGeom prst="rect">
              <a:avLst/>
            </a:prstGeom>
          </p:spPr>
          <p:txBody>
            <a:bodyPr wrap="none">
              <a:spAutoFit/>
            </a:bodyPr>
            <a:lstStyle/>
            <a:p>
              <a:r>
                <a:rPr lang="ro-RO" sz="1400" b="1" dirty="0">
                  <a:latin typeface="Arial" pitchFamily="34" charset="0"/>
                  <a:cs typeface="Arial" pitchFamily="34" charset="0"/>
                </a:rPr>
                <a:t>acțiunea</a:t>
              </a:r>
              <a:endParaRPr lang="ro-RO" sz="1400" dirty="0"/>
            </a:p>
          </p:txBody>
        </p:sp>
        <p:sp>
          <p:nvSpPr>
            <p:cNvPr id="40" name="Rectangle 39"/>
            <p:cNvSpPr/>
            <p:nvPr/>
          </p:nvSpPr>
          <p:spPr>
            <a:xfrm>
              <a:off x="533401" y="1981200"/>
              <a:ext cx="1079142" cy="307777"/>
            </a:xfrm>
            <a:prstGeom prst="rect">
              <a:avLst/>
            </a:prstGeom>
          </p:spPr>
          <p:txBody>
            <a:bodyPr wrap="none">
              <a:spAutoFit/>
            </a:bodyPr>
            <a:lstStyle/>
            <a:p>
              <a:r>
                <a:rPr lang="ro-RO" sz="1400" b="1" dirty="0">
                  <a:latin typeface="Arial" pitchFamily="34" charset="0"/>
                  <a:cs typeface="Arial" pitchFamily="34" charset="0"/>
                </a:rPr>
                <a:t>reacțiunea</a:t>
              </a:r>
              <a:endParaRPr lang="ro-RO" sz="1400" dirty="0"/>
            </a:p>
          </p:txBody>
        </p:sp>
        <p:cxnSp>
          <p:nvCxnSpPr>
            <p:cNvPr id="45" name="Straight Connector 44"/>
            <p:cNvCxnSpPr/>
            <p:nvPr/>
          </p:nvCxnSpPr>
          <p:spPr>
            <a:xfrm rot="16200000" flipH="1">
              <a:off x="1431473" y="1964872"/>
              <a:ext cx="511632" cy="435428"/>
            </a:xfrm>
            <a:prstGeom prst="line">
              <a:avLst/>
            </a:prstGeom>
            <a:ln w="19050">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50" name="Straight Connector 49"/>
            <p:cNvCxnSpPr/>
            <p:nvPr/>
          </p:nvCxnSpPr>
          <p:spPr>
            <a:xfrm rot="16200000" flipH="1">
              <a:off x="3020787" y="1507672"/>
              <a:ext cx="511632" cy="435428"/>
            </a:xfrm>
            <a:prstGeom prst="line">
              <a:avLst/>
            </a:prstGeom>
            <a:ln w="19050">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51" name="Straight Connector 50"/>
            <p:cNvCxnSpPr/>
            <p:nvPr/>
          </p:nvCxnSpPr>
          <p:spPr>
            <a:xfrm rot="10800000" flipV="1">
              <a:off x="2939147" y="2024742"/>
              <a:ext cx="544283" cy="500741"/>
            </a:xfrm>
            <a:prstGeom prst="line">
              <a:avLst/>
            </a:prstGeom>
            <a:ln w="19050">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52" name="Straight Arrow Connector 51"/>
            <p:cNvCxnSpPr/>
            <p:nvPr/>
          </p:nvCxnSpPr>
          <p:spPr>
            <a:xfrm rot="16200000" flipV="1">
              <a:off x="1953986" y="1442357"/>
              <a:ext cx="566058" cy="468086"/>
            </a:xfrm>
            <a:prstGeom prst="straightConnector1">
              <a:avLst/>
            </a:prstGeom>
            <a:ln w="3810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56" name="Straight Arrow Connector 55"/>
            <p:cNvCxnSpPr/>
            <p:nvPr/>
          </p:nvCxnSpPr>
          <p:spPr>
            <a:xfrm flipV="1">
              <a:off x="2460172" y="1426029"/>
              <a:ext cx="587829" cy="511629"/>
            </a:xfrm>
            <a:prstGeom prst="straightConnector1">
              <a:avLst/>
            </a:prstGeom>
            <a:ln w="3810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60" name="Straight Arrow Connector 59"/>
            <p:cNvCxnSpPr/>
            <p:nvPr/>
          </p:nvCxnSpPr>
          <p:spPr>
            <a:xfrm flipV="1">
              <a:off x="1883229" y="1959429"/>
              <a:ext cx="587829" cy="511629"/>
            </a:xfrm>
            <a:prstGeom prst="straightConnector1">
              <a:avLst/>
            </a:prstGeom>
            <a:ln w="38100">
              <a:solidFill>
                <a:schemeClr val="tx1"/>
              </a:solidFill>
              <a:headEnd type="triangl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63" name="Straight Arrow Connector 62"/>
            <p:cNvCxnSpPr/>
            <p:nvPr/>
          </p:nvCxnSpPr>
          <p:spPr>
            <a:xfrm rot="16200000" flipV="1">
              <a:off x="2443843" y="2030186"/>
              <a:ext cx="566058" cy="468086"/>
            </a:xfrm>
            <a:prstGeom prst="straightConnector1">
              <a:avLst/>
            </a:prstGeom>
            <a:ln w="38100">
              <a:solidFill>
                <a:schemeClr val="tx1"/>
              </a:solidFill>
              <a:headEnd type="triangle" w="med" len="med"/>
              <a:tailEnd type="none" w="med" len="med"/>
            </a:ln>
          </p:spPr>
          <p:style>
            <a:lnRef idx="1">
              <a:schemeClr val="accent1"/>
            </a:lnRef>
            <a:fillRef idx="0">
              <a:schemeClr val="accent1"/>
            </a:fillRef>
            <a:effectRef idx="0">
              <a:schemeClr val="accent1"/>
            </a:effectRef>
            <a:fontRef idx="minor">
              <a:schemeClr val="tx1"/>
            </a:fontRef>
          </p:style>
        </p:cxnSp>
        <p:sp>
          <p:nvSpPr>
            <p:cNvPr id="66" name="Rectangle 65"/>
            <p:cNvSpPr/>
            <p:nvPr/>
          </p:nvSpPr>
          <p:spPr>
            <a:xfrm>
              <a:off x="2786743" y="1055914"/>
              <a:ext cx="489857" cy="369332"/>
            </a:xfrm>
            <a:prstGeom prst="rect">
              <a:avLst/>
            </a:prstGeom>
          </p:spPr>
          <p:txBody>
            <a:bodyPr wrap="square">
              <a:spAutoFit/>
            </a:bodyPr>
            <a:lstStyle/>
            <a:p>
              <a:r>
                <a:rPr lang="en-US" b="1" dirty="0">
                  <a:latin typeface="Arial" pitchFamily="34" charset="0"/>
                  <a:cs typeface="Arial" pitchFamily="34" charset="0"/>
                </a:rPr>
                <a:t>F</a:t>
              </a:r>
              <a:r>
                <a:rPr lang="ro-RO" b="1" baseline="-25000" dirty="0">
                  <a:latin typeface="Arial" pitchFamily="34" charset="0"/>
                  <a:cs typeface="Arial" pitchFamily="34" charset="0"/>
                </a:rPr>
                <a:t>t</a:t>
              </a:r>
              <a:endParaRPr lang="ro-RO" dirty="0"/>
            </a:p>
          </p:txBody>
        </p:sp>
        <p:cxnSp>
          <p:nvCxnSpPr>
            <p:cNvPr id="67" name="Straight Arrow Connector 66"/>
            <p:cNvCxnSpPr/>
            <p:nvPr/>
          </p:nvCxnSpPr>
          <p:spPr>
            <a:xfrm rot="10800000" flipV="1">
              <a:off x="2852059" y="1121228"/>
              <a:ext cx="228600" cy="1588"/>
            </a:xfrm>
            <a:prstGeom prst="straightConnector1">
              <a:avLst/>
            </a:prstGeom>
            <a:ln w="19050">
              <a:solidFill>
                <a:schemeClr val="tx1"/>
              </a:solidFill>
              <a:headEnd type="triangle" w="med" len="med"/>
              <a:tailEnd type="none" w="med" len="med"/>
            </a:ln>
          </p:spPr>
          <p:style>
            <a:lnRef idx="1">
              <a:schemeClr val="accent1"/>
            </a:lnRef>
            <a:fillRef idx="0">
              <a:schemeClr val="accent1"/>
            </a:fillRef>
            <a:effectRef idx="0">
              <a:schemeClr val="accent1"/>
            </a:effectRef>
            <a:fontRef idx="minor">
              <a:schemeClr val="tx1"/>
            </a:fontRef>
          </p:style>
        </p:cxnSp>
        <p:sp>
          <p:nvSpPr>
            <p:cNvPr id="69" name="Rectangle 68"/>
            <p:cNvSpPr/>
            <p:nvPr/>
          </p:nvSpPr>
          <p:spPr>
            <a:xfrm>
              <a:off x="2579914" y="2503714"/>
              <a:ext cx="489857" cy="369332"/>
            </a:xfrm>
            <a:prstGeom prst="rect">
              <a:avLst/>
            </a:prstGeom>
          </p:spPr>
          <p:txBody>
            <a:bodyPr wrap="square">
              <a:spAutoFit/>
            </a:bodyPr>
            <a:lstStyle/>
            <a:p>
              <a:r>
                <a:rPr lang="en-US" b="1" dirty="0">
                  <a:latin typeface="Arial" pitchFamily="34" charset="0"/>
                  <a:cs typeface="Arial" pitchFamily="34" charset="0"/>
                </a:rPr>
                <a:t>F</a:t>
              </a:r>
              <a:r>
                <a:rPr lang="ro-RO" b="1" baseline="-25000" dirty="0">
                  <a:latin typeface="Arial" pitchFamily="34" charset="0"/>
                  <a:cs typeface="Arial" pitchFamily="34" charset="0"/>
                </a:rPr>
                <a:t>n</a:t>
              </a:r>
              <a:endParaRPr lang="ro-RO" dirty="0"/>
            </a:p>
          </p:txBody>
        </p:sp>
        <p:cxnSp>
          <p:nvCxnSpPr>
            <p:cNvPr id="70" name="Straight Arrow Connector 69"/>
            <p:cNvCxnSpPr/>
            <p:nvPr/>
          </p:nvCxnSpPr>
          <p:spPr>
            <a:xfrm rot="10800000" flipV="1">
              <a:off x="2645230" y="2569028"/>
              <a:ext cx="228600" cy="1588"/>
            </a:xfrm>
            <a:prstGeom prst="straightConnector1">
              <a:avLst/>
            </a:prstGeom>
            <a:ln w="19050">
              <a:solidFill>
                <a:schemeClr val="tx1"/>
              </a:solidFill>
              <a:headEnd type="triangle" w="med" len="med"/>
              <a:tailEnd type="none" w="med" len="med"/>
            </a:ln>
          </p:spPr>
          <p:style>
            <a:lnRef idx="1">
              <a:schemeClr val="accent1"/>
            </a:lnRef>
            <a:fillRef idx="0">
              <a:schemeClr val="accent1"/>
            </a:fillRef>
            <a:effectRef idx="0">
              <a:schemeClr val="accent1"/>
            </a:effectRef>
            <a:fontRef idx="minor">
              <a:schemeClr val="tx1"/>
            </a:fontRef>
          </p:style>
        </p:cxnSp>
        <p:sp>
          <p:nvSpPr>
            <p:cNvPr id="71" name="Rectangle 70"/>
            <p:cNvSpPr/>
            <p:nvPr/>
          </p:nvSpPr>
          <p:spPr>
            <a:xfrm>
              <a:off x="1981201" y="1088571"/>
              <a:ext cx="609600" cy="369332"/>
            </a:xfrm>
            <a:prstGeom prst="rect">
              <a:avLst/>
            </a:prstGeom>
          </p:spPr>
          <p:txBody>
            <a:bodyPr wrap="square">
              <a:spAutoFit/>
            </a:bodyPr>
            <a:lstStyle/>
            <a:p>
              <a:r>
                <a:rPr lang="ro-RO" b="1" dirty="0">
                  <a:latin typeface="Arial" pitchFamily="34" charset="0"/>
                  <a:cs typeface="Arial" pitchFamily="34" charset="0"/>
                </a:rPr>
                <a:t>N</a:t>
              </a:r>
              <a:r>
                <a:rPr lang="ro-RO" b="1" dirty="0">
                  <a:latin typeface="Arial Unicode MS"/>
                  <a:ea typeface="Arial Unicode MS"/>
                  <a:cs typeface="Arial Unicode MS"/>
                </a:rPr>
                <a:t>’</a:t>
              </a:r>
              <a:endParaRPr lang="ro-RO" dirty="0"/>
            </a:p>
          </p:txBody>
        </p:sp>
        <p:cxnSp>
          <p:nvCxnSpPr>
            <p:cNvPr id="72" name="Straight Arrow Connector 71"/>
            <p:cNvCxnSpPr/>
            <p:nvPr/>
          </p:nvCxnSpPr>
          <p:spPr>
            <a:xfrm rot="10800000" flipV="1">
              <a:off x="2046516" y="1132114"/>
              <a:ext cx="228600" cy="1588"/>
            </a:xfrm>
            <a:prstGeom prst="straightConnector1">
              <a:avLst/>
            </a:prstGeom>
            <a:ln w="19050">
              <a:solidFill>
                <a:schemeClr val="tx1"/>
              </a:solidFill>
              <a:headEnd type="triangle" w="med" len="med"/>
              <a:tailEnd type="none" w="med" len="med"/>
            </a:ln>
          </p:spPr>
          <p:style>
            <a:lnRef idx="1">
              <a:schemeClr val="accent1"/>
            </a:lnRef>
            <a:fillRef idx="0">
              <a:schemeClr val="accent1"/>
            </a:fillRef>
            <a:effectRef idx="0">
              <a:schemeClr val="accent1"/>
            </a:effectRef>
            <a:fontRef idx="minor">
              <a:schemeClr val="tx1"/>
            </a:fontRef>
          </p:style>
        </p:cxnSp>
        <p:sp>
          <p:nvSpPr>
            <p:cNvPr id="74" name="Rectangle 73"/>
            <p:cNvSpPr/>
            <p:nvPr/>
          </p:nvSpPr>
          <p:spPr>
            <a:xfrm>
              <a:off x="1817915" y="2449285"/>
              <a:ext cx="609600" cy="369332"/>
            </a:xfrm>
            <a:prstGeom prst="rect">
              <a:avLst/>
            </a:prstGeom>
          </p:spPr>
          <p:txBody>
            <a:bodyPr wrap="square">
              <a:spAutoFit/>
            </a:bodyPr>
            <a:lstStyle/>
            <a:p>
              <a:r>
                <a:rPr lang="en-US" b="1" dirty="0">
                  <a:latin typeface="Arial" pitchFamily="34" charset="0"/>
                  <a:cs typeface="Arial" pitchFamily="34" charset="0"/>
                </a:rPr>
                <a:t>F</a:t>
              </a:r>
              <a:r>
                <a:rPr lang="en-US" b="1" dirty="0">
                  <a:latin typeface="Arial Unicode MS"/>
                  <a:ea typeface="Arial Unicode MS"/>
                  <a:cs typeface="Arial Unicode MS"/>
                </a:rPr>
                <a:t>’</a:t>
              </a:r>
              <a:r>
                <a:rPr lang="ro-RO" b="1" baseline="-25000" dirty="0">
                  <a:latin typeface="Arial Unicode MS"/>
                  <a:ea typeface="Arial Unicode MS"/>
                  <a:cs typeface="Arial Unicode MS"/>
                </a:rPr>
                <a:t>t</a:t>
              </a:r>
              <a:endParaRPr lang="ro-RO" dirty="0"/>
            </a:p>
          </p:txBody>
        </p:sp>
        <p:cxnSp>
          <p:nvCxnSpPr>
            <p:cNvPr id="75" name="Straight Arrow Connector 74"/>
            <p:cNvCxnSpPr/>
            <p:nvPr/>
          </p:nvCxnSpPr>
          <p:spPr>
            <a:xfrm rot="10800000" flipV="1">
              <a:off x="1883230" y="2492828"/>
              <a:ext cx="228600" cy="1588"/>
            </a:xfrm>
            <a:prstGeom prst="straightConnector1">
              <a:avLst/>
            </a:prstGeom>
            <a:ln w="19050">
              <a:solidFill>
                <a:schemeClr val="tx1"/>
              </a:solidFill>
              <a:headEnd type="triangle" w="med" len="med"/>
              <a:tailEnd type="none" w="med" len="med"/>
            </a:ln>
          </p:spPr>
          <p:style>
            <a:lnRef idx="1">
              <a:schemeClr val="accent1"/>
            </a:lnRef>
            <a:fillRef idx="0">
              <a:schemeClr val="accent1"/>
            </a:fillRef>
            <a:effectRef idx="0">
              <a:schemeClr val="accent1"/>
            </a:effectRef>
            <a:fontRef idx="minor">
              <a:schemeClr val="tx1"/>
            </a:fontRef>
          </p:style>
        </p:cxnSp>
        <p:sp>
          <p:nvSpPr>
            <p:cNvPr id="77" name="Rectangle 76"/>
            <p:cNvSpPr/>
            <p:nvPr/>
          </p:nvSpPr>
          <p:spPr>
            <a:xfrm>
              <a:off x="762000" y="1066800"/>
              <a:ext cx="880369" cy="307777"/>
            </a:xfrm>
            <a:prstGeom prst="rect">
              <a:avLst/>
            </a:prstGeom>
          </p:spPr>
          <p:txBody>
            <a:bodyPr wrap="square">
              <a:spAutoFit/>
            </a:bodyPr>
            <a:lstStyle/>
            <a:p>
              <a:r>
                <a:rPr lang="ro-RO" sz="1400" b="1" dirty="0">
                  <a:latin typeface="Arial" pitchFamily="34" charset="0"/>
                  <a:cs typeface="Arial" pitchFamily="34" charset="0"/>
                </a:rPr>
                <a:t>corpul 2</a:t>
              </a:r>
              <a:endParaRPr lang="ro-RO" sz="1400" dirty="0"/>
            </a:p>
          </p:txBody>
        </p:sp>
        <p:sp>
          <p:nvSpPr>
            <p:cNvPr id="79" name="Freeform 78"/>
            <p:cNvSpPr/>
            <p:nvPr/>
          </p:nvSpPr>
          <p:spPr>
            <a:xfrm>
              <a:off x="1230086" y="1251857"/>
              <a:ext cx="511628" cy="261257"/>
            </a:xfrm>
            <a:custGeom>
              <a:avLst/>
              <a:gdLst>
                <a:gd name="connsiteX0" fmla="*/ 0 w 511628"/>
                <a:gd name="connsiteY0" fmla="*/ 0 h 261257"/>
                <a:gd name="connsiteX1" fmla="*/ 87085 w 511628"/>
                <a:gd name="connsiteY1" fmla="*/ 185057 h 261257"/>
                <a:gd name="connsiteX2" fmla="*/ 511628 w 511628"/>
                <a:gd name="connsiteY2" fmla="*/ 261257 h 261257"/>
              </a:gdLst>
              <a:ahLst/>
              <a:cxnLst>
                <a:cxn ang="0">
                  <a:pos x="connsiteX0" y="connsiteY0"/>
                </a:cxn>
                <a:cxn ang="0">
                  <a:pos x="connsiteX1" y="connsiteY1"/>
                </a:cxn>
                <a:cxn ang="0">
                  <a:pos x="connsiteX2" y="connsiteY2"/>
                </a:cxn>
              </a:cxnLst>
              <a:rect l="l" t="t" r="r" b="b"/>
              <a:pathLst>
                <a:path w="511628" h="261257">
                  <a:moveTo>
                    <a:pt x="0" y="0"/>
                  </a:moveTo>
                  <a:cubicBezTo>
                    <a:pt x="907" y="70757"/>
                    <a:pt x="1814" y="141514"/>
                    <a:pt x="87085" y="185057"/>
                  </a:cubicBezTo>
                  <a:cubicBezTo>
                    <a:pt x="172356" y="228600"/>
                    <a:pt x="341992" y="244928"/>
                    <a:pt x="511628" y="261257"/>
                  </a:cubicBezTo>
                </a:path>
              </a:pathLst>
            </a:custGeom>
            <a:ln w="1270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o-RO"/>
            </a:p>
          </p:txBody>
        </p:sp>
        <p:sp>
          <p:nvSpPr>
            <p:cNvPr id="80" name="Rectangle 79"/>
            <p:cNvSpPr/>
            <p:nvPr/>
          </p:nvSpPr>
          <p:spPr>
            <a:xfrm>
              <a:off x="2286000" y="3200400"/>
              <a:ext cx="880369" cy="307777"/>
            </a:xfrm>
            <a:prstGeom prst="rect">
              <a:avLst/>
            </a:prstGeom>
          </p:spPr>
          <p:txBody>
            <a:bodyPr wrap="square">
              <a:spAutoFit/>
            </a:bodyPr>
            <a:lstStyle/>
            <a:p>
              <a:r>
                <a:rPr lang="ro-RO" sz="1400" b="1" dirty="0">
                  <a:latin typeface="Arial" pitchFamily="34" charset="0"/>
                  <a:cs typeface="Arial" pitchFamily="34" charset="0"/>
                </a:rPr>
                <a:t>corpul 1</a:t>
              </a:r>
              <a:endParaRPr lang="ro-RO" sz="1400" dirty="0"/>
            </a:p>
          </p:txBody>
        </p:sp>
        <p:sp>
          <p:nvSpPr>
            <p:cNvPr id="81" name="Freeform 80"/>
            <p:cNvSpPr/>
            <p:nvPr/>
          </p:nvSpPr>
          <p:spPr>
            <a:xfrm flipV="1">
              <a:off x="2819400" y="2819400"/>
              <a:ext cx="217714" cy="489856"/>
            </a:xfrm>
            <a:custGeom>
              <a:avLst/>
              <a:gdLst>
                <a:gd name="connsiteX0" fmla="*/ 0 w 511628"/>
                <a:gd name="connsiteY0" fmla="*/ 0 h 261257"/>
                <a:gd name="connsiteX1" fmla="*/ 87085 w 511628"/>
                <a:gd name="connsiteY1" fmla="*/ 185057 h 261257"/>
                <a:gd name="connsiteX2" fmla="*/ 511628 w 511628"/>
                <a:gd name="connsiteY2" fmla="*/ 261257 h 261257"/>
              </a:gdLst>
              <a:ahLst/>
              <a:cxnLst>
                <a:cxn ang="0">
                  <a:pos x="connsiteX0" y="connsiteY0"/>
                </a:cxn>
                <a:cxn ang="0">
                  <a:pos x="connsiteX1" y="connsiteY1"/>
                </a:cxn>
                <a:cxn ang="0">
                  <a:pos x="connsiteX2" y="connsiteY2"/>
                </a:cxn>
              </a:cxnLst>
              <a:rect l="l" t="t" r="r" b="b"/>
              <a:pathLst>
                <a:path w="511628" h="261257">
                  <a:moveTo>
                    <a:pt x="0" y="0"/>
                  </a:moveTo>
                  <a:cubicBezTo>
                    <a:pt x="907" y="70757"/>
                    <a:pt x="1814" y="141514"/>
                    <a:pt x="87085" y="185057"/>
                  </a:cubicBezTo>
                  <a:cubicBezTo>
                    <a:pt x="172356" y="228600"/>
                    <a:pt x="341992" y="244928"/>
                    <a:pt x="511628" y="261257"/>
                  </a:cubicBezTo>
                </a:path>
              </a:pathLst>
            </a:custGeom>
            <a:ln w="1270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o-RO"/>
            </a:p>
          </p:txBody>
        </p:sp>
      </p:grpSp>
      <p:grpSp>
        <p:nvGrpSpPr>
          <p:cNvPr id="201" name="Group 200"/>
          <p:cNvGrpSpPr/>
          <p:nvPr/>
        </p:nvGrpSpPr>
        <p:grpSpPr>
          <a:xfrm>
            <a:off x="4572000" y="762000"/>
            <a:ext cx="4267200" cy="3048000"/>
            <a:chOff x="4572000" y="762000"/>
            <a:chExt cx="4267200" cy="3048000"/>
          </a:xfrm>
        </p:grpSpPr>
        <p:sp>
          <p:nvSpPr>
            <p:cNvPr id="76" name="Rectangle 75"/>
            <p:cNvSpPr/>
            <p:nvPr/>
          </p:nvSpPr>
          <p:spPr>
            <a:xfrm>
              <a:off x="4648200" y="762000"/>
              <a:ext cx="4191000" cy="3048000"/>
            </a:xfrm>
            <a:prstGeom prst="rect">
              <a:avLst/>
            </a:prstGeom>
            <a:noFill/>
            <a:ln w="12700">
              <a:solidFill>
                <a:schemeClr val="accent1">
                  <a:lumMod val="50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o-RO"/>
            </a:p>
          </p:txBody>
        </p:sp>
        <p:grpSp>
          <p:nvGrpSpPr>
            <p:cNvPr id="151" name="Group 150"/>
            <p:cNvGrpSpPr/>
            <p:nvPr/>
          </p:nvGrpSpPr>
          <p:grpSpPr>
            <a:xfrm>
              <a:off x="7086600" y="1219200"/>
              <a:ext cx="1639388" cy="2452263"/>
              <a:chOff x="6534942" y="979714"/>
              <a:chExt cx="1639388" cy="2452263"/>
            </a:xfrm>
          </p:grpSpPr>
          <p:sp>
            <p:nvSpPr>
              <p:cNvPr id="117" name="Oval 116"/>
              <p:cNvSpPr/>
              <p:nvPr/>
            </p:nvSpPr>
            <p:spPr>
              <a:xfrm rot="14009544">
                <a:off x="6637018" y="1790550"/>
                <a:ext cx="1158005" cy="981753"/>
              </a:xfrm>
              <a:prstGeom prst="ellipse">
                <a:avLst/>
              </a:prstGeom>
              <a:solidFill>
                <a:schemeClr val="accent6">
                  <a:lumMod val="40000"/>
                  <a:lumOff val="60000"/>
                </a:schemeClr>
              </a:solidFill>
              <a:ln w="19050">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o-RO"/>
              </a:p>
            </p:txBody>
          </p:sp>
          <p:cxnSp>
            <p:nvCxnSpPr>
              <p:cNvPr id="118" name="Straight Connector 117"/>
              <p:cNvCxnSpPr/>
              <p:nvPr/>
            </p:nvCxnSpPr>
            <p:spPr>
              <a:xfrm rot="10800000" flipV="1">
                <a:off x="6534942" y="1086157"/>
                <a:ext cx="1143000" cy="1058328"/>
              </a:xfrm>
              <a:prstGeom prst="line">
                <a:avLst/>
              </a:prstGeom>
              <a:ln w="19050">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119" name="Straight Connector 118"/>
              <p:cNvCxnSpPr/>
              <p:nvPr/>
            </p:nvCxnSpPr>
            <p:spPr>
              <a:xfrm rot="16200000" flipH="1">
                <a:off x="6500529" y="1776126"/>
                <a:ext cx="1393371" cy="1150373"/>
              </a:xfrm>
              <a:prstGeom prst="line">
                <a:avLst/>
              </a:prstGeom>
              <a:ln w="19050">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122" name="Rectangle 121"/>
              <p:cNvSpPr/>
              <p:nvPr/>
            </p:nvSpPr>
            <p:spPr>
              <a:xfrm>
                <a:off x="7848600" y="1752600"/>
                <a:ext cx="325730" cy="369332"/>
              </a:xfrm>
              <a:prstGeom prst="rect">
                <a:avLst/>
              </a:prstGeom>
            </p:spPr>
            <p:txBody>
              <a:bodyPr wrap="none">
                <a:spAutoFit/>
              </a:bodyPr>
              <a:lstStyle/>
              <a:p>
                <a:r>
                  <a:rPr lang="en-US" b="1" dirty="0">
                    <a:latin typeface="Arial" pitchFamily="34" charset="0"/>
                    <a:cs typeface="Arial" pitchFamily="34" charset="0"/>
                  </a:rPr>
                  <a:t>F</a:t>
                </a:r>
                <a:endParaRPr lang="ro-RO" dirty="0"/>
              </a:p>
            </p:txBody>
          </p:sp>
          <p:cxnSp>
            <p:nvCxnSpPr>
              <p:cNvPr id="123" name="Straight Arrow Connector 122"/>
              <p:cNvCxnSpPr/>
              <p:nvPr/>
            </p:nvCxnSpPr>
            <p:spPr>
              <a:xfrm rot="10800000" flipV="1">
                <a:off x="7913915" y="1817914"/>
                <a:ext cx="228600" cy="1588"/>
              </a:xfrm>
              <a:prstGeom prst="straightConnector1">
                <a:avLst/>
              </a:prstGeom>
              <a:ln w="19050">
                <a:solidFill>
                  <a:schemeClr val="tx1"/>
                </a:solidFill>
                <a:headEnd type="triangl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25" name="Straight Arrow Connector 124"/>
              <p:cNvCxnSpPr/>
              <p:nvPr/>
            </p:nvCxnSpPr>
            <p:spPr>
              <a:xfrm>
                <a:off x="6825343" y="1872343"/>
                <a:ext cx="1023257" cy="43543"/>
              </a:xfrm>
              <a:prstGeom prst="straightConnector1">
                <a:avLst/>
              </a:prstGeom>
              <a:ln w="38100">
                <a:solidFill>
                  <a:schemeClr val="tx1"/>
                </a:solidFill>
                <a:headEnd type="oval"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132" name="Straight Connector 131"/>
              <p:cNvCxnSpPr/>
              <p:nvPr/>
            </p:nvCxnSpPr>
            <p:spPr>
              <a:xfrm rot="16200000" flipH="1">
                <a:off x="7364186" y="1431472"/>
                <a:ext cx="511632" cy="435428"/>
              </a:xfrm>
              <a:prstGeom prst="line">
                <a:avLst/>
              </a:prstGeom>
              <a:ln w="19050">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133" name="Straight Connector 132"/>
              <p:cNvCxnSpPr/>
              <p:nvPr/>
            </p:nvCxnSpPr>
            <p:spPr>
              <a:xfrm rot="10800000" flipV="1">
                <a:off x="7282546" y="1948542"/>
                <a:ext cx="544283" cy="500741"/>
              </a:xfrm>
              <a:prstGeom prst="line">
                <a:avLst/>
              </a:prstGeom>
              <a:ln w="19050">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135" name="Straight Arrow Connector 134"/>
              <p:cNvCxnSpPr/>
              <p:nvPr/>
            </p:nvCxnSpPr>
            <p:spPr>
              <a:xfrm flipV="1">
                <a:off x="6803571" y="1349829"/>
                <a:ext cx="587829" cy="511629"/>
              </a:xfrm>
              <a:prstGeom prst="straightConnector1">
                <a:avLst/>
              </a:prstGeom>
              <a:ln w="3810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137" name="Straight Arrow Connector 136"/>
              <p:cNvCxnSpPr/>
              <p:nvPr/>
            </p:nvCxnSpPr>
            <p:spPr>
              <a:xfrm rot="16200000" flipV="1">
                <a:off x="6787242" y="1953986"/>
                <a:ext cx="566058" cy="468086"/>
              </a:xfrm>
              <a:prstGeom prst="straightConnector1">
                <a:avLst/>
              </a:prstGeom>
              <a:ln w="38100">
                <a:solidFill>
                  <a:schemeClr val="tx1"/>
                </a:solidFill>
                <a:headEnd type="triangle" w="med" len="med"/>
                <a:tailEnd type="none" w="med" len="med"/>
              </a:ln>
            </p:spPr>
            <p:style>
              <a:lnRef idx="1">
                <a:schemeClr val="accent1"/>
              </a:lnRef>
              <a:fillRef idx="0">
                <a:schemeClr val="accent1"/>
              </a:fillRef>
              <a:effectRef idx="0">
                <a:schemeClr val="accent1"/>
              </a:effectRef>
              <a:fontRef idx="minor">
                <a:schemeClr val="tx1"/>
              </a:fontRef>
            </p:style>
          </p:cxnSp>
          <p:sp>
            <p:nvSpPr>
              <p:cNvPr id="138" name="Rectangle 137"/>
              <p:cNvSpPr/>
              <p:nvPr/>
            </p:nvSpPr>
            <p:spPr>
              <a:xfrm>
                <a:off x="7130142" y="979714"/>
                <a:ext cx="489857" cy="369332"/>
              </a:xfrm>
              <a:prstGeom prst="rect">
                <a:avLst/>
              </a:prstGeom>
            </p:spPr>
            <p:txBody>
              <a:bodyPr wrap="square">
                <a:spAutoFit/>
              </a:bodyPr>
              <a:lstStyle/>
              <a:p>
                <a:r>
                  <a:rPr lang="en-US" b="1" dirty="0">
                    <a:latin typeface="Arial" pitchFamily="34" charset="0"/>
                    <a:cs typeface="Arial" pitchFamily="34" charset="0"/>
                  </a:rPr>
                  <a:t>F</a:t>
                </a:r>
                <a:r>
                  <a:rPr lang="ro-RO" b="1" baseline="-25000" dirty="0">
                    <a:latin typeface="Arial" pitchFamily="34" charset="0"/>
                    <a:cs typeface="Arial" pitchFamily="34" charset="0"/>
                  </a:rPr>
                  <a:t>f</a:t>
                </a:r>
                <a:endParaRPr lang="ro-RO" dirty="0"/>
              </a:p>
            </p:txBody>
          </p:sp>
          <p:cxnSp>
            <p:nvCxnSpPr>
              <p:cNvPr id="139" name="Straight Arrow Connector 138"/>
              <p:cNvCxnSpPr/>
              <p:nvPr/>
            </p:nvCxnSpPr>
            <p:spPr>
              <a:xfrm rot="10800000" flipV="1">
                <a:off x="7195458" y="1045028"/>
                <a:ext cx="228600" cy="1588"/>
              </a:xfrm>
              <a:prstGeom prst="straightConnector1">
                <a:avLst/>
              </a:prstGeom>
              <a:ln w="19050">
                <a:solidFill>
                  <a:schemeClr val="tx1"/>
                </a:solidFill>
                <a:headEnd type="triangle" w="med" len="med"/>
                <a:tailEnd type="none" w="med" len="med"/>
              </a:ln>
            </p:spPr>
            <p:style>
              <a:lnRef idx="1">
                <a:schemeClr val="accent1"/>
              </a:lnRef>
              <a:fillRef idx="0">
                <a:schemeClr val="accent1"/>
              </a:fillRef>
              <a:effectRef idx="0">
                <a:schemeClr val="accent1"/>
              </a:effectRef>
              <a:fontRef idx="minor">
                <a:schemeClr val="tx1"/>
              </a:fontRef>
            </p:style>
          </p:cxnSp>
          <p:sp>
            <p:nvSpPr>
              <p:cNvPr id="140" name="Rectangle 139"/>
              <p:cNvSpPr/>
              <p:nvPr/>
            </p:nvSpPr>
            <p:spPr>
              <a:xfrm>
                <a:off x="6923313" y="2427514"/>
                <a:ext cx="489857" cy="369332"/>
              </a:xfrm>
              <a:prstGeom prst="rect">
                <a:avLst/>
              </a:prstGeom>
            </p:spPr>
            <p:txBody>
              <a:bodyPr wrap="square">
                <a:spAutoFit/>
              </a:bodyPr>
              <a:lstStyle/>
              <a:p>
                <a:r>
                  <a:rPr lang="ro-RO" b="1" dirty="0">
                    <a:latin typeface="Arial" pitchFamily="34" charset="0"/>
                    <a:cs typeface="Arial" pitchFamily="34" charset="0"/>
                  </a:rPr>
                  <a:t>N</a:t>
                </a:r>
                <a:endParaRPr lang="ro-RO" dirty="0"/>
              </a:p>
            </p:txBody>
          </p:sp>
          <p:cxnSp>
            <p:nvCxnSpPr>
              <p:cNvPr id="141" name="Straight Arrow Connector 140"/>
              <p:cNvCxnSpPr/>
              <p:nvPr/>
            </p:nvCxnSpPr>
            <p:spPr>
              <a:xfrm rot="10800000" flipV="1">
                <a:off x="6988629" y="2492828"/>
                <a:ext cx="228600" cy="1588"/>
              </a:xfrm>
              <a:prstGeom prst="straightConnector1">
                <a:avLst/>
              </a:prstGeom>
              <a:ln w="19050">
                <a:solidFill>
                  <a:schemeClr val="tx1"/>
                </a:solidFill>
                <a:headEnd type="triangle" w="med" len="med"/>
                <a:tailEnd type="none" w="med" len="med"/>
              </a:ln>
            </p:spPr>
            <p:style>
              <a:lnRef idx="1">
                <a:schemeClr val="accent1"/>
              </a:lnRef>
              <a:fillRef idx="0">
                <a:schemeClr val="accent1"/>
              </a:fillRef>
              <a:effectRef idx="0">
                <a:schemeClr val="accent1"/>
              </a:effectRef>
              <a:fontRef idx="minor">
                <a:schemeClr val="tx1"/>
              </a:fontRef>
            </p:style>
          </p:cxnSp>
          <p:sp>
            <p:nvSpPr>
              <p:cNvPr id="148" name="Rectangle 147"/>
              <p:cNvSpPr/>
              <p:nvPr/>
            </p:nvSpPr>
            <p:spPr>
              <a:xfrm>
                <a:off x="6629399" y="3124200"/>
                <a:ext cx="880369" cy="307777"/>
              </a:xfrm>
              <a:prstGeom prst="rect">
                <a:avLst/>
              </a:prstGeom>
            </p:spPr>
            <p:txBody>
              <a:bodyPr wrap="square">
                <a:spAutoFit/>
              </a:bodyPr>
              <a:lstStyle/>
              <a:p>
                <a:r>
                  <a:rPr lang="ro-RO" sz="1400" b="1" dirty="0">
                    <a:latin typeface="Arial" pitchFamily="34" charset="0"/>
                    <a:cs typeface="Arial" pitchFamily="34" charset="0"/>
                  </a:rPr>
                  <a:t>corpul 1</a:t>
                </a:r>
                <a:endParaRPr lang="ro-RO" sz="1400" dirty="0"/>
              </a:p>
            </p:txBody>
          </p:sp>
          <p:sp>
            <p:nvSpPr>
              <p:cNvPr id="149" name="Freeform 148"/>
              <p:cNvSpPr/>
              <p:nvPr/>
            </p:nvSpPr>
            <p:spPr>
              <a:xfrm flipV="1">
                <a:off x="7162799" y="2743200"/>
                <a:ext cx="217714" cy="489856"/>
              </a:xfrm>
              <a:custGeom>
                <a:avLst/>
                <a:gdLst>
                  <a:gd name="connsiteX0" fmla="*/ 0 w 511628"/>
                  <a:gd name="connsiteY0" fmla="*/ 0 h 261257"/>
                  <a:gd name="connsiteX1" fmla="*/ 87085 w 511628"/>
                  <a:gd name="connsiteY1" fmla="*/ 185057 h 261257"/>
                  <a:gd name="connsiteX2" fmla="*/ 511628 w 511628"/>
                  <a:gd name="connsiteY2" fmla="*/ 261257 h 261257"/>
                </a:gdLst>
                <a:ahLst/>
                <a:cxnLst>
                  <a:cxn ang="0">
                    <a:pos x="connsiteX0" y="connsiteY0"/>
                  </a:cxn>
                  <a:cxn ang="0">
                    <a:pos x="connsiteX1" y="connsiteY1"/>
                  </a:cxn>
                  <a:cxn ang="0">
                    <a:pos x="connsiteX2" y="connsiteY2"/>
                  </a:cxn>
                </a:cxnLst>
                <a:rect l="l" t="t" r="r" b="b"/>
                <a:pathLst>
                  <a:path w="511628" h="261257">
                    <a:moveTo>
                      <a:pt x="0" y="0"/>
                    </a:moveTo>
                    <a:cubicBezTo>
                      <a:pt x="907" y="70757"/>
                      <a:pt x="1814" y="141514"/>
                      <a:pt x="87085" y="185057"/>
                    </a:cubicBezTo>
                    <a:cubicBezTo>
                      <a:pt x="172356" y="228600"/>
                      <a:pt x="341992" y="244928"/>
                      <a:pt x="511628" y="261257"/>
                    </a:cubicBezTo>
                  </a:path>
                </a:pathLst>
              </a:custGeom>
              <a:ln w="1270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o-RO"/>
              </a:p>
            </p:txBody>
          </p:sp>
        </p:grpSp>
        <p:grpSp>
          <p:nvGrpSpPr>
            <p:cNvPr id="152" name="Group 151"/>
            <p:cNvGrpSpPr/>
            <p:nvPr/>
          </p:nvGrpSpPr>
          <p:grpSpPr>
            <a:xfrm>
              <a:off x="4572000" y="1600200"/>
              <a:ext cx="2084027" cy="1828021"/>
              <a:chOff x="4578625" y="1039692"/>
              <a:chExt cx="2084027" cy="1828021"/>
            </a:xfrm>
          </p:grpSpPr>
          <p:sp>
            <p:nvSpPr>
              <p:cNvPr id="153" name="Oval 152"/>
              <p:cNvSpPr/>
              <p:nvPr/>
            </p:nvSpPr>
            <p:spPr>
              <a:xfrm rot="18991778">
                <a:off x="5228151" y="1204292"/>
                <a:ext cx="1434501" cy="928722"/>
              </a:xfrm>
              <a:prstGeom prst="ellipse">
                <a:avLst/>
              </a:prstGeom>
              <a:ln w="19050">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o-RO"/>
              </a:p>
            </p:txBody>
          </p:sp>
          <p:cxnSp>
            <p:nvCxnSpPr>
              <p:cNvPr id="154" name="Straight Connector 153"/>
              <p:cNvCxnSpPr/>
              <p:nvPr/>
            </p:nvCxnSpPr>
            <p:spPr>
              <a:xfrm rot="10800000" flipV="1">
                <a:off x="5398568" y="1671063"/>
                <a:ext cx="1259228" cy="1140589"/>
              </a:xfrm>
              <a:prstGeom prst="line">
                <a:avLst/>
              </a:prstGeom>
              <a:ln w="19050">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155" name="Straight Connector 154"/>
              <p:cNvCxnSpPr/>
              <p:nvPr/>
            </p:nvCxnSpPr>
            <p:spPr>
              <a:xfrm rot="16200000" flipH="1">
                <a:off x="5384170" y="1148551"/>
                <a:ext cx="1219203" cy="1001486"/>
              </a:xfrm>
              <a:prstGeom prst="line">
                <a:avLst/>
              </a:prstGeom>
              <a:ln w="19050">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156" name="Straight Arrow Connector 155"/>
              <p:cNvCxnSpPr/>
              <p:nvPr/>
            </p:nvCxnSpPr>
            <p:spPr>
              <a:xfrm>
                <a:off x="5264426" y="1954096"/>
                <a:ext cx="1023257" cy="43543"/>
              </a:xfrm>
              <a:prstGeom prst="straightConnector1">
                <a:avLst/>
              </a:prstGeom>
              <a:ln w="38100">
                <a:solidFill>
                  <a:schemeClr val="tx1"/>
                </a:solidFill>
                <a:headEnd type="triangle" w="med" len="med"/>
                <a:tailEnd type="oval" w="med" len="med"/>
              </a:ln>
            </p:spPr>
            <p:style>
              <a:lnRef idx="1">
                <a:schemeClr val="accent1"/>
              </a:lnRef>
              <a:fillRef idx="0">
                <a:schemeClr val="accent1"/>
              </a:fillRef>
              <a:effectRef idx="0">
                <a:schemeClr val="accent1"/>
              </a:effectRef>
              <a:fontRef idx="minor">
                <a:schemeClr val="tx1"/>
              </a:fontRef>
            </p:style>
          </p:cxnSp>
          <p:sp>
            <p:nvSpPr>
              <p:cNvPr id="157" name="Rectangle 156"/>
              <p:cNvSpPr/>
              <p:nvPr/>
            </p:nvSpPr>
            <p:spPr>
              <a:xfrm>
                <a:off x="4959626" y="1801696"/>
                <a:ext cx="457200" cy="369332"/>
              </a:xfrm>
              <a:prstGeom prst="rect">
                <a:avLst/>
              </a:prstGeom>
            </p:spPr>
            <p:txBody>
              <a:bodyPr wrap="square">
                <a:spAutoFit/>
              </a:bodyPr>
              <a:lstStyle/>
              <a:p>
                <a:r>
                  <a:rPr lang="en-US" b="1" dirty="0">
                    <a:latin typeface="Arial" pitchFamily="34" charset="0"/>
                    <a:cs typeface="Arial" pitchFamily="34" charset="0"/>
                  </a:rPr>
                  <a:t>F</a:t>
                </a:r>
                <a:r>
                  <a:rPr lang="en-US" b="1" dirty="0">
                    <a:latin typeface="Arial Unicode MS"/>
                    <a:ea typeface="Arial Unicode MS"/>
                    <a:cs typeface="Arial Unicode MS"/>
                  </a:rPr>
                  <a:t>’</a:t>
                </a:r>
                <a:endParaRPr lang="ro-RO" dirty="0"/>
              </a:p>
            </p:txBody>
          </p:sp>
          <p:cxnSp>
            <p:nvCxnSpPr>
              <p:cNvPr id="158" name="Straight Arrow Connector 157"/>
              <p:cNvCxnSpPr/>
              <p:nvPr/>
            </p:nvCxnSpPr>
            <p:spPr>
              <a:xfrm rot="10800000" flipV="1">
                <a:off x="5024941" y="1845239"/>
                <a:ext cx="228600" cy="1588"/>
              </a:xfrm>
              <a:prstGeom prst="straightConnector1">
                <a:avLst/>
              </a:prstGeom>
              <a:ln w="19050">
                <a:solidFill>
                  <a:schemeClr val="tx1"/>
                </a:solidFill>
                <a:headEnd type="triangl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59" name="Straight Connector 158"/>
              <p:cNvCxnSpPr/>
              <p:nvPr/>
            </p:nvCxnSpPr>
            <p:spPr>
              <a:xfrm rot="10800000" flipV="1">
                <a:off x="5275315" y="1464238"/>
                <a:ext cx="544283" cy="500741"/>
              </a:xfrm>
              <a:prstGeom prst="line">
                <a:avLst/>
              </a:prstGeom>
              <a:ln w="19050">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160" name="Straight Connector 159"/>
              <p:cNvCxnSpPr/>
              <p:nvPr/>
            </p:nvCxnSpPr>
            <p:spPr>
              <a:xfrm rot="16200000" flipH="1">
                <a:off x="5248098" y="2013968"/>
                <a:ext cx="511632" cy="435428"/>
              </a:xfrm>
              <a:prstGeom prst="line">
                <a:avLst/>
              </a:prstGeom>
              <a:ln w="19050">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161" name="Straight Arrow Connector 160"/>
              <p:cNvCxnSpPr/>
              <p:nvPr/>
            </p:nvCxnSpPr>
            <p:spPr>
              <a:xfrm rot="16200000" flipV="1">
                <a:off x="5770611" y="1491453"/>
                <a:ext cx="566058" cy="468086"/>
              </a:xfrm>
              <a:prstGeom prst="straightConnector1">
                <a:avLst/>
              </a:prstGeom>
              <a:ln w="3810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162" name="Straight Arrow Connector 161"/>
              <p:cNvCxnSpPr/>
              <p:nvPr/>
            </p:nvCxnSpPr>
            <p:spPr>
              <a:xfrm flipV="1">
                <a:off x="5699854" y="2008525"/>
                <a:ext cx="587829" cy="511629"/>
              </a:xfrm>
              <a:prstGeom prst="straightConnector1">
                <a:avLst/>
              </a:prstGeom>
              <a:ln w="38100">
                <a:solidFill>
                  <a:schemeClr val="tx1"/>
                </a:solidFill>
                <a:headEnd type="triangle" w="med" len="med"/>
                <a:tailEnd type="none" w="med" len="med"/>
              </a:ln>
            </p:spPr>
            <p:style>
              <a:lnRef idx="1">
                <a:schemeClr val="accent1"/>
              </a:lnRef>
              <a:fillRef idx="0">
                <a:schemeClr val="accent1"/>
              </a:fillRef>
              <a:effectRef idx="0">
                <a:schemeClr val="accent1"/>
              </a:effectRef>
              <a:fontRef idx="minor">
                <a:schemeClr val="tx1"/>
              </a:fontRef>
            </p:style>
          </p:cxnSp>
          <p:sp>
            <p:nvSpPr>
              <p:cNvPr id="163" name="Rectangle 162"/>
              <p:cNvSpPr/>
              <p:nvPr/>
            </p:nvSpPr>
            <p:spPr>
              <a:xfrm>
                <a:off x="5797826" y="1137667"/>
                <a:ext cx="609600" cy="369332"/>
              </a:xfrm>
              <a:prstGeom prst="rect">
                <a:avLst/>
              </a:prstGeom>
            </p:spPr>
            <p:txBody>
              <a:bodyPr wrap="square">
                <a:spAutoFit/>
              </a:bodyPr>
              <a:lstStyle/>
              <a:p>
                <a:r>
                  <a:rPr lang="en-US" b="1" dirty="0">
                    <a:latin typeface="Arial" pitchFamily="34" charset="0"/>
                    <a:cs typeface="Arial" pitchFamily="34" charset="0"/>
                  </a:rPr>
                  <a:t>F</a:t>
                </a:r>
                <a:r>
                  <a:rPr lang="en-US" b="1" dirty="0">
                    <a:latin typeface="Arial Unicode MS"/>
                    <a:ea typeface="Arial Unicode MS"/>
                    <a:cs typeface="Arial Unicode MS"/>
                  </a:rPr>
                  <a:t>’</a:t>
                </a:r>
                <a:r>
                  <a:rPr lang="ro-RO" b="1" baseline="-25000" dirty="0">
                    <a:latin typeface="Arial Unicode MS"/>
                    <a:ea typeface="Arial Unicode MS"/>
                    <a:cs typeface="Arial Unicode MS"/>
                  </a:rPr>
                  <a:t>n</a:t>
                </a:r>
                <a:endParaRPr lang="ro-RO" dirty="0"/>
              </a:p>
            </p:txBody>
          </p:sp>
          <p:cxnSp>
            <p:nvCxnSpPr>
              <p:cNvPr id="164" name="Straight Arrow Connector 163"/>
              <p:cNvCxnSpPr/>
              <p:nvPr/>
            </p:nvCxnSpPr>
            <p:spPr>
              <a:xfrm rot="10800000" flipV="1">
                <a:off x="5863141" y="1181210"/>
                <a:ext cx="228600" cy="1588"/>
              </a:xfrm>
              <a:prstGeom prst="straightConnector1">
                <a:avLst/>
              </a:prstGeom>
              <a:ln w="19050">
                <a:solidFill>
                  <a:schemeClr val="tx1"/>
                </a:solidFill>
                <a:headEnd type="triangle" w="med" len="med"/>
                <a:tailEnd type="none" w="med" len="med"/>
              </a:ln>
            </p:spPr>
            <p:style>
              <a:lnRef idx="1">
                <a:schemeClr val="accent1"/>
              </a:lnRef>
              <a:fillRef idx="0">
                <a:schemeClr val="accent1"/>
              </a:fillRef>
              <a:effectRef idx="0">
                <a:schemeClr val="accent1"/>
              </a:effectRef>
              <a:fontRef idx="minor">
                <a:schemeClr val="tx1"/>
              </a:fontRef>
            </p:style>
          </p:cxnSp>
          <p:sp>
            <p:nvSpPr>
              <p:cNvPr id="165" name="Rectangle 164"/>
              <p:cNvSpPr/>
              <p:nvPr/>
            </p:nvSpPr>
            <p:spPr>
              <a:xfrm>
                <a:off x="5634540" y="2498381"/>
                <a:ext cx="609600" cy="369332"/>
              </a:xfrm>
              <a:prstGeom prst="rect">
                <a:avLst/>
              </a:prstGeom>
            </p:spPr>
            <p:txBody>
              <a:bodyPr wrap="square">
                <a:spAutoFit/>
              </a:bodyPr>
              <a:lstStyle/>
              <a:p>
                <a:r>
                  <a:rPr lang="en-US" b="1" dirty="0">
                    <a:latin typeface="Arial" pitchFamily="34" charset="0"/>
                    <a:cs typeface="Arial" pitchFamily="34" charset="0"/>
                  </a:rPr>
                  <a:t>F</a:t>
                </a:r>
                <a:r>
                  <a:rPr lang="en-US" b="1" dirty="0">
                    <a:latin typeface="Arial Unicode MS"/>
                    <a:ea typeface="Arial Unicode MS"/>
                    <a:cs typeface="Arial Unicode MS"/>
                  </a:rPr>
                  <a:t>’</a:t>
                </a:r>
                <a:r>
                  <a:rPr lang="ro-RO" b="1" baseline="-25000" dirty="0">
                    <a:latin typeface="Arial Unicode MS"/>
                    <a:ea typeface="Arial Unicode MS"/>
                    <a:cs typeface="Arial Unicode MS"/>
                  </a:rPr>
                  <a:t>f</a:t>
                </a:r>
                <a:endParaRPr lang="ro-RO" dirty="0"/>
              </a:p>
            </p:txBody>
          </p:sp>
          <p:cxnSp>
            <p:nvCxnSpPr>
              <p:cNvPr id="166" name="Straight Arrow Connector 165"/>
              <p:cNvCxnSpPr/>
              <p:nvPr/>
            </p:nvCxnSpPr>
            <p:spPr>
              <a:xfrm rot="10800000" flipV="1">
                <a:off x="5699855" y="2541924"/>
                <a:ext cx="228600" cy="1588"/>
              </a:xfrm>
              <a:prstGeom prst="straightConnector1">
                <a:avLst/>
              </a:prstGeom>
              <a:ln w="19050">
                <a:solidFill>
                  <a:schemeClr val="tx1"/>
                </a:solidFill>
                <a:headEnd type="triangle" w="med" len="med"/>
                <a:tailEnd type="none" w="med" len="med"/>
              </a:ln>
            </p:spPr>
            <p:style>
              <a:lnRef idx="1">
                <a:schemeClr val="accent1"/>
              </a:lnRef>
              <a:fillRef idx="0">
                <a:schemeClr val="accent1"/>
              </a:fillRef>
              <a:effectRef idx="0">
                <a:schemeClr val="accent1"/>
              </a:effectRef>
              <a:fontRef idx="minor">
                <a:schemeClr val="tx1"/>
              </a:fontRef>
            </p:style>
          </p:cxnSp>
          <p:sp>
            <p:nvSpPr>
              <p:cNvPr id="167" name="Rectangle 166"/>
              <p:cNvSpPr/>
              <p:nvPr/>
            </p:nvSpPr>
            <p:spPr>
              <a:xfrm>
                <a:off x="4578625" y="1115896"/>
                <a:ext cx="880369" cy="307777"/>
              </a:xfrm>
              <a:prstGeom prst="rect">
                <a:avLst/>
              </a:prstGeom>
            </p:spPr>
            <p:txBody>
              <a:bodyPr wrap="square">
                <a:spAutoFit/>
              </a:bodyPr>
              <a:lstStyle/>
              <a:p>
                <a:r>
                  <a:rPr lang="ro-RO" sz="1400" b="1" dirty="0">
                    <a:latin typeface="Arial" pitchFamily="34" charset="0"/>
                    <a:cs typeface="Arial" pitchFamily="34" charset="0"/>
                  </a:rPr>
                  <a:t>corpul 2</a:t>
                </a:r>
                <a:endParaRPr lang="ro-RO" sz="1400" dirty="0"/>
              </a:p>
            </p:txBody>
          </p:sp>
          <p:sp>
            <p:nvSpPr>
              <p:cNvPr id="168" name="Freeform 167"/>
              <p:cNvSpPr/>
              <p:nvPr/>
            </p:nvSpPr>
            <p:spPr>
              <a:xfrm>
                <a:off x="5046711" y="1300953"/>
                <a:ext cx="511628" cy="261257"/>
              </a:xfrm>
              <a:custGeom>
                <a:avLst/>
                <a:gdLst>
                  <a:gd name="connsiteX0" fmla="*/ 0 w 511628"/>
                  <a:gd name="connsiteY0" fmla="*/ 0 h 261257"/>
                  <a:gd name="connsiteX1" fmla="*/ 87085 w 511628"/>
                  <a:gd name="connsiteY1" fmla="*/ 185057 h 261257"/>
                  <a:gd name="connsiteX2" fmla="*/ 511628 w 511628"/>
                  <a:gd name="connsiteY2" fmla="*/ 261257 h 261257"/>
                </a:gdLst>
                <a:ahLst/>
                <a:cxnLst>
                  <a:cxn ang="0">
                    <a:pos x="connsiteX0" y="connsiteY0"/>
                  </a:cxn>
                  <a:cxn ang="0">
                    <a:pos x="connsiteX1" y="connsiteY1"/>
                  </a:cxn>
                  <a:cxn ang="0">
                    <a:pos x="connsiteX2" y="connsiteY2"/>
                  </a:cxn>
                </a:cxnLst>
                <a:rect l="l" t="t" r="r" b="b"/>
                <a:pathLst>
                  <a:path w="511628" h="261257">
                    <a:moveTo>
                      <a:pt x="0" y="0"/>
                    </a:moveTo>
                    <a:cubicBezTo>
                      <a:pt x="907" y="70757"/>
                      <a:pt x="1814" y="141514"/>
                      <a:pt x="87085" y="185057"/>
                    </a:cubicBezTo>
                    <a:cubicBezTo>
                      <a:pt x="172356" y="228600"/>
                      <a:pt x="341992" y="244928"/>
                      <a:pt x="511628" y="261257"/>
                    </a:cubicBezTo>
                  </a:path>
                </a:pathLst>
              </a:custGeom>
              <a:ln w="1270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o-RO"/>
              </a:p>
            </p:txBody>
          </p:sp>
        </p:grpSp>
        <p:sp>
          <p:nvSpPr>
            <p:cNvPr id="173" name="Rectangle 172"/>
            <p:cNvSpPr/>
            <p:nvPr/>
          </p:nvSpPr>
          <p:spPr>
            <a:xfrm>
              <a:off x="4648200" y="838200"/>
              <a:ext cx="4191000" cy="338554"/>
            </a:xfrm>
            <a:prstGeom prst="rect">
              <a:avLst/>
            </a:prstGeom>
          </p:spPr>
          <p:txBody>
            <a:bodyPr wrap="square">
              <a:spAutoFit/>
            </a:bodyPr>
            <a:lstStyle/>
            <a:p>
              <a:pPr algn="ctr"/>
              <a:r>
                <a:rPr lang="ro-RO" sz="1600" b="1" dirty="0"/>
                <a:t>Corpurile  se pot separa:</a:t>
              </a:r>
              <a:endParaRPr lang="ro-RO" sz="1600" dirty="0"/>
            </a:p>
          </p:txBody>
        </p:sp>
      </p:grpSp>
      <p:sp>
        <p:nvSpPr>
          <p:cNvPr id="174" name="TextBox 173"/>
          <p:cNvSpPr txBox="1"/>
          <p:nvPr/>
        </p:nvSpPr>
        <p:spPr>
          <a:xfrm>
            <a:off x="228600" y="3810000"/>
            <a:ext cx="8686800" cy="1802763"/>
          </a:xfrm>
          <a:prstGeom prst="rect">
            <a:avLst/>
          </a:prstGeom>
          <a:noFill/>
        </p:spPr>
        <p:txBody>
          <a:bodyPr wrap="square" rtlCol="0">
            <a:spAutoFit/>
          </a:bodyPr>
          <a:lstStyle/>
          <a:p>
            <a:pPr algn="just">
              <a:lnSpc>
                <a:spcPct val="120000"/>
              </a:lnSpc>
              <a:spcAft>
                <a:spcPts val="600"/>
              </a:spcAft>
            </a:pPr>
            <a:r>
              <a:rPr lang="ro-RO" b="1" dirty="0"/>
              <a:t>      La contactul direct dintre două corpuri apar forțele de interacțiune (acțiunea F și reacțiunea F</a:t>
            </a:r>
            <a:r>
              <a:rPr lang="ro-RO" b="1" dirty="0">
                <a:latin typeface="Arial Unicode MS"/>
                <a:ea typeface="Arial Unicode MS"/>
                <a:cs typeface="Arial Unicode MS"/>
              </a:rPr>
              <a:t>’</a:t>
            </a:r>
            <a:r>
              <a:rPr lang="ro-RO" b="1" dirty="0"/>
              <a:t>) egale și de sens opus, </a:t>
            </a:r>
            <a:r>
              <a:rPr lang="ro-RO" b="1" dirty="0">
                <a:solidFill>
                  <a:srgbClr val="0033CC"/>
                </a:solidFill>
              </a:rPr>
              <a:t>fiecare forță fiind rezultatul deformărilor reciproce și al frecării dintre corpuri</a:t>
            </a:r>
            <a:r>
              <a:rPr lang="ro-RO" b="1" dirty="0"/>
              <a:t>. Prin deformarea reciprocă apar două forțe normale la suprafața de contact, N și N</a:t>
            </a:r>
            <a:r>
              <a:rPr lang="ro-RO" b="1" dirty="0">
                <a:latin typeface="Arial Unicode MS"/>
                <a:ea typeface="Arial Unicode MS"/>
                <a:cs typeface="Arial Unicode MS"/>
              </a:rPr>
              <a:t>’, iar din cauza frecării apar două forțe de frecare tangențiale la suprafața de contact, F</a:t>
            </a:r>
            <a:r>
              <a:rPr lang="ro-RO" b="1" baseline="-25000" dirty="0">
                <a:latin typeface="Arial Unicode MS"/>
                <a:ea typeface="Arial Unicode MS"/>
                <a:cs typeface="Arial Unicode MS"/>
              </a:rPr>
              <a:t>f</a:t>
            </a:r>
            <a:r>
              <a:rPr lang="ro-RO" b="1" dirty="0">
                <a:latin typeface="Arial Unicode MS"/>
                <a:ea typeface="Arial Unicode MS"/>
                <a:cs typeface="Arial Unicode MS"/>
              </a:rPr>
              <a:t> și</a:t>
            </a:r>
            <a:r>
              <a:rPr lang="ro-RO" b="1" baseline="-25000" dirty="0">
                <a:latin typeface="Arial Unicode MS"/>
                <a:ea typeface="Arial Unicode MS"/>
                <a:cs typeface="Arial Unicode MS"/>
              </a:rPr>
              <a:t> </a:t>
            </a:r>
            <a:r>
              <a:rPr lang="ro-RO" b="1" dirty="0">
                <a:latin typeface="Arial Unicode MS"/>
                <a:ea typeface="Arial Unicode MS"/>
                <a:cs typeface="Arial Unicode MS"/>
              </a:rPr>
              <a:t> </a:t>
            </a:r>
            <a:r>
              <a:rPr lang="ro-RO" b="1" dirty="0" err="1">
                <a:latin typeface="Arial Unicode MS"/>
                <a:ea typeface="Arial Unicode MS"/>
                <a:cs typeface="Arial Unicode MS"/>
              </a:rPr>
              <a:t>F’</a:t>
            </a:r>
            <a:r>
              <a:rPr lang="ro-RO" b="1" baseline="-25000" dirty="0" err="1">
                <a:latin typeface="Arial Unicode MS"/>
                <a:ea typeface="Arial Unicode MS"/>
                <a:cs typeface="Arial Unicode MS"/>
              </a:rPr>
              <a:t>f</a:t>
            </a:r>
            <a:r>
              <a:rPr lang="ro-RO" b="1" dirty="0">
                <a:latin typeface="Arial Unicode MS"/>
                <a:ea typeface="Arial Unicode MS"/>
                <a:cs typeface="Arial Unicode MS"/>
              </a:rPr>
              <a:t>.</a:t>
            </a:r>
          </a:p>
        </p:txBody>
      </p:sp>
      <p:grpSp>
        <p:nvGrpSpPr>
          <p:cNvPr id="200" name="Group 199"/>
          <p:cNvGrpSpPr/>
          <p:nvPr/>
        </p:nvGrpSpPr>
        <p:grpSpPr>
          <a:xfrm>
            <a:off x="1905000" y="5562600"/>
            <a:ext cx="5245752" cy="800219"/>
            <a:chOff x="1905000" y="5562600"/>
            <a:chExt cx="5245752" cy="800219"/>
          </a:xfrm>
        </p:grpSpPr>
        <p:sp>
          <p:nvSpPr>
            <p:cNvPr id="177" name="TextBox 176"/>
            <p:cNvSpPr txBox="1"/>
            <p:nvPr/>
          </p:nvSpPr>
          <p:spPr>
            <a:xfrm>
              <a:off x="1905000" y="5562600"/>
              <a:ext cx="3886200" cy="800219"/>
            </a:xfrm>
            <a:prstGeom prst="rect">
              <a:avLst/>
            </a:prstGeom>
            <a:noFill/>
          </p:spPr>
          <p:txBody>
            <a:bodyPr wrap="square" rtlCol="0">
              <a:spAutoFit/>
            </a:bodyPr>
            <a:lstStyle/>
            <a:p>
              <a:pPr algn="just">
                <a:spcAft>
                  <a:spcPts val="600"/>
                </a:spcAft>
              </a:pPr>
              <a:r>
                <a:rPr lang="ro-RO" b="1" dirty="0">
                  <a:latin typeface="Arial Unicode MS"/>
                  <a:ea typeface="Arial Unicode MS"/>
                  <a:cs typeface="Arial Unicode MS"/>
                </a:rPr>
                <a:t>F = N + F</a:t>
              </a:r>
              <a:r>
                <a:rPr lang="ro-RO" b="1" baseline="-25000" dirty="0">
                  <a:latin typeface="Arial Unicode MS"/>
                  <a:ea typeface="Arial Unicode MS"/>
                  <a:cs typeface="Arial Unicode MS"/>
                </a:rPr>
                <a:t>f</a:t>
              </a:r>
              <a:r>
                <a:rPr lang="ro-RO" b="1" dirty="0">
                  <a:latin typeface="Arial Unicode MS"/>
                  <a:ea typeface="Arial Unicode MS"/>
                  <a:cs typeface="Arial Unicode MS"/>
                </a:rPr>
                <a:t>    și    </a:t>
              </a:r>
              <a:r>
                <a:rPr lang="ro-RO" b="1" dirty="0"/>
                <a:t>F</a:t>
              </a:r>
              <a:r>
                <a:rPr lang="ro-RO" b="1" dirty="0">
                  <a:latin typeface="Arial Unicode MS"/>
                  <a:ea typeface="Arial Unicode MS"/>
                  <a:cs typeface="Arial Unicode MS"/>
                </a:rPr>
                <a:t>’ = </a:t>
              </a:r>
              <a:r>
                <a:rPr lang="ro-RO" b="1" dirty="0"/>
                <a:t>N</a:t>
              </a:r>
              <a:r>
                <a:rPr lang="ro-RO" b="1" dirty="0">
                  <a:latin typeface="Arial Unicode MS"/>
                  <a:ea typeface="Arial Unicode MS"/>
                  <a:cs typeface="Arial Unicode MS"/>
                </a:rPr>
                <a:t>’ + </a:t>
              </a:r>
              <a:r>
                <a:rPr lang="ro-RO" b="1" dirty="0" err="1">
                  <a:latin typeface="Arial Unicode MS"/>
                  <a:ea typeface="Arial Unicode MS"/>
                  <a:cs typeface="Arial Unicode MS"/>
                </a:rPr>
                <a:t>F’</a:t>
              </a:r>
              <a:r>
                <a:rPr lang="ro-RO" b="1" baseline="-25000" dirty="0" err="1">
                  <a:latin typeface="Arial Unicode MS"/>
                  <a:ea typeface="Arial Unicode MS"/>
                  <a:cs typeface="Arial Unicode MS"/>
                </a:rPr>
                <a:t>f</a:t>
              </a:r>
              <a:endParaRPr lang="ro-RO" b="1" dirty="0">
                <a:latin typeface="Arial Unicode MS"/>
                <a:ea typeface="Arial Unicode MS"/>
                <a:cs typeface="Arial Unicode MS"/>
              </a:endParaRPr>
            </a:p>
            <a:p>
              <a:pPr algn="just">
                <a:spcBef>
                  <a:spcPts val="600"/>
                </a:spcBef>
                <a:spcAft>
                  <a:spcPts val="600"/>
                </a:spcAft>
              </a:pPr>
              <a:r>
                <a:rPr lang="ro-RO" b="1" dirty="0">
                  <a:latin typeface="Arial Unicode MS"/>
                  <a:ea typeface="Arial Unicode MS"/>
                  <a:cs typeface="Arial Unicode MS"/>
                </a:rPr>
                <a:t>Dar    </a:t>
              </a:r>
              <a:r>
                <a:rPr lang="ro-RO" b="1" dirty="0"/>
                <a:t>N</a:t>
              </a:r>
              <a:r>
                <a:rPr lang="ro-RO" b="1" dirty="0">
                  <a:latin typeface="Arial Unicode MS"/>
                  <a:ea typeface="Arial Unicode MS"/>
                  <a:cs typeface="Arial Unicode MS"/>
                </a:rPr>
                <a:t>’ = - </a:t>
              </a:r>
              <a:r>
                <a:rPr lang="ro-RO" b="1" dirty="0" err="1">
                  <a:latin typeface="Arial Unicode MS"/>
                  <a:ea typeface="Arial Unicode MS"/>
                  <a:cs typeface="Arial Unicode MS"/>
                </a:rPr>
                <a:t>N</a:t>
              </a:r>
              <a:r>
                <a:rPr lang="ro-RO" b="1" dirty="0">
                  <a:latin typeface="Arial Unicode MS"/>
                  <a:ea typeface="Arial Unicode MS"/>
                  <a:cs typeface="Arial Unicode MS"/>
                </a:rPr>
                <a:t>   și    </a:t>
              </a:r>
              <a:r>
                <a:rPr lang="ro-RO" b="1" dirty="0" err="1">
                  <a:latin typeface="Arial Unicode MS"/>
                  <a:ea typeface="Arial Unicode MS"/>
                  <a:cs typeface="Arial Unicode MS"/>
                </a:rPr>
                <a:t>F’</a:t>
              </a:r>
              <a:r>
                <a:rPr lang="ro-RO" b="1" baseline="-25000" dirty="0" err="1">
                  <a:latin typeface="Arial Unicode MS"/>
                  <a:ea typeface="Arial Unicode MS"/>
                  <a:cs typeface="Arial Unicode MS"/>
                </a:rPr>
                <a:t>f</a:t>
              </a:r>
              <a:r>
                <a:rPr lang="ro-RO" b="1" dirty="0">
                  <a:latin typeface="Arial Unicode MS"/>
                  <a:ea typeface="Arial Unicode MS"/>
                  <a:cs typeface="Arial Unicode MS"/>
                </a:rPr>
                <a:t> = - F</a:t>
              </a:r>
              <a:r>
                <a:rPr lang="ro-RO" b="1" baseline="-25000" dirty="0">
                  <a:latin typeface="Arial Unicode MS"/>
                  <a:ea typeface="Arial Unicode MS"/>
                  <a:cs typeface="Arial Unicode MS"/>
                </a:rPr>
                <a:t>f</a:t>
              </a:r>
              <a:r>
                <a:rPr lang="ro-RO" b="1" dirty="0">
                  <a:latin typeface="Arial Unicode MS"/>
                  <a:ea typeface="Arial Unicode MS"/>
                  <a:cs typeface="Arial Unicode MS"/>
                </a:rPr>
                <a:t>  </a:t>
              </a:r>
              <a:endParaRPr lang="ro-RO" b="1" dirty="0"/>
            </a:p>
          </p:txBody>
        </p:sp>
        <p:sp>
          <p:nvSpPr>
            <p:cNvPr id="175" name="Right Brace 174"/>
            <p:cNvSpPr/>
            <p:nvPr/>
          </p:nvSpPr>
          <p:spPr>
            <a:xfrm>
              <a:off x="5105400" y="5638800"/>
              <a:ext cx="231648" cy="685800"/>
            </a:xfrm>
            <a:prstGeom prst="rightBrace">
              <a:avLst>
                <a:gd name="adj1" fmla="val 37313"/>
                <a:gd name="adj2" fmla="val 50000"/>
              </a:avLst>
            </a:prstGeom>
            <a:ln w="1905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o-RO"/>
            </a:p>
          </p:txBody>
        </p:sp>
        <p:sp>
          <p:nvSpPr>
            <p:cNvPr id="176" name="Rectangle 175"/>
            <p:cNvSpPr/>
            <p:nvPr/>
          </p:nvSpPr>
          <p:spPr>
            <a:xfrm>
              <a:off x="5638800" y="5791200"/>
              <a:ext cx="1511952" cy="369332"/>
            </a:xfrm>
            <a:prstGeom prst="rect">
              <a:avLst/>
            </a:prstGeom>
          </p:spPr>
          <p:txBody>
            <a:bodyPr wrap="none">
              <a:spAutoFit/>
            </a:bodyPr>
            <a:lstStyle/>
            <a:p>
              <a:r>
                <a:rPr lang="ro-RO" b="1" dirty="0"/>
                <a:t>=</a:t>
              </a:r>
              <a:r>
                <a:rPr lang="ro-RO" b="1" dirty="0">
                  <a:latin typeface="Arial"/>
                  <a:cs typeface="Arial"/>
                </a:rPr>
                <a:t>&gt;   </a:t>
              </a:r>
              <a:r>
                <a:rPr lang="ro-RO" b="1" dirty="0"/>
                <a:t> F</a:t>
              </a:r>
              <a:r>
                <a:rPr lang="ro-RO" b="1" dirty="0">
                  <a:latin typeface="Arial Unicode MS"/>
                  <a:ea typeface="Arial Unicode MS"/>
                  <a:cs typeface="Arial Unicode MS"/>
                </a:rPr>
                <a:t>’ = - </a:t>
              </a:r>
              <a:r>
                <a:rPr lang="ro-RO" b="1" dirty="0" err="1">
                  <a:latin typeface="Arial Unicode MS"/>
                  <a:ea typeface="Arial Unicode MS"/>
                  <a:cs typeface="Arial Unicode MS"/>
                </a:rPr>
                <a:t>F</a:t>
              </a:r>
              <a:r>
                <a:rPr lang="ro-RO" b="1" dirty="0">
                  <a:latin typeface="Arial Unicode MS"/>
                  <a:ea typeface="Arial Unicode MS"/>
                  <a:cs typeface="Arial Unicode MS"/>
                </a:rPr>
                <a:t> </a:t>
              </a:r>
              <a:endParaRPr lang="ro-RO" dirty="0"/>
            </a:p>
          </p:txBody>
        </p:sp>
        <p:cxnSp>
          <p:nvCxnSpPr>
            <p:cNvPr id="179" name="Straight Arrow Connector 178"/>
            <p:cNvCxnSpPr/>
            <p:nvPr/>
          </p:nvCxnSpPr>
          <p:spPr>
            <a:xfrm rot="10800000" flipV="1">
              <a:off x="1970314" y="5617029"/>
              <a:ext cx="228600" cy="1588"/>
            </a:xfrm>
            <a:prstGeom prst="straightConnector1">
              <a:avLst/>
            </a:prstGeom>
            <a:ln w="19050">
              <a:solidFill>
                <a:schemeClr val="tx1"/>
              </a:solidFill>
              <a:headEnd type="triangl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80" name="Straight Arrow Connector 179"/>
            <p:cNvCxnSpPr/>
            <p:nvPr/>
          </p:nvCxnSpPr>
          <p:spPr>
            <a:xfrm rot="10800000" flipV="1">
              <a:off x="2373085" y="5606143"/>
              <a:ext cx="228600" cy="1588"/>
            </a:xfrm>
            <a:prstGeom prst="straightConnector1">
              <a:avLst/>
            </a:prstGeom>
            <a:ln w="19050">
              <a:solidFill>
                <a:schemeClr val="tx1"/>
              </a:solidFill>
              <a:headEnd type="triangl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81" name="Straight Arrow Connector 180"/>
            <p:cNvCxnSpPr/>
            <p:nvPr/>
          </p:nvCxnSpPr>
          <p:spPr>
            <a:xfrm rot="10800000" flipV="1">
              <a:off x="2808514" y="5617029"/>
              <a:ext cx="228600" cy="1588"/>
            </a:xfrm>
            <a:prstGeom prst="straightConnector1">
              <a:avLst/>
            </a:prstGeom>
            <a:ln w="19050">
              <a:solidFill>
                <a:schemeClr val="tx1"/>
              </a:solidFill>
              <a:headEnd type="triangl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82" name="Straight Arrow Connector 181"/>
            <p:cNvCxnSpPr/>
            <p:nvPr/>
          </p:nvCxnSpPr>
          <p:spPr>
            <a:xfrm rot="10800000" flipV="1">
              <a:off x="3657600" y="5606143"/>
              <a:ext cx="228600" cy="1588"/>
            </a:xfrm>
            <a:prstGeom prst="straightConnector1">
              <a:avLst/>
            </a:prstGeom>
            <a:ln w="19050">
              <a:solidFill>
                <a:schemeClr val="tx1"/>
              </a:solidFill>
              <a:headEnd type="triangl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83" name="Straight Arrow Connector 182"/>
            <p:cNvCxnSpPr/>
            <p:nvPr/>
          </p:nvCxnSpPr>
          <p:spPr>
            <a:xfrm rot="10800000" flipV="1">
              <a:off x="4103914" y="5617029"/>
              <a:ext cx="228600" cy="1588"/>
            </a:xfrm>
            <a:prstGeom prst="straightConnector1">
              <a:avLst/>
            </a:prstGeom>
            <a:ln w="19050">
              <a:solidFill>
                <a:schemeClr val="tx1"/>
              </a:solidFill>
              <a:headEnd type="triangl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84" name="Straight Arrow Connector 183"/>
            <p:cNvCxnSpPr/>
            <p:nvPr/>
          </p:nvCxnSpPr>
          <p:spPr>
            <a:xfrm rot="10800000" flipV="1">
              <a:off x="4604657" y="5606143"/>
              <a:ext cx="228600" cy="1588"/>
            </a:xfrm>
            <a:prstGeom prst="straightConnector1">
              <a:avLst/>
            </a:prstGeom>
            <a:ln w="19050">
              <a:solidFill>
                <a:schemeClr val="tx1"/>
              </a:solidFill>
              <a:headEnd type="triangl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85" name="Straight Arrow Connector 184"/>
            <p:cNvCxnSpPr/>
            <p:nvPr/>
          </p:nvCxnSpPr>
          <p:spPr>
            <a:xfrm rot="10800000" flipV="1">
              <a:off x="2579914" y="6041571"/>
              <a:ext cx="228600" cy="1588"/>
            </a:xfrm>
            <a:prstGeom prst="straightConnector1">
              <a:avLst/>
            </a:prstGeom>
            <a:ln w="19050">
              <a:solidFill>
                <a:schemeClr val="tx1"/>
              </a:solidFill>
              <a:headEnd type="triangl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86" name="Straight Arrow Connector 185"/>
            <p:cNvCxnSpPr/>
            <p:nvPr/>
          </p:nvCxnSpPr>
          <p:spPr>
            <a:xfrm rot="10800000" flipV="1">
              <a:off x="3222171" y="6041571"/>
              <a:ext cx="228600" cy="1588"/>
            </a:xfrm>
            <a:prstGeom prst="straightConnector1">
              <a:avLst/>
            </a:prstGeom>
            <a:ln w="19050">
              <a:solidFill>
                <a:schemeClr val="tx1"/>
              </a:solidFill>
              <a:headEnd type="triangl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88" name="Straight Arrow Connector 187"/>
            <p:cNvCxnSpPr/>
            <p:nvPr/>
          </p:nvCxnSpPr>
          <p:spPr>
            <a:xfrm rot="10800000" flipV="1">
              <a:off x="4016829" y="6030686"/>
              <a:ext cx="228600" cy="1588"/>
            </a:xfrm>
            <a:prstGeom prst="straightConnector1">
              <a:avLst/>
            </a:prstGeom>
            <a:ln w="19050">
              <a:solidFill>
                <a:schemeClr val="tx1"/>
              </a:solidFill>
              <a:headEnd type="triangl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89" name="Straight Arrow Connector 188"/>
            <p:cNvCxnSpPr/>
            <p:nvPr/>
          </p:nvCxnSpPr>
          <p:spPr>
            <a:xfrm rot="10800000" flipV="1">
              <a:off x="4659086" y="6041571"/>
              <a:ext cx="228600" cy="1588"/>
            </a:xfrm>
            <a:prstGeom prst="straightConnector1">
              <a:avLst/>
            </a:prstGeom>
            <a:ln w="19050">
              <a:solidFill>
                <a:schemeClr val="tx1"/>
              </a:solidFill>
              <a:headEnd type="triangl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90" name="Straight Arrow Connector 189"/>
            <p:cNvCxnSpPr/>
            <p:nvPr/>
          </p:nvCxnSpPr>
          <p:spPr>
            <a:xfrm rot="10800000" flipV="1">
              <a:off x="6237514" y="5823857"/>
              <a:ext cx="228600" cy="1588"/>
            </a:xfrm>
            <a:prstGeom prst="straightConnector1">
              <a:avLst/>
            </a:prstGeom>
            <a:ln w="19050">
              <a:solidFill>
                <a:schemeClr val="tx1"/>
              </a:solidFill>
              <a:headEnd type="triangl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91" name="Straight Arrow Connector 190"/>
            <p:cNvCxnSpPr/>
            <p:nvPr/>
          </p:nvCxnSpPr>
          <p:spPr>
            <a:xfrm rot="10800000" flipV="1">
              <a:off x="6781800" y="5834743"/>
              <a:ext cx="228600" cy="1588"/>
            </a:xfrm>
            <a:prstGeom prst="straightConnector1">
              <a:avLst/>
            </a:prstGeom>
            <a:ln w="19050">
              <a:solidFill>
                <a:schemeClr val="tx1"/>
              </a:solidFill>
              <a:headEnd type="triangle" w="med" len="med"/>
              <a:tailEnd type="none" w="med" len="med"/>
            </a:ln>
          </p:spPr>
          <p:style>
            <a:lnRef idx="1">
              <a:schemeClr val="accent1"/>
            </a:lnRef>
            <a:fillRef idx="0">
              <a:schemeClr val="accent1"/>
            </a:fillRef>
            <a:effectRef idx="0">
              <a:schemeClr val="accent1"/>
            </a:effectRef>
            <a:fontRef idx="minor">
              <a:schemeClr val="tx1"/>
            </a:fontRef>
          </p:style>
        </p:cxnSp>
      </p:grpSp>
      <p:grpSp>
        <p:nvGrpSpPr>
          <p:cNvPr id="199" name="Group 198"/>
          <p:cNvGrpSpPr/>
          <p:nvPr/>
        </p:nvGrpSpPr>
        <p:grpSpPr>
          <a:xfrm>
            <a:off x="1382486" y="4212771"/>
            <a:ext cx="6041571" cy="1003074"/>
            <a:chOff x="1382486" y="4212771"/>
            <a:chExt cx="6041571" cy="1003074"/>
          </a:xfrm>
        </p:grpSpPr>
        <p:cxnSp>
          <p:nvCxnSpPr>
            <p:cNvPr id="193" name="Straight Arrow Connector 192"/>
            <p:cNvCxnSpPr/>
            <p:nvPr/>
          </p:nvCxnSpPr>
          <p:spPr>
            <a:xfrm rot="10800000" flipV="1">
              <a:off x="1382486" y="4212771"/>
              <a:ext cx="228600" cy="1588"/>
            </a:xfrm>
            <a:prstGeom prst="straightConnector1">
              <a:avLst/>
            </a:prstGeom>
            <a:ln w="19050">
              <a:solidFill>
                <a:schemeClr val="tx1"/>
              </a:solidFill>
              <a:headEnd type="triangl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94" name="Straight Arrow Connector 193"/>
            <p:cNvCxnSpPr/>
            <p:nvPr/>
          </p:nvCxnSpPr>
          <p:spPr>
            <a:xfrm rot="10800000" flipV="1">
              <a:off x="2928257" y="4223657"/>
              <a:ext cx="228600" cy="1588"/>
            </a:xfrm>
            <a:prstGeom prst="straightConnector1">
              <a:avLst/>
            </a:prstGeom>
            <a:ln w="19050">
              <a:solidFill>
                <a:schemeClr val="tx1"/>
              </a:solidFill>
              <a:headEnd type="triangl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95" name="Straight Arrow Connector 194"/>
            <p:cNvCxnSpPr/>
            <p:nvPr/>
          </p:nvCxnSpPr>
          <p:spPr>
            <a:xfrm rot="10800000" flipV="1">
              <a:off x="5823857" y="4876800"/>
              <a:ext cx="228600" cy="1588"/>
            </a:xfrm>
            <a:prstGeom prst="straightConnector1">
              <a:avLst/>
            </a:prstGeom>
            <a:ln w="19050">
              <a:solidFill>
                <a:schemeClr val="tx1"/>
              </a:solidFill>
              <a:headEnd type="triangl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96" name="Straight Arrow Connector 195"/>
            <p:cNvCxnSpPr/>
            <p:nvPr/>
          </p:nvCxnSpPr>
          <p:spPr>
            <a:xfrm rot="10800000" flipV="1">
              <a:off x="6324600" y="4887686"/>
              <a:ext cx="228600" cy="1588"/>
            </a:xfrm>
            <a:prstGeom prst="straightConnector1">
              <a:avLst/>
            </a:prstGeom>
            <a:ln w="19050">
              <a:solidFill>
                <a:schemeClr val="tx1"/>
              </a:solidFill>
              <a:headEnd type="triangl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97" name="Straight Arrow Connector 196"/>
            <p:cNvCxnSpPr/>
            <p:nvPr/>
          </p:nvCxnSpPr>
          <p:spPr>
            <a:xfrm rot="10800000" flipV="1">
              <a:off x="6662057" y="5214257"/>
              <a:ext cx="228600" cy="1588"/>
            </a:xfrm>
            <a:prstGeom prst="straightConnector1">
              <a:avLst/>
            </a:prstGeom>
            <a:ln w="19050">
              <a:solidFill>
                <a:schemeClr val="tx1"/>
              </a:solidFill>
              <a:headEnd type="triangl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98" name="Straight Arrow Connector 197"/>
            <p:cNvCxnSpPr/>
            <p:nvPr/>
          </p:nvCxnSpPr>
          <p:spPr>
            <a:xfrm rot="10800000" flipV="1">
              <a:off x="7195457" y="5203372"/>
              <a:ext cx="228600" cy="1588"/>
            </a:xfrm>
            <a:prstGeom prst="straightConnector1">
              <a:avLst/>
            </a:prstGeom>
            <a:ln w="19050">
              <a:solidFill>
                <a:schemeClr val="tx1"/>
              </a:solidFill>
              <a:headEnd type="triangle" w="med" len="med"/>
              <a:tailEnd type="none" w="med" len="med"/>
            </a:ln>
          </p:spPr>
          <p:style>
            <a:lnRef idx="1">
              <a:schemeClr val="accent1"/>
            </a:lnRef>
            <a:fillRef idx="0">
              <a:schemeClr val="accent1"/>
            </a:fillRef>
            <a:effectRef idx="0">
              <a:schemeClr val="accent1"/>
            </a:effectRef>
            <a:fontRef idx="minor">
              <a:schemeClr val="tx1"/>
            </a:fontRef>
          </p:style>
        </p:cxnSp>
      </p:grpSp>
      <p:sp>
        <p:nvSpPr>
          <p:cNvPr id="102" name="AutoShape 54">
            <a:hlinkClick r:id="rId2" action="ppaction://hlinksldjump" highlightClick="1"/>
          </p:cNvPr>
          <p:cNvSpPr>
            <a:spLocks noChangeArrowheads="1"/>
          </p:cNvSpPr>
          <p:nvPr/>
        </p:nvSpPr>
        <p:spPr bwMode="auto">
          <a:xfrm>
            <a:off x="4343400" y="6400800"/>
            <a:ext cx="457200" cy="304800"/>
          </a:xfrm>
          <a:prstGeom prst="actionButtonHome">
            <a:avLst/>
          </a:prstGeom>
          <a:solidFill>
            <a:srgbClr val="9BBA56"/>
          </a:solidFill>
          <a:ln w="9525">
            <a:solidFill>
              <a:srgbClr val="C00000"/>
            </a:solidFill>
            <a:miter lim="800000"/>
            <a:headEnd/>
            <a:tailEnd/>
          </a:ln>
          <a:scene3d>
            <a:camera prst="orthographicFront"/>
            <a:lightRig rig="threePt" dir="t"/>
          </a:scene3d>
          <a:sp3d>
            <a:bevelT/>
          </a:sp3d>
        </p:spPr>
        <p:txBody>
          <a:bodyPr wrap="none" anchor="ctr"/>
          <a:lstStyle/>
          <a:p>
            <a:pPr>
              <a:defRPr/>
            </a:pPr>
            <a:endParaRPr lang="ro-RO"/>
          </a:p>
        </p:txBody>
      </p:sp>
      <p:sp>
        <p:nvSpPr>
          <p:cNvPr id="103" name="Rectangle 102"/>
          <p:cNvSpPr>
            <a:spLocks noChangeArrowheads="1"/>
          </p:cNvSpPr>
          <p:nvPr/>
        </p:nvSpPr>
        <p:spPr bwMode="auto">
          <a:xfrm>
            <a:off x="0" y="6705600"/>
            <a:ext cx="9144000" cy="215444"/>
          </a:xfrm>
          <a:prstGeom prst="rect">
            <a:avLst/>
          </a:prstGeom>
          <a:noFill/>
          <a:ln w="9525">
            <a:noFill/>
            <a:miter lim="800000"/>
            <a:headEnd/>
            <a:tailEnd/>
          </a:ln>
        </p:spPr>
        <p:txBody>
          <a:bodyPr>
            <a:spAutoFit/>
          </a:bodyPr>
          <a:lstStyle/>
          <a:p>
            <a:pPr algn="ctr">
              <a:defRPr/>
            </a:pPr>
            <a:r>
              <a:rPr lang="en-US" sz="800" dirty="0">
                <a:effectLst>
                  <a:outerShdw blurRad="38100" dist="38100" dir="2700000" algn="tl">
                    <a:srgbClr val="000000">
                      <a:alpha val="43137"/>
                    </a:srgbClr>
                  </a:outerShdw>
                </a:effectLst>
                <a:latin typeface="Arial" panose="020B0604020202020204" pitchFamily="34" charset="0"/>
                <a:cs typeface="Arial" pitchFamily="34" charset="0"/>
              </a:rPr>
              <a:t>Prof. </a:t>
            </a:r>
            <a:r>
              <a:rPr lang="ro-RO" sz="800" dirty="0">
                <a:effectLst>
                  <a:outerShdw blurRad="38100" dist="38100" dir="2700000" algn="tl">
                    <a:srgbClr val="000000">
                      <a:alpha val="43137"/>
                    </a:srgbClr>
                  </a:outerShdw>
                </a:effectLst>
                <a:latin typeface="Arial" panose="020B0604020202020204" pitchFamily="34" charset="0"/>
                <a:cs typeface="Arial" pitchFamily="34" charset="0"/>
              </a:rPr>
              <a:t>Barbu MIHAELA FLORICA			 Liceul Tehnologic „Gheorghe Ionescu-Sisești” – Valea Călugărească</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28600" y="304800"/>
            <a:ext cx="1371600" cy="369332"/>
          </a:xfrm>
          <a:prstGeom prst="rect">
            <a:avLst/>
          </a:prstGeom>
          <a:solidFill>
            <a:schemeClr val="accent6">
              <a:lumMod val="20000"/>
              <a:lumOff val="80000"/>
            </a:schemeClr>
          </a:solidFill>
          <a:ln w="28575">
            <a:solidFill>
              <a:srgbClr val="9BBA56"/>
            </a:solidFill>
          </a:ln>
        </p:spPr>
        <p:txBody>
          <a:bodyPr wrap="square">
            <a:spAutoFit/>
          </a:bodyPr>
          <a:lstStyle/>
          <a:p>
            <a:pPr algn="just">
              <a:defRPr/>
            </a:pPr>
            <a:r>
              <a:rPr lang="ro-RO" b="1" dirty="0"/>
              <a:t>Aplicația </a:t>
            </a:r>
            <a:r>
              <a:rPr lang="en-US" b="1" dirty="0"/>
              <a:t>2</a:t>
            </a:r>
          </a:p>
        </p:txBody>
      </p:sp>
      <p:sp>
        <p:nvSpPr>
          <p:cNvPr id="3" name="TextBox 44"/>
          <p:cNvSpPr txBox="1">
            <a:spLocks noChangeArrowheads="1"/>
          </p:cNvSpPr>
          <p:nvPr/>
        </p:nvSpPr>
        <p:spPr bwMode="auto">
          <a:xfrm>
            <a:off x="228600" y="261257"/>
            <a:ext cx="8686800" cy="427746"/>
          </a:xfrm>
          <a:prstGeom prst="rect">
            <a:avLst/>
          </a:prstGeom>
          <a:noFill/>
          <a:ln w="9525">
            <a:noFill/>
            <a:miter lim="800000"/>
            <a:headEnd/>
            <a:tailEnd/>
          </a:ln>
        </p:spPr>
        <p:txBody>
          <a:bodyPr wrap="square">
            <a:spAutoFit/>
          </a:bodyPr>
          <a:lstStyle/>
          <a:p>
            <a:pPr algn="just">
              <a:lnSpc>
                <a:spcPct val="120000"/>
              </a:lnSpc>
              <a:spcAft>
                <a:spcPts val="600"/>
              </a:spcAft>
            </a:pPr>
            <a:r>
              <a:rPr lang="ro-RO" sz="2000" b="1" dirty="0"/>
              <a:t>                      Tensiunea dintr-un fir sau dintr-o tijă</a:t>
            </a:r>
          </a:p>
        </p:txBody>
      </p:sp>
      <p:sp>
        <p:nvSpPr>
          <p:cNvPr id="4" name="Rectangle 3"/>
          <p:cNvSpPr/>
          <p:nvPr/>
        </p:nvSpPr>
        <p:spPr>
          <a:xfrm>
            <a:off x="1600200" y="304800"/>
            <a:ext cx="7315200" cy="381000"/>
          </a:xfrm>
          <a:prstGeom prst="rect">
            <a:avLst/>
          </a:prstGeom>
          <a:noFill/>
          <a:ln w="12700">
            <a:solidFill>
              <a:schemeClr val="accent1">
                <a:lumMod val="50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o-RO"/>
          </a:p>
        </p:txBody>
      </p:sp>
      <p:sp>
        <p:nvSpPr>
          <p:cNvPr id="22" name="TextBox 44"/>
          <p:cNvSpPr txBox="1">
            <a:spLocks noChangeArrowheads="1"/>
          </p:cNvSpPr>
          <p:nvPr/>
        </p:nvSpPr>
        <p:spPr bwMode="auto">
          <a:xfrm>
            <a:off x="228600" y="762000"/>
            <a:ext cx="6096000" cy="2865400"/>
          </a:xfrm>
          <a:prstGeom prst="rect">
            <a:avLst/>
          </a:prstGeom>
          <a:noFill/>
          <a:ln w="9525">
            <a:noFill/>
            <a:miter lim="800000"/>
            <a:headEnd/>
            <a:tailEnd/>
          </a:ln>
        </p:spPr>
        <p:txBody>
          <a:bodyPr wrap="square">
            <a:spAutoFit/>
          </a:bodyPr>
          <a:lstStyle/>
          <a:p>
            <a:pPr algn="just">
              <a:lnSpc>
                <a:spcPct val="120000"/>
              </a:lnSpc>
              <a:spcAft>
                <a:spcPts val="600"/>
              </a:spcAft>
            </a:pPr>
            <a:r>
              <a:rPr lang="ro-RO" sz="2000" b="1" dirty="0"/>
              <a:t>      </a:t>
            </a:r>
            <a:r>
              <a:rPr lang="ro-RO" b="1" dirty="0"/>
              <a:t>În orice secțiune a unui fir (sau cablu) întins de o forță, respectiv în orice secțiune a unei bare (sau tije) întinse sau comprimate acționează 2 forțe egale în modul și de sens opus, acțiunea și reacțiunea. Ambele forțe se numesc</a:t>
            </a:r>
            <a:r>
              <a:rPr lang="ro-RO" b="1" dirty="0">
                <a:solidFill>
                  <a:srgbClr val="0033CC"/>
                </a:solidFill>
              </a:rPr>
              <a:t> tensiune elastică</a:t>
            </a:r>
            <a:r>
              <a:rPr lang="ro-RO" b="1" dirty="0"/>
              <a:t>.</a:t>
            </a:r>
          </a:p>
          <a:p>
            <a:pPr algn="just">
              <a:lnSpc>
                <a:spcPct val="120000"/>
              </a:lnSpc>
              <a:spcAft>
                <a:spcPts val="600"/>
              </a:spcAft>
            </a:pPr>
            <a:r>
              <a:rPr lang="ro-RO" b="1" dirty="0"/>
              <a:t>      Tensiunea într-o secțiune a unui fir se poate măsura cu ajutorul unui dinamometru inserat în acea secțiune.      </a:t>
            </a:r>
          </a:p>
        </p:txBody>
      </p:sp>
      <p:sp>
        <p:nvSpPr>
          <p:cNvPr id="23" name="Rectangle 22"/>
          <p:cNvSpPr/>
          <p:nvPr/>
        </p:nvSpPr>
        <p:spPr>
          <a:xfrm>
            <a:off x="6705600" y="2590800"/>
            <a:ext cx="304800" cy="457200"/>
          </a:xfrm>
          <a:prstGeom prst="rect">
            <a:avLst/>
          </a:prstGeom>
          <a:ln w="19050">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o-RO"/>
          </a:p>
        </p:txBody>
      </p:sp>
      <p:cxnSp>
        <p:nvCxnSpPr>
          <p:cNvPr id="24" name="Straight Connector 23"/>
          <p:cNvCxnSpPr>
            <a:stCxn id="23" idx="0"/>
          </p:cNvCxnSpPr>
          <p:nvPr/>
        </p:nvCxnSpPr>
        <p:spPr>
          <a:xfrm rot="5400000" flipH="1" flipV="1">
            <a:off x="6134100" y="1866900"/>
            <a:ext cx="1447800" cy="1588"/>
          </a:xfrm>
          <a:prstGeom prst="line">
            <a:avLst/>
          </a:prstGeom>
          <a:ln w="19050">
            <a:solidFill>
              <a:schemeClr val="tx1"/>
            </a:solidFill>
            <a:prstDash val="solid"/>
          </a:ln>
        </p:spPr>
        <p:style>
          <a:lnRef idx="1">
            <a:schemeClr val="accent1"/>
          </a:lnRef>
          <a:fillRef idx="0">
            <a:schemeClr val="accent1"/>
          </a:fillRef>
          <a:effectRef idx="0">
            <a:schemeClr val="accent1"/>
          </a:effectRef>
          <a:fontRef idx="minor">
            <a:schemeClr val="tx1"/>
          </a:fontRef>
        </p:style>
      </p:cxnSp>
      <p:sp>
        <p:nvSpPr>
          <p:cNvPr id="26" name="Rectangle 25"/>
          <p:cNvSpPr/>
          <p:nvPr/>
        </p:nvSpPr>
        <p:spPr>
          <a:xfrm>
            <a:off x="6858000" y="1524000"/>
            <a:ext cx="325730" cy="369332"/>
          </a:xfrm>
          <a:prstGeom prst="rect">
            <a:avLst/>
          </a:prstGeom>
        </p:spPr>
        <p:txBody>
          <a:bodyPr wrap="none">
            <a:spAutoFit/>
          </a:bodyPr>
          <a:lstStyle/>
          <a:p>
            <a:r>
              <a:rPr lang="ro-RO" b="1" dirty="0">
                <a:solidFill>
                  <a:srgbClr val="FF0000"/>
                </a:solidFill>
                <a:latin typeface="Arial" pitchFamily="34" charset="0"/>
                <a:cs typeface="Arial" pitchFamily="34" charset="0"/>
              </a:rPr>
              <a:t>T</a:t>
            </a:r>
            <a:endParaRPr lang="ro-RO" dirty="0"/>
          </a:p>
        </p:txBody>
      </p:sp>
      <p:sp>
        <p:nvSpPr>
          <p:cNvPr id="28" name="Rectangle 27"/>
          <p:cNvSpPr/>
          <p:nvPr/>
        </p:nvSpPr>
        <p:spPr>
          <a:xfrm>
            <a:off x="6477000" y="990600"/>
            <a:ext cx="762000" cy="152400"/>
          </a:xfrm>
          <a:prstGeom prst="rect">
            <a:avLst/>
          </a:prstGeom>
          <a:solidFill>
            <a:schemeClr val="tx1">
              <a:lumMod val="50000"/>
              <a:lumOff val="50000"/>
            </a:schemeClr>
          </a:solidFill>
          <a:ln w="19050">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o-RO"/>
          </a:p>
        </p:txBody>
      </p:sp>
      <p:cxnSp>
        <p:nvCxnSpPr>
          <p:cNvPr id="33" name="Elbow Connector 32"/>
          <p:cNvCxnSpPr/>
          <p:nvPr/>
        </p:nvCxnSpPr>
        <p:spPr>
          <a:xfrm rot="16200000" flipH="1">
            <a:off x="6781800" y="1828800"/>
            <a:ext cx="152400" cy="152400"/>
          </a:xfrm>
          <a:prstGeom prst="bentConnector3">
            <a:avLst>
              <a:gd name="adj1" fmla="val 50000"/>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2" name="Straight Arrow Connector 41"/>
          <p:cNvCxnSpPr/>
          <p:nvPr/>
        </p:nvCxnSpPr>
        <p:spPr>
          <a:xfrm rot="5400000">
            <a:off x="6636226" y="2134394"/>
            <a:ext cx="458788" cy="1588"/>
          </a:xfrm>
          <a:prstGeom prst="straightConnector1">
            <a:avLst/>
          </a:prstGeom>
          <a:ln w="19050">
            <a:solidFill>
              <a:srgbClr val="C00000"/>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43" name="Straight Arrow Connector 42"/>
          <p:cNvCxnSpPr/>
          <p:nvPr/>
        </p:nvCxnSpPr>
        <p:spPr>
          <a:xfrm rot="5400000">
            <a:off x="6636226" y="1684814"/>
            <a:ext cx="458788" cy="1588"/>
          </a:xfrm>
          <a:prstGeom prst="straightConnector1">
            <a:avLst/>
          </a:prstGeom>
          <a:ln w="19050">
            <a:solidFill>
              <a:srgbClr val="C00000"/>
            </a:solidFill>
            <a:headEnd type="triangle" w="med" len="med"/>
            <a:tailEnd type="none" w="med" len="med"/>
          </a:ln>
        </p:spPr>
        <p:style>
          <a:lnRef idx="1">
            <a:schemeClr val="accent1"/>
          </a:lnRef>
          <a:fillRef idx="0">
            <a:schemeClr val="accent1"/>
          </a:fillRef>
          <a:effectRef idx="0">
            <a:schemeClr val="accent1"/>
          </a:effectRef>
          <a:fontRef idx="minor">
            <a:schemeClr val="tx1"/>
          </a:fontRef>
        </p:style>
      </p:cxnSp>
      <p:sp>
        <p:nvSpPr>
          <p:cNvPr id="48" name="Rectangle 47"/>
          <p:cNvSpPr/>
          <p:nvPr/>
        </p:nvSpPr>
        <p:spPr>
          <a:xfrm>
            <a:off x="8001000" y="2590800"/>
            <a:ext cx="304800" cy="457200"/>
          </a:xfrm>
          <a:prstGeom prst="rect">
            <a:avLst/>
          </a:prstGeom>
          <a:ln w="19050">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o-RO"/>
          </a:p>
        </p:txBody>
      </p:sp>
      <p:cxnSp>
        <p:nvCxnSpPr>
          <p:cNvPr id="49" name="Straight Connector 48"/>
          <p:cNvCxnSpPr/>
          <p:nvPr/>
        </p:nvCxnSpPr>
        <p:spPr>
          <a:xfrm rot="5400000" flipH="1" flipV="1">
            <a:off x="7807484" y="2243296"/>
            <a:ext cx="685800" cy="9208"/>
          </a:xfrm>
          <a:prstGeom prst="line">
            <a:avLst/>
          </a:prstGeom>
          <a:ln w="19050">
            <a:solidFill>
              <a:schemeClr val="tx1"/>
            </a:solidFill>
            <a:prstDash val="solid"/>
          </a:ln>
        </p:spPr>
        <p:style>
          <a:lnRef idx="1">
            <a:schemeClr val="accent1"/>
          </a:lnRef>
          <a:fillRef idx="0">
            <a:schemeClr val="accent1"/>
          </a:fillRef>
          <a:effectRef idx="0">
            <a:schemeClr val="accent1"/>
          </a:effectRef>
          <a:fontRef idx="minor">
            <a:schemeClr val="tx1"/>
          </a:fontRef>
        </p:style>
      </p:cxnSp>
      <p:sp>
        <p:nvSpPr>
          <p:cNvPr id="52" name="Rectangle 51"/>
          <p:cNvSpPr/>
          <p:nvPr/>
        </p:nvSpPr>
        <p:spPr>
          <a:xfrm>
            <a:off x="8001000" y="990600"/>
            <a:ext cx="762000" cy="152400"/>
          </a:xfrm>
          <a:prstGeom prst="rect">
            <a:avLst/>
          </a:prstGeom>
          <a:solidFill>
            <a:schemeClr val="tx1">
              <a:lumMod val="50000"/>
              <a:lumOff val="50000"/>
            </a:schemeClr>
          </a:solidFill>
          <a:ln w="19050">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o-RO"/>
          </a:p>
        </p:txBody>
      </p:sp>
      <p:cxnSp>
        <p:nvCxnSpPr>
          <p:cNvPr id="53" name="Straight Connector 52"/>
          <p:cNvCxnSpPr/>
          <p:nvPr/>
        </p:nvCxnSpPr>
        <p:spPr>
          <a:xfrm rot="16200000" flipV="1">
            <a:off x="8001000" y="1516380"/>
            <a:ext cx="769620" cy="7620"/>
          </a:xfrm>
          <a:prstGeom prst="line">
            <a:avLst/>
          </a:prstGeom>
          <a:ln w="19050">
            <a:solidFill>
              <a:schemeClr val="tx1"/>
            </a:solidFill>
            <a:prstDash val="solid"/>
          </a:ln>
        </p:spPr>
        <p:style>
          <a:lnRef idx="1">
            <a:schemeClr val="accent1"/>
          </a:lnRef>
          <a:fillRef idx="0">
            <a:schemeClr val="accent1"/>
          </a:fillRef>
          <a:effectRef idx="0">
            <a:schemeClr val="accent1"/>
          </a:effectRef>
          <a:fontRef idx="minor">
            <a:schemeClr val="tx1"/>
          </a:fontRef>
        </p:style>
      </p:cxnSp>
      <p:cxnSp>
        <p:nvCxnSpPr>
          <p:cNvPr id="54" name="Straight Arrow Connector 53"/>
          <p:cNvCxnSpPr/>
          <p:nvPr/>
        </p:nvCxnSpPr>
        <p:spPr>
          <a:xfrm rot="5400000">
            <a:off x="7924006" y="1677194"/>
            <a:ext cx="458788" cy="1588"/>
          </a:xfrm>
          <a:prstGeom prst="straightConnector1">
            <a:avLst/>
          </a:prstGeom>
          <a:ln w="19050">
            <a:solidFill>
              <a:srgbClr val="C00000"/>
            </a:solidFill>
            <a:headEnd type="triangl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55" name="Straight Arrow Connector 54"/>
          <p:cNvCxnSpPr/>
          <p:nvPr/>
        </p:nvCxnSpPr>
        <p:spPr>
          <a:xfrm rot="5400000">
            <a:off x="8160226" y="2126774"/>
            <a:ext cx="458788" cy="1588"/>
          </a:xfrm>
          <a:prstGeom prst="straightConnector1">
            <a:avLst/>
          </a:prstGeom>
          <a:ln w="19050">
            <a:solidFill>
              <a:srgbClr val="C00000"/>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61" name="Straight Arrow Connector 60"/>
          <p:cNvCxnSpPr/>
          <p:nvPr/>
        </p:nvCxnSpPr>
        <p:spPr>
          <a:xfrm rot="10800000">
            <a:off x="6934204" y="1577340"/>
            <a:ext cx="190497" cy="1588"/>
          </a:xfrm>
          <a:prstGeom prst="straightConnector1">
            <a:avLst/>
          </a:prstGeom>
          <a:ln w="12700">
            <a:solidFill>
              <a:srgbClr val="C00000"/>
            </a:solidFill>
            <a:headEnd type="triangle" w="med" len="med"/>
            <a:tailEnd type="none" w="med" len="med"/>
          </a:ln>
        </p:spPr>
        <p:style>
          <a:lnRef idx="1">
            <a:schemeClr val="accent1"/>
          </a:lnRef>
          <a:fillRef idx="0">
            <a:schemeClr val="accent1"/>
          </a:fillRef>
          <a:effectRef idx="0">
            <a:schemeClr val="accent1"/>
          </a:effectRef>
          <a:fontRef idx="minor">
            <a:schemeClr val="tx1"/>
          </a:fontRef>
        </p:style>
      </p:cxnSp>
      <p:grpSp>
        <p:nvGrpSpPr>
          <p:cNvPr id="71" name="Group 70"/>
          <p:cNvGrpSpPr/>
          <p:nvPr/>
        </p:nvGrpSpPr>
        <p:grpSpPr>
          <a:xfrm>
            <a:off x="6858000" y="1981200"/>
            <a:ext cx="389850" cy="369332"/>
            <a:chOff x="6858000" y="2057400"/>
            <a:chExt cx="389850" cy="369332"/>
          </a:xfrm>
        </p:grpSpPr>
        <p:sp>
          <p:nvSpPr>
            <p:cNvPr id="56" name="Rectangle 55"/>
            <p:cNvSpPr/>
            <p:nvPr/>
          </p:nvSpPr>
          <p:spPr>
            <a:xfrm>
              <a:off x="6858000" y="2057400"/>
              <a:ext cx="389850" cy="369332"/>
            </a:xfrm>
            <a:prstGeom prst="rect">
              <a:avLst/>
            </a:prstGeom>
          </p:spPr>
          <p:txBody>
            <a:bodyPr wrap="none">
              <a:spAutoFit/>
            </a:bodyPr>
            <a:lstStyle/>
            <a:p>
              <a:r>
                <a:rPr lang="ro-RO" b="1" dirty="0">
                  <a:solidFill>
                    <a:srgbClr val="FF0000"/>
                  </a:solidFill>
                  <a:latin typeface="Arial" pitchFamily="34" charset="0"/>
                  <a:cs typeface="Arial" pitchFamily="34" charset="0"/>
                </a:rPr>
                <a:t>T</a:t>
              </a:r>
              <a:r>
                <a:rPr lang="ro-RO" b="1" dirty="0">
                  <a:solidFill>
                    <a:srgbClr val="FF0000"/>
                  </a:solidFill>
                  <a:latin typeface="Arial Unicode MS"/>
                  <a:ea typeface="Arial Unicode MS"/>
                  <a:cs typeface="Arial Unicode MS"/>
                </a:rPr>
                <a:t>’</a:t>
              </a:r>
              <a:endParaRPr lang="ro-RO" dirty="0"/>
            </a:p>
          </p:txBody>
        </p:sp>
        <p:cxnSp>
          <p:nvCxnSpPr>
            <p:cNvPr id="62" name="Straight Arrow Connector 61"/>
            <p:cNvCxnSpPr/>
            <p:nvPr/>
          </p:nvCxnSpPr>
          <p:spPr>
            <a:xfrm rot="10800000">
              <a:off x="6941824" y="2110740"/>
              <a:ext cx="190497" cy="1588"/>
            </a:xfrm>
            <a:prstGeom prst="straightConnector1">
              <a:avLst/>
            </a:prstGeom>
            <a:ln w="12700">
              <a:solidFill>
                <a:srgbClr val="C00000"/>
              </a:solidFill>
              <a:headEnd type="triangle" w="med" len="med"/>
              <a:tailEnd type="none" w="med" len="med"/>
            </a:ln>
          </p:spPr>
          <p:style>
            <a:lnRef idx="1">
              <a:schemeClr val="accent1"/>
            </a:lnRef>
            <a:fillRef idx="0">
              <a:schemeClr val="accent1"/>
            </a:fillRef>
            <a:effectRef idx="0">
              <a:schemeClr val="accent1"/>
            </a:effectRef>
            <a:fontRef idx="minor">
              <a:schemeClr val="tx1"/>
            </a:fontRef>
          </p:style>
        </p:cxnSp>
      </p:grpSp>
      <p:sp>
        <p:nvSpPr>
          <p:cNvPr id="63" name="Rectangle 62"/>
          <p:cNvSpPr/>
          <p:nvPr/>
        </p:nvSpPr>
        <p:spPr>
          <a:xfrm>
            <a:off x="8382000" y="1981200"/>
            <a:ext cx="389850" cy="369332"/>
          </a:xfrm>
          <a:prstGeom prst="rect">
            <a:avLst/>
          </a:prstGeom>
        </p:spPr>
        <p:txBody>
          <a:bodyPr wrap="none">
            <a:spAutoFit/>
          </a:bodyPr>
          <a:lstStyle/>
          <a:p>
            <a:r>
              <a:rPr lang="ro-RO" b="1" dirty="0">
                <a:solidFill>
                  <a:srgbClr val="FF0000"/>
                </a:solidFill>
                <a:latin typeface="Arial" pitchFamily="34" charset="0"/>
                <a:cs typeface="Arial" pitchFamily="34" charset="0"/>
              </a:rPr>
              <a:t>T</a:t>
            </a:r>
            <a:r>
              <a:rPr lang="ro-RO" b="1" dirty="0">
                <a:solidFill>
                  <a:srgbClr val="FF0000"/>
                </a:solidFill>
                <a:latin typeface="Arial Unicode MS"/>
                <a:ea typeface="Arial Unicode MS"/>
                <a:cs typeface="Arial Unicode MS"/>
              </a:rPr>
              <a:t>’</a:t>
            </a:r>
            <a:endParaRPr lang="ro-RO" dirty="0"/>
          </a:p>
        </p:txBody>
      </p:sp>
      <p:cxnSp>
        <p:nvCxnSpPr>
          <p:cNvPr id="64" name="Straight Arrow Connector 63"/>
          <p:cNvCxnSpPr/>
          <p:nvPr/>
        </p:nvCxnSpPr>
        <p:spPr>
          <a:xfrm rot="10800000">
            <a:off x="8465824" y="2034540"/>
            <a:ext cx="190497" cy="1588"/>
          </a:xfrm>
          <a:prstGeom prst="straightConnector1">
            <a:avLst/>
          </a:prstGeom>
          <a:ln w="12700">
            <a:solidFill>
              <a:srgbClr val="C00000"/>
            </a:solidFill>
            <a:headEnd type="triangle" w="med" len="med"/>
            <a:tailEnd type="none" w="med" len="med"/>
          </a:ln>
        </p:spPr>
        <p:style>
          <a:lnRef idx="1">
            <a:schemeClr val="accent1"/>
          </a:lnRef>
          <a:fillRef idx="0">
            <a:schemeClr val="accent1"/>
          </a:fillRef>
          <a:effectRef idx="0">
            <a:schemeClr val="accent1"/>
          </a:effectRef>
          <a:fontRef idx="minor">
            <a:schemeClr val="tx1"/>
          </a:fontRef>
        </p:style>
      </p:cxnSp>
      <p:sp>
        <p:nvSpPr>
          <p:cNvPr id="65" name="Rectangle 64"/>
          <p:cNvSpPr/>
          <p:nvPr/>
        </p:nvSpPr>
        <p:spPr>
          <a:xfrm>
            <a:off x="7802880" y="1524000"/>
            <a:ext cx="325730" cy="369332"/>
          </a:xfrm>
          <a:prstGeom prst="rect">
            <a:avLst/>
          </a:prstGeom>
        </p:spPr>
        <p:txBody>
          <a:bodyPr wrap="none">
            <a:spAutoFit/>
          </a:bodyPr>
          <a:lstStyle/>
          <a:p>
            <a:r>
              <a:rPr lang="ro-RO" b="1" dirty="0">
                <a:solidFill>
                  <a:srgbClr val="FF0000"/>
                </a:solidFill>
                <a:latin typeface="Arial" pitchFamily="34" charset="0"/>
                <a:cs typeface="Arial" pitchFamily="34" charset="0"/>
              </a:rPr>
              <a:t>T</a:t>
            </a:r>
            <a:endParaRPr lang="ro-RO" dirty="0"/>
          </a:p>
        </p:txBody>
      </p:sp>
      <p:cxnSp>
        <p:nvCxnSpPr>
          <p:cNvPr id="66" name="Straight Arrow Connector 65"/>
          <p:cNvCxnSpPr/>
          <p:nvPr/>
        </p:nvCxnSpPr>
        <p:spPr>
          <a:xfrm rot="10800000">
            <a:off x="7879084" y="1577340"/>
            <a:ext cx="190497" cy="1588"/>
          </a:xfrm>
          <a:prstGeom prst="straightConnector1">
            <a:avLst/>
          </a:prstGeom>
          <a:ln w="12700">
            <a:solidFill>
              <a:srgbClr val="C00000"/>
            </a:solidFill>
            <a:headEnd type="triangle" w="med" len="med"/>
            <a:tailEnd type="none" w="med" len="med"/>
          </a:ln>
        </p:spPr>
        <p:style>
          <a:lnRef idx="1">
            <a:schemeClr val="accent1"/>
          </a:lnRef>
          <a:fillRef idx="0">
            <a:schemeClr val="accent1"/>
          </a:fillRef>
          <a:effectRef idx="0">
            <a:schemeClr val="accent1"/>
          </a:effectRef>
          <a:fontRef idx="minor">
            <a:schemeClr val="tx1"/>
          </a:fontRef>
        </p:style>
      </p:cxnSp>
      <p:sp>
        <p:nvSpPr>
          <p:cNvPr id="67" name="Rectangle 66"/>
          <p:cNvSpPr/>
          <p:nvPr/>
        </p:nvSpPr>
        <p:spPr>
          <a:xfrm>
            <a:off x="6400800" y="838200"/>
            <a:ext cx="2438400" cy="2590800"/>
          </a:xfrm>
          <a:prstGeom prst="rect">
            <a:avLst/>
          </a:prstGeom>
          <a:noFill/>
          <a:ln w="12700">
            <a:solidFill>
              <a:schemeClr val="accent1">
                <a:lumMod val="50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o-RO"/>
          </a:p>
        </p:txBody>
      </p:sp>
      <p:grpSp>
        <p:nvGrpSpPr>
          <p:cNvPr id="80" name="Group 79"/>
          <p:cNvGrpSpPr/>
          <p:nvPr/>
        </p:nvGrpSpPr>
        <p:grpSpPr>
          <a:xfrm>
            <a:off x="7053943" y="3080657"/>
            <a:ext cx="922047" cy="369332"/>
            <a:chOff x="6988629" y="3124200"/>
            <a:chExt cx="922047" cy="369332"/>
          </a:xfrm>
        </p:grpSpPr>
        <p:sp>
          <p:nvSpPr>
            <p:cNvPr id="81" name="Rectangle 80"/>
            <p:cNvSpPr/>
            <p:nvPr/>
          </p:nvSpPr>
          <p:spPr>
            <a:xfrm>
              <a:off x="6988629" y="3124200"/>
              <a:ext cx="922047" cy="369332"/>
            </a:xfrm>
            <a:prstGeom prst="rect">
              <a:avLst/>
            </a:prstGeom>
          </p:spPr>
          <p:txBody>
            <a:bodyPr wrap="none">
              <a:spAutoFit/>
            </a:bodyPr>
            <a:lstStyle/>
            <a:p>
              <a:r>
                <a:rPr lang="ro-RO" b="1" dirty="0">
                  <a:latin typeface="Arial" pitchFamily="34" charset="0"/>
                  <a:cs typeface="Arial" pitchFamily="34" charset="0"/>
                </a:rPr>
                <a:t>T</a:t>
              </a:r>
              <a:r>
                <a:rPr lang="ro-RO" b="1" dirty="0">
                  <a:latin typeface="Arial Unicode MS"/>
                  <a:ea typeface="Arial Unicode MS"/>
                  <a:cs typeface="Arial Unicode MS"/>
                </a:rPr>
                <a:t>’ = - </a:t>
              </a:r>
              <a:r>
                <a:rPr lang="ro-RO" b="1" dirty="0" err="1">
                  <a:latin typeface="Arial Unicode MS"/>
                  <a:ea typeface="Arial Unicode MS"/>
                  <a:cs typeface="Arial Unicode MS"/>
                </a:rPr>
                <a:t>T</a:t>
              </a:r>
              <a:endParaRPr lang="ro-RO" dirty="0"/>
            </a:p>
          </p:txBody>
        </p:sp>
        <p:cxnSp>
          <p:nvCxnSpPr>
            <p:cNvPr id="82" name="Straight Arrow Connector 81"/>
            <p:cNvCxnSpPr/>
            <p:nvPr/>
          </p:nvCxnSpPr>
          <p:spPr>
            <a:xfrm rot="10800000">
              <a:off x="7072453" y="3177540"/>
              <a:ext cx="190497" cy="1588"/>
            </a:xfrm>
            <a:prstGeom prst="straightConnector1">
              <a:avLst/>
            </a:prstGeom>
            <a:ln w="12700">
              <a:solidFill>
                <a:schemeClr val="tx1"/>
              </a:solidFill>
              <a:headEnd type="triangl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83" name="Straight Arrow Connector 82"/>
            <p:cNvCxnSpPr/>
            <p:nvPr/>
          </p:nvCxnSpPr>
          <p:spPr>
            <a:xfrm rot="10800000">
              <a:off x="7663003" y="3183890"/>
              <a:ext cx="190497" cy="1588"/>
            </a:xfrm>
            <a:prstGeom prst="straightConnector1">
              <a:avLst/>
            </a:prstGeom>
            <a:ln w="12700">
              <a:solidFill>
                <a:schemeClr val="tx1"/>
              </a:solidFill>
              <a:headEnd type="triangle" w="med" len="med"/>
              <a:tailEnd type="none" w="med" len="med"/>
            </a:ln>
          </p:spPr>
          <p:style>
            <a:lnRef idx="1">
              <a:schemeClr val="accent1"/>
            </a:lnRef>
            <a:fillRef idx="0">
              <a:schemeClr val="accent1"/>
            </a:fillRef>
            <a:effectRef idx="0">
              <a:schemeClr val="accent1"/>
            </a:effectRef>
            <a:fontRef idx="minor">
              <a:schemeClr val="tx1"/>
            </a:fontRef>
          </p:style>
        </p:cxnSp>
      </p:grpSp>
      <p:sp>
        <p:nvSpPr>
          <p:cNvPr id="84" name="Rectangle 83"/>
          <p:cNvSpPr/>
          <p:nvPr/>
        </p:nvSpPr>
        <p:spPr>
          <a:xfrm>
            <a:off x="228600" y="3581400"/>
            <a:ext cx="8686800" cy="646331"/>
          </a:xfrm>
          <a:prstGeom prst="rect">
            <a:avLst/>
          </a:prstGeom>
        </p:spPr>
        <p:txBody>
          <a:bodyPr wrap="square">
            <a:spAutoFit/>
          </a:bodyPr>
          <a:lstStyle/>
          <a:p>
            <a:pPr algn="just"/>
            <a:r>
              <a:rPr lang="ro-RO" b="1" dirty="0"/>
              <a:t>      </a:t>
            </a:r>
            <a:r>
              <a:rPr lang="ro-RO" b="1" dirty="0">
                <a:solidFill>
                  <a:srgbClr val="0033CC"/>
                </a:solidFill>
              </a:rPr>
              <a:t>Într-un fir ideal (fir fără masă și inextensibil), valoarea tensiunii este aceeași în orice secțiune a firului.</a:t>
            </a:r>
            <a:endParaRPr lang="ro-RO" dirty="0">
              <a:solidFill>
                <a:srgbClr val="0033CC"/>
              </a:solidFill>
            </a:endParaRPr>
          </a:p>
        </p:txBody>
      </p:sp>
      <p:sp>
        <p:nvSpPr>
          <p:cNvPr id="60" name="Rectangle 59"/>
          <p:cNvSpPr/>
          <p:nvPr/>
        </p:nvSpPr>
        <p:spPr>
          <a:xfrm>
            <a:off x="6400800" y="4114800"/>
            <a:ext cx="2438400" cy="2133600"/>
          </a:xfrm>
          <a:prstGeom prst="rect">
            <a:avLst/>
          </a:prstGeom>
          <a:noFill/>
          <a:ln w="12700">
            <a:solidFill>
              <a:schemeClr val="accent1">
                <a:lumMod val="50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o-RO"/>
          </a:p>
        </p:txBody>
      </p:sp>
      <p:grpSp>
        <p:nvGrpSpPr>
          <p:cNvPr id="113" name="Group 112"/>
          <p:cNvGrpSpPr/>
          <p:nvPr/>
        </p:nvGrpSpPr>
        <p:grpSpPr>
          <a:xfrm>
            <a:off x="7848600" y="4343400"/>
            <a:ext cx="909223" cy="1903424"/>
            <a:chOff x="7924800" y="4333308"/>
            <a:chExt cx="909223" cy="1903424"/>
          </a:xfrm>
        </p:grpSpPr>
        <p:grpSp>
          <p:nvGrpSpPr>
            <p:cNvPr id="107" name="Group 106"/>
            <p:cNvGrpSpPr/>
            <p:nvPr/>
          </p:nvGrpSpPr>
          <p:grpSpPr>
            <a:xfrm>
              <a:off x="7924800" y="4333308"/>
              <a:ext cx="762000" cy="1598624"/>
              <a:chOff x="7924800" y="4333308"/>
              <a:chExt cx="762000" cy="1598624"/>
            </a:xfrm>
          </p:grpSpPr>
          <p:cxnSp>
            <p:nvCxnSpPr>
              <p:cNvPr id="37" name="Straight Connector 36"/>
              <p:cNvCxnSpPr>
                <a:stCxn id="36" idx="0"/>
              </p:cNvCxnSpPr>
              <p:nvPr/>
            </p:nvCxnSpPr>
            <p:spPr>
              <a:xfrm rot="5400000" flipH="1" flipV="1">
                <a:off x="7881257" y="4757057"/>
                <a:ext cx="849086" cy="1588"/>
              </a:xfrm>
              <a:prstGeom prst="line">
                <a:avLst/>
              </a:prstGeom>
              <a:ln w="19050">
                <a:solidFill>
                  <a:schemeClr val="tx1"/>
                </a:solidFill>
                <a:prstDash val="solid"/>
              </a:ln>
            </p:spPr>
            <p:style>
              <a:lnRef idx="1">
                <a:schemeClr val="accent1"/>
              </a:lnRef>
              <a:fillRef idx="0">
                <a:schemeClr val="accent1"/>
              </a:fillRef>
              <a:effectRef idx="0">
                <a:schemeClr val="accent1"/>
              </a:effectRef>
              <a:fontRef idx="minor">
                <a:schemeClr val="tx1"/>
              </a:fontRef>
            </p:style>
          </p:cxnSp>
          <p:sp>
            <p:nvSpPr>
              <p:cNvPr id="36" name="Rectangle 35"/>
              <p:cNvSpPr/>
              <p:nvPr/>
            </p:nvSpPr>
            <p:spPr>
              <a:xfrm>
                <a:off x="8153400" y="5181600"/>
                <a:ext cx="304800" cy="457200"/>
              </a:xfrm>
              <a:prstGeom prst="rect">
                <a:avLst/>
              </a:prstGeom>
              <a:ln w="19050">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o-RO"/>
              </a:p>
            </p:txBody>
          </p:sp>
          <p:sp>
            <p:nvSpPr>
              <p:cNvPr id="39" name="Rectangle 38"/>
              <p:cNvSpPr/>
              <p:nvPr/>
            </p:nvSpPr>
            <p:spPr>
              <a:xfrm>
                <a:off x="7924800" y="4343400"/>
                <a:ext cx="762000" cy="152400"/>
              </a:xfrm>
              <a:prstGeom prst="rect">
                <a:avLst/>
              </a:prstGeom>
              <a:solidFill>
                <a:schemeClr val="tx1">
                  <a:lumMod val="50000"/>
                  <a:lumOff val="50000"/>
                </a:schemeClr>
              </a:solidFill>
              <a:ln w="19050">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o-RO"/>
              </a:p>
            </p:txBody>
          </p:sp>
          <p:grpSp>
            <p:nvGrpSpPr>
              <p:cNvPr id="86" name="Group 85"/>
              <p:cNvGrpSpPr/>
              <p:nvPr/>
            </p:nvGrpSpPr>
            <p:grpSpPr>
              <a:xfrm>
                <a:off x="8305800" y="4800600"/>
                <a:ext cx="325730" cy="369332"/>
                <a:chOff x="8392886" y="4942114"/>
                <a:chExt cx="325730" cy="369332"/>
              </a:xfrm>
            </p:grpSpPr>
            <p:sp>
              <p:nvSpPr>
                <p:cNvPr id="72" name="Rectangle 71"/>
                <p:cNvSpPr/>
                <p:nvPr/>
              </p:nvSpPr>
              <p:spPr>
                <a:xfrm>
                  <a:off x="8392886" y="4942114"/>
                  <a:ext cx="325730" cy="369332"/>
                </a:xfrm>
                <a:prstGeom prst="rect">
                  <a:avLst/>
                </a:prstGeom>
              </p:spPr>
              <p:txBody>
                <a:bodyPr wrap="none">
                  <a:spAutoFit/>
                </a:bodyPr>
                <a:lstStyle/>
                <a:p>
                  <a:r>
                    <a:rPr lang="ro-RO" b="1" dirty="0">
                      <a:solidFill>
                        <a:srgbClr val="FF0000"/>
                      </a:solidFill>
                      <a:latin typeface="Arial" pitchFamily="34" charset="0"/>
                      <a:cs typeface="Arial" pitchFamily="34" charset="0"/>
                    </a:rPr>
                    <a:t>T</a:t>
                  </a:r>
                  <a:endParaRPr lang="ro-RO" dirty="0"/>
                </a:p>
              </p:txBody>
            </p:sp>
            <p:cxnSp>
              <p:nvCxnSpPr>
                <p:cNvPr id="73" name="Straight Arrow Connector 72"/>
                <p:cNvCxnSpPr/>
                <p:nvPr/>
              </p:nvCxnSpPr>
              <p:spPr>
                <a:xfrm rot="10800000">
                  <a:off x="8469090" y="4995454"/>
                  <a:ext cx="190497" cy="1588"/>
                </a:xfrm>
                <a:prstGeom prst="straightConnector1">
                  <a:avLst/>
                </a:prstGeom>
                <a:ln w="12700">
                  <a:solidFill>
                    <a:srgbClr val="C00000"/>
                  </a:solidFill>
                  <a:headEnd type="triangle" w="med" len="med"/>
                  <a:tailEnd type="none" w="med" len="med"/>
                </a:ln>
              </p:spPr>
              <p:style>
                <a:lnRef idx="1">
                  <a:schemeClr val="accent1"/>
                </a:lnRef>
                <a:fillRef idx="0">
                  <a:schemeClr val="accent1"/>
                </a:fillRef>
                <a:effectRef idx="0">
                  <a:schemeClr val="accent1"/>
                </a:effectRef>
                <a:fontRef idx="minor">
                  <a:schemeClr val="tx1"/>
                </a:fontRef>
              </p:style>
            </p:cxnSp>
          </p:grpSp>
          <p:cxnSp>
            <p:nvCxnSpPr>
              <p:cNvPr id="87" name="Straight Arrow Connector 86"/>
              <p:cNvCxnSpPr/>
              <p:nvPr/>
            </p:nvCxnSpPr>
            <p:spPr>
              <a:xfrm rot="5400000">
                <a:off x="8077200" y="4942114"/>
                <a:ext cx="458788" cy="1588"/>
              </a:xfrm>
              <a:prstGeom prst="straightConnector1">
                <a:avLst/>
              </a:prstGeom>
              <a:ln w="19050">
                <a:solidFill>
                  <a:srgbClr val="C00000"/>
                </a:solidFill>
                <a:headEnd type="triangle" w="med" len="med"/>
                <a:tailEnd type="none" w="med" len="med"/>
              </a:ln>
            </p:spPr>
            <p:style>
              <a:lnRef idx="1">
                <a:schemeClr val="accent1"/>
              </a:lnRef>
              <a:fillRef idx="0">
                <a:schemeClr val="accent1"/>
              </a:fillRef>
              <a:effectRef idx="0">
                <a:schemeClr val="accent1"/>
              </a:effectRef>
              <a:fontRef idx="minor">
                <a:schemeClr val="tx1"/>
              </a:fontRef>
            </p:style>
          </p:cxnSp>
          <p:grpSp>
            <p:nvGrpSpPr>
              <p:cNvPr id="89" name="Group 88"/>
              <p:cNvGrpSpPr/>
              <p:nvPr/>
            </p:nvGrpSpPr>
            <p:grpSpPr>
              <a:xfrm>
                <a:off x="8305800" y="5562600"/>
                <a:ext cx="364202" cy="369332"/>
                <a:chOff x="6858000" y="2057400"/>
                <a:chExt cx="364202" cy="369332"/>
              </a:xfrm>
            </p:grpSpPr>
            <p:sp>
              <p:nvSpPr>
                <p:cNvPr id="90" name="Rectangle 89"/>
                <p:cNvSpPr/>
                <p:nvPr/>
              </p:nvSpPr>
              <p:spPr>
                <a:xfrm>
                  <a:off x="6858000" y="2057400"/>
                  <a:ext cx="364202" cy="369332"/>
                </a:xfrm>
                <a:prstGeom prst="rect">
                  <a:avLst/>
                </a:prstGeom>
              </p:spPr>
              <p:txBody>
                <a:bodyPr wrap="none">
                  <a:spAutoFit/>
                </a:bodyPr>
                <a:lstStyle/>
                <a:p>
                  <a:r>
                    <a:rPr lang="ro-RO" b="1" dirty="0">
                      <a:solidFill>
                        <a:srgbClr val="C00000"/>
                      </a:solidFill>
                      <a:latin typeface="Arial" pitchFamily="34" charset="0"/>
                      <a:cs typeface="Arial" pitchFamily="34" charset="0"/>
                    </a:rPr>
                    <a:t>G</a:t>
                  </a:r>
                  <a:endParaRPr lang="ro-RO" dirty="0">
                    <a:solidFill>
                      <a:srgbClr val="C00000"/>
                    </a:solidFill>
                  </a:endParaRPr>
                </a:p>
              </p:txBody>
            </p:sp>
            <p:cxnSp>
              <p:nvCxnSpPr>
                <p:cNvPr id="91" name="Straight Arrow Connector 90"/>
                <p:cNvCxnSpPr/>
                <p:nvPr/>
              </p:nvCxnSpPr>
              <p:spPr>
                <a:xfrm rot="10800000">
                  <a:off x="6941824" y="2110740"/>
                  <a:ext cx="190497" cy="1588"/>
                </a:xfrm>
                <a:prstGeom prst="straightConnector1">
                  <a:avLst/>
                </a:prstGeom>
                <a:ln w="12700">
                  <a:solidFill>
                    <a:srgbClr val="C00000"/>
                  </a:solidFill>
                  <a:headEnd type="triangle" w="med" len="med"/>
                  <a:tailEnd type="none" w="med" len="med"/>
                </a:ln>
              </p:spPr>
              <p:style>
                <a:lnRef idx="1">
                  <a:schemeClr val="accent1"/>
                </a:lnRef>
                <a:fillRef idx="0">
                  <a:schemeClr val="accent1"/>
                </a:fillRef>
                <a:effectRef idx="0">
                  <a:schemeClr val="accent1"/>
                </a:effectRef>
                <a:fontRef idx="minor">
                  <a:schemeClr val="tx1"/>
                </a:fontRef>
              </p:style>
            </p:cxnSp>
          </p:grpSp>
          <p:cxnSp>
            <p:nvCxnSpPr>
              <p:cNvPr id="92" name="Straight Arrow Connector 91"/>
              <p:cNvCxnSpPr/>
              <p:nvPr/>
            </p:nvCxnSpPr>
            <p:spPr>
              <a:xfrm rot="5400000">
                <a:off x="8073140" y="5585165"/>
                <a:ext cx="458788" cy="1588"/>
              </a:xfrm>
              <a:prstGeom prst="straightConnector1">
                <a:avLst/>
              </a:prstGeom>
              <a:ln w="19050">
                <a:solidFill>
                  <a:srgbClr val="C00000"/>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grpSp>
        <p:grpSp>
          <p:nvGrpSpPr>
            <p:cNvPr id="51" name="Group 50"/>
            <p:cNvGrpSpPr/>
            <p:nvPr/>
          </p:nvGrpSpPr>
          <p:grpSpPr>
            <a:xfrm>
              <a:off x="7924800" y="5867400"/>
              <a:ext cx="909223" cy="369332"/>
              <a:chOff x="6988629" y="3124200"/>
              <a:chExt cx="909223" cy="369332"/>
            </a:xfrm>
          </p:grpSpPr>
          <p:sp>
            <p:nvSpPr>
              <p:cNvPr id="57" name="Rectangle 56"/>
              <p:cNvSpPr/>
              <p:nvPr/>
            </p:nvSpPr>
            <p:spPr>
              <a:xfrm>
                <a:off x="6988629" y="3124200"/>
                <a:ext cx="909223" cy="369332"/>
              </a:xfrm>
              <a:prstGeom prst="rect">
                <a:avLst/>
              </a:prstGeom>
            </p:spPr>
            <p:txBody>
              <a:bodyPr wrap="none">
                <a:spAutoFit/>
              </a:bodyPr>
              <a:lstStyle/>
              <a:p>
                <a:r>
                  <a:rPr lang="ro-RO" b="1" dirty="0">
                    <a:latin typeface="Arial" pitchFamily="34" charset="0"/>
                    <a:cs typeface="Arial" pitchFamily="34" charset="0"/>
                  </a:rPr>
                  <a:t>T</a:t>
                </a:r>
                <a:r>
                  <a:rPr lang="ro-RO" b="1" dirty="0">
                    <a:latin typeface="Arial Unicode MS"/>
                    <a:ea typeface="Arial Unicode MS"/>
                    <a:cs typeface="Arial Unicode MS"/>
                  </a:rPr>
                  <a:t> = - G</a:t>
                </a:r>
                <a:endParaRPr lang="ro-RO" dirty="0"/>
              </a:p>
            </p:txBody>
          </p:sp>
          <p:cxnSp>
            <p:nvCxnSpPr>
              <p:cNvPr id="58" name="Straight Arrow Connector 57"/>
              <p:cNvCxnSpPr/>
              <p:nvPr/>
            </p:nvCxnSpPr>
            <p:spPr>
              <a:xfrm rot="10800000">
                <a:off x="7072453" y="3177540"/>
                <a:ext cx="190497" cy="1588"/>
              </a:xfrm>
              <a:prstGeom prst="straightConnector1">
                <a:avLst/>
              </a:prstGeom>
              <a:ln w="12700">
                <a:solidFill>
                  <a:schemeClr val="tx1"/>
                </a:solidFill>
                <a:headEnd type="triangl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93" name="Straight Arrow Connector 92"/>
              <p:cNvCxnSpPr/>
              <p:nvPr/>
            </p:nvCxnSpPr>
            <p:spPr>
              <a:xfrm rot="10800000">
                <a:off x="7609115" y="3156857"/>
                <a:ext cx="190497" cy="1588"/>
              </a:xfrm>
              <a:prstGeom prst="straightConnector1">
                <a:avLst/>
              </a:prstGeom>
              <a:ln w="12700">
                <a:solidFill>
                  <a:schemeClr val="tx1"/>
                </a:solidFill>
                <a:headEnd type="triangle" w="med" len="med"/>
                <a:tailEnd type="none" w="med" len="med"/>
              </a:ln>
            </p:spPr>
            <p:style>
              <a:lnRef idx="1">
                <a:schemeClr val="accent1"/>
              </a:lnRef>
              <a:fillRef idx="0">
                <a:schemeClr val="accent1"/>
              </a:fillRef>
              <a:effectRef idx="0">
                <a:schemeClr val="accent1"/>
              </a:effectRef>
              <a:fontRef idx="minor">
                <a:schemeClr val="tx1"/>
              </a:fontRef>
            </p:style>
          </p:cxnSp>
        </p:grpSp>
      </p:grpSp>
      <p:grpSp>
        <p:nvGrpSpPr>
          <p:cNvPr id="114" name="Group 113"/>
          <p:cNvGrpSpPr/>
          <p:nvPr/>
        </p:nvGrpSpPr>
        <p:grpSpPr>
          <a:xfrm>
            <a:off x="6629400" y="4267200"/>
            <a:ext cx="934871" cy="1969532"/>
            <a:chOff x="6553200" y="4267200"/>
            <a:chExt cx="934871" cy="1969532"/>
          </a:xfrm>
        </p:grpSpPr>
        <p:grpSp>
          <p:nvGrpSpPr>
            <p:cNvPr id="108" name="Group 107"/>
            <p:cNvGrpSpPr/>
            <p:nvPr/>
          </p:nvGrpSpPr>
          <p:grpSpPr>
            <a:xfrm>
              <a:off x="6629400" y="4267200"/>
              <a:ext cx="762000" cy="1524000"/>
              <a:chOff x="6629400" y="4267200"/>
              <a:chExt cx="762000" cy="1524000"/>
            </a:xfrm>
          </p:grpSpPr>
          <p:sp>
            <p:nvSpPr>
              <p:cNvPr id="94" name="Rectangle 93"/>
              <p:cNvSpPr/>
              <p:nvPr/>
            </p:nvSpPr>
            <p:spPr>
              <a:xfrm>
                <a:off x="6858000" y="4267200"/>
                <a:ext cx="304800" cy="1371600"/>
              </a:xfrm>
              <a:prstGeom prst="rect">
                <a:avLst/>
              </a:prstGeom>
              <a:ln w="19050">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o-RO"/>
              </a:p>
            </p:txBody>
          </p:sp>
          <p:sp>
            <p:nvSpPr>
              <p:cNvPr id="95" name="Rectangle 94"/>
              <p:cNvSpPr/>
              <p:nvPr/>
            </p:nvSpPr>
            <p:spPr>
              <a:xfrm>
                <a:off x="6629400" y="5638800"/>
                <a:ext cx="762000" cy="152400"/>
              </a:xfrm>
              <a:prstGeom prst="rect">
                <a:avLst/>
              </a:prstGeom>
              <a:solidFill>
                <a:schemeClr val="tx1">
                  <a:lumMod val="50000"/>
                  <a:lumOff val="50000"/>
                </a:schemeClr>
              </a:solidFill>
              <a:ln w="19050">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o-RO"/>
              </a:p>
            </p:txBody>
          </p:sp>
          <p:cxnSp>
            <p:nvCxnSpPr>
              <p:cNvPr id="98" name="Straight Arrow Connector 97"/>
              <p:cNvCxnSpPr/>
              <p:nvPr/>
            </p:nvCxnSpPr>
            <p:spPr>
              <a:xfrm rot="5400000">
                <a:off x="6824549" y="5454537"/>
                <a:ext cx="371703" cy="1588"/>
              </a:xfrm>
              <a:prstGeom prst="straightConnector1">
                <a:avLst/>
              </a:prstGeom>
              <a:ln w="19050">
                <a:solidFill>
                  <a:srgbClr val="C00000"/>
                </a:solidFill>
                <a:headEnd type="triangl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00" name="Straight Arrow Connector 99"/>
              <p:cNvCxnSpPr/>
              <p:nvPr/>
            </p:nvCxnSpPr>
            <p:spPr>
              <a:xfrm rot="5400000">
                <a:off x="6824549" y="5073538"/>
                <a:ext cx="371703" cy="1588"/>
              </a:xfrm>
              <a:prstGeom prst="straightConnector1">
                <a:avLst/>
              </a:prstGeom>
              <a:ln w="19050">
                <a:solidFill>
                  <a:srgbClr val="C00000"/>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grpSp>
            <p:nvGrpSpPr>
              <p:cNvPr id="101" name="Group 100"/>
              <p:cNvGrpSpPr/>
              <p:nvPr/>
            </p:nvGrpSpPr>
            <p:grpSpPr>
              <a:xfrm>
                <a:off x="7010400" y="4876800"/>
                <a:ext cx="364202" cy="369332"/>
                <a:chOff x="6858000" y="2057400"/>
                <a:chExt cx="364202" cy="369332"/>
              </a:xfrm>
            </p:grpSpPr>
            <p:sp>
              <p:nvSpPr>
                <p:cNvPr id="102" name="Rectangle 101"/>
                <p:cNvSpPr/>
                <p:nvPr/>
              </p:nvSpPr>
              <p:spPr>
                <a:xfrm>
                  <a:off x="6858000" y="2057400"/>
                  <a:ext cx="364202" cy="369332"/>
                </a:xfrm>
                <a:prstGeom prst="rect">
                  <a:avLst/>
                </a:prstGeom>
              </p:spPr>
              <p:txBody>
                <a:bodyPr wrap="none">
                  <a:spAutoFit/>
                </a:bodyPr>
                <a:lstStyle/>
                <a:p>
                  <a:r>
                    <a:rPr lang="ro-RO" b="1" dirty="0">
                      <a:solidFill>
                        <a:srgbClr val="C00000"/>
                      </a:solidFill>
                      <a:latin typeface="Arial" pitchFamily="34" charset="0"/>
                      <a:cs typeface="Arial" pitchFamily="34" charset="0"/>
                    </a:rPr>
                    <a:t>G</a:t>
                  </a:r>
                  <a:endParaRPr lang="ro-RO" dirty="0">
                    <a:solidFill>
                      <a:srgbClr val="C00000"/>
                    </a:solidFill>
                  </a:endParaRPr>
                </a:p>
              </p:txBody>
            </p:sp>
            <p:cxnSp>
              <p:nvCxnSpPr>
                <p:cNvPr id="103" name="Straight Arrow Connector 102"/>
                <p:cNvCxnSpPr/>
                <p:nvPr/>
              </p:nvCxnSpPr>
              <p:spPr>
                <a:xfrm rot="10800000">
                  <a:off x="6941824" y="2110740"/>
                  <a:ext cx="190497" cy="1588"/>
                </a:xfrm>
                <a:prstGeom prst="straightConnector1">
                  <a:avLst/>
                </a:prstGeom>
                <a:ln w="12700">
                  <a:solidFill>
                    <a:srgbClr val="C00000"/>
                  </a:solidFill>
                  <a:headEnd type="triangle" w="med" len="med"/>
                  <a:tailEnd type="none" w="med" len="med"/>
                </a:ln>
              </p:spPr>
              <p:style>
                <a:lnRef idx="1">
                  <a:schemeClr val="accent1"/>
                </a:lnRef>
                <a:fillRef idx="0">
                  <a:schemeClr val="accent1"/>
                </a:fillRef>
                <a:effectRef idx="0">
                  <a:schemeClr val="accent1"/>
                </a:effectRef>
                <a:fontRef idx="minor">
                  <a:schemeClr val="tx1"/>
                </a:fontRef>
              </p:style>
            </p:cxnSp>
          </p:grpSp>
          <p:grpSp>
            <p:nvGrpSpPr>
              <p:cNvPr id="104" name="Group 103"/>
              <p:cNvGrpSpPr/>
              <p:nvPr/>
            </p:nvGrpSpPr>
            <p:grpSpPr>
              <a:xfrm>
                <a:off x="7021286" y="5257800"/>
                <a:ext cx="351378" cy="369332"/>
                <a:chOff x="8392886" y="4942114"/>
                <a:chExt cx="351378" cy="369332"/>
              </a:xfrm>
            </p:grpSpPr>
            <p:sp>
              <p:nvSpPr>
                <p:cNvPr id="105" name="Rectangle 104"/>
                <p:cNvSpPr/>
                <p:nvPr/>
              </p:nvSpPr>
              <p:spPr>
                <a:xfrm>
                  <a:off x="8392886" y="4942114"/>
                  <a:ext cx="351378" cy="369332"/>
                </a:xfrm>
                <a:prstGeom prst="rect">
                  <a:avLst/>
                </a:prstGeom>
              </p:spPr>
              <p:txBody>
                <a:bodyPr wrap="none">
                  <a:spAutoFit/>
                </a:bodyPr>
                <a:lstStyle/>
                <a:p>
                  <a:r>
                    <a:rPr lang="ro-RO" b="1" dirty="0">
                      <a:solidFill>
                        <a:srgbClr val="C00000"/>
                      </a:solidFill>
                      <a:latin typeface="Arial" pitchFamily="34" charset="0"/>
                      <a:cs typeface="Arial" pitchFamily="34" charset="0"/>
                    </a:rPr>
                    <a:t>N</a:t>
                  </a:r>
                  <a:endParaRPr lang="ro-RO" dirty="0">
                    <a:solidFill>
                      <a:srgbClr val="C00000"/>
                    </a:solidFill>
                  </a:endParaRPr>
                </a:p>
              </p:txBody>
            </p:sp>
            <p:cxnSp>
              <p:nvCxnSpPr>
                <p:cNvPr id="106" name="Straight Arrow Connector 105"/>
                <p:cNvCxnSpPr/>
                <p:nvPr/>
              </p:nvCxnSpPr>
              <p:spPr>
                <a:xfrm rot="10800000">
                  <a:off x="8469090" y="4995454"/>
                  <a:ext cx="190497" cy="1588"/>
                </a:xfrm>
                <a:prstGeom prst="straightConnector1">
                  <a:avLst/>
                </a:prstGeom>
                <a:ln w="12700">
                  <a:solidFill>
                    <a:srgbClr val="C00000"/>
                  </a:solidFill>
                  <a:headEnd type="triangle" w="med" len="med"/>
                  <a:tailEnd type="none" w="med" len="med"/>
                </a:ln>
              </p:spPr>
              <p:style>
                <a:lnRef idx="1">
                  <a:schemeClr val="accent1"/>
                </a:lnRef>
                <a:fillRef idx="0">
                  <a:schemeClr val="accent1"/>
                </a:fillRef>
                <a:effectRef idx="0">
                  <a:schemeClr val="accent1"/>
                </a:effectRef>
                <a:fontRef idx="minor">
                  <a:schemeClr val="tx1"/>
                </a:fontRef>
              </p:style>
            </p:cxnSp>
          </p:grpSp>
        </p:grpSp>
        <p:grpSp>
          <p:nvGrpSpPr>
            <p:cNvPr id="109" name="Group 108"/>
            <p:cNvGrpSpPr/>
            <p:nvPr/>
          </p:nvGrpSpPr>
          <p:grpSpPr>
            <a:xfrm>
              <a:off x="6553200" y="5867400"/>
              <a:ext cx="934871" cy="369332"/>
              <a:chOff x="6988629" y="3124200"/>
              <a:chExt cx="934871" cy="369332"/>
            </a:xfrm>
          </p:grpSpPr>
          <p:sp>
            <p:nvSpPr>
              <p:cNvPr id="110" name="Rectangle 109"/>
              <p:cNvSpPr/>
              <p:nvPr/>
            </p:nvSpPr>
            <p:spPr>
              <a:xfrm>
                <a:off x="6988629" y="3124200"/>
                <a:ext cx="934871" cy="369332"/>
              </a:xfrm>
              <a:prstGeom prst="rect">
                <a:avLst/>
              </a:prstGeom>
            </p:spPr>
            <p:txBody>
              <a:bodyPr wrap="none">
                <a:spAutoFit/>
              </a:bodyPr>
              <a:lstStyle/>
              <a:p>
                <a:r>
                  <a:rPr lang="ro-RO" b="1" dirty="0">
                    <a:latin typeface="Arial" pitchFamily="34" charset="0"/>
                    <a:cs typeface="Arial" pitchFamily="34" charset="0"/>
                  </a:rPr>
                  <a:t>N</a:t>
                </a:r>
                <a:r>
                  <a:rPr lang="ro-RO" b="1" dirty="0">
                    <a:latin typeface="Arial Unicode MS"/>
                    <a:ea typeface="Arial Unicode MS"/>
                    <a:cs typeface="Arial Unicode MS"/>
                  </a:rPr>
                  <a:t> = - G</a:t>
                </a:r>
                <a:endParaRPr lang="ro-RO" dirty="0"/>
              </a:p>
            </p:txBody>
          </p:sp>
          <p:cxnSp>
            <p:nvCxnSpPr>
              <p:cNvPr id="111" name="Straight Arrow Connector 110"/>
              <p:cNvCxnSpPr/>
              <p:nvPr/>
            </p:nvCxnSpPr>
            <p:spPr>
              <a:xfrm rot="10800000">
                <a:off x="7072453" y="3177540"/>
                <a:ext cx="190497" cy="1588"/>
              </a:xfrm>
              <a:prstGeom prst="straightConnector1">
                <a:avLst/>
              </a:prstGeom>
              <a:ln w="12700">
                <a:solidFill>
                  <a:schemeClr val="tx1"/>
                </a:solidFill>
                <a:headEnd type="triangl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12" name="Straight Arrow Connector 111"/>
              <p:cNvCxnSpPr/>
              <p:nvPr/>
            </p:nvCxnSpPr>
            <p:spPr>
              <a:xfrm rot="10800000">
                <a:off x="7609115" y="3156857"/>
                <a:ext cx="190497" cy="1588"/>
              </a:xfrm>
              <a:prstGeom prst="straightConnector1">
                <a:avLst/>
              </a:prstGeom>
              <a:ln w="12700">
                <a:solidFill>
                  <a:schemeClr val="tx1"/>
                </a:solidFill>
                <a:headEnd type="triangle" w="med" len="med"/>
                <a:tailEnd type="none" w="med" len="med"/>
              </a:ln>
            </p:spPr>
            <p:style>
              <a:lnRef idx="1">
                <a:schemeClr val="accent1"/>
              </a:lnRef>
              <a:fillRef idx="0">
                <a:schemeClr val="accent1"/>
              </a:fillRef>
              <a:effectRef idx="0">
                <a:schemeClr val="accent1"/>
              </a:effectRef>
              <a:fontRef idx="minor">
                <a:schemeClr val="tx1"/>
              </a:fontRef>
            </p:style>
          </p:cxnSp>
        </p:grpSp>
      </p:grpSp>
      <p:cxnSp>
        <p:nvCxnSpPr>
          <p:cNvPr id="69" name="Straight Arrow Connector 68"/>
          <p:cNvCxnSpPr/>
          <p:nvPr/>
        </p:nvCxnSpPr>
        <p:spPr>
          <a:xfrm rot="10800000">
            <a:off x="6865624" y="6073140"/>
            <a:ext cx="190497" cy="1588"/>
          </a:xfrm>
          <a:prstGeom prst="straightConnector1">
            <a:avLst/>
          </a:prstGeom>
          <a:ln w="12700">
            <a:solidFill>
              <a:schemeClr val="tx1"/>
            </a:solidFill>
            <a:headEnd type="triangle" w="med" len="med"/>
            <a:tailEnd type="none" w="med" len="med"/>
          </a:ln>
        </p:spPr>
        <p:style>
          <a:lnRef idx="1">
            <a:schemeClr val="accent1"/>
          </a:lnRef>
          <a:fillRef idx="0">
            <a:schemeClr val="accent1"/>
          </a:fillRef>
          <a:effectRef idx="0">
            <a:schemeClr val="accent1"/>
          </a:effectRef>
          <a:fontRef idx="minor">
            <a:schemeClr val="tx1"/>
          </a:fontRef>
        </p:style>
      </p:cxnSp>
      <p:grpSp>
        <p:nvGrpSpPr>
          <p:cNvPr id="75" name="Group 74"/>
          <p:cNvGrpSpPr/>
          <p:nvPr/>
        </p:nvGrpSpPr>
        <p:grpSpPr>
          <a:xfrm>
            <a:off x="250371" y="4223657"/>
            <a:ext cx="5998029" cy="2123658"/>
            <a:chOff x="250371" y="4223657"/>
            <a:chExt cx="5998029" cy="2123658"/>
          </a:xfrm>
        </p:grpSpPr>
        <p:sp>
          <p:nvSpPr>
            <p:cNvPr id="85" name="TextBox 84"/>
            <p:cNvSpPr txBox="1"/>
            <p:nvPr/>
          </p:nvSpPr>
          <p:spPr>
            <a:xfrm>
              <a:off x="304800" y="4267200"/>
              <a:ext cx="762000" cy="369332"/>
            </a:xfrm>
            <a:prstGeom prst="rect">
              <a:avLst/>
            </a:prstGeom>
            <a:solidFill>
              <a:schemeClr val="accent6">
                <a:lumMod val="20000"/>
                <a:lumOff val="80000"/>
              </a:schemeClr>
            </a:solidFill>
            <a:ln w="28575">
              <a:solidFill>
                <a:srgbClr val="9BBA56"/>
              </a:solidFill>
            </a:ln>
          </p:spPr>
          <p:txBody>
            <a:bodyPr wrap="square">
              <a:spAutoFit/>
            </a:bodyPr>
            <a:lstStyle/>
            <a:p>
              <a:pPr algn="just">
                <a:defRPr/>
              </a:pPr>
              <a:r>
                <a:rPr lang="ro-RO" b="1" dirty="0"/>
                <a:t>Obs. </a:t>
              </a:r>
              <a:endParaRPr lang="en-US" b="1" dirty="0"/>
            </a:p>
          </p:txBody>
        </p:sp>
        <p:sp>
          <p:nvSpPr>
            <p:cNvPr id="35" name="TextBox 44"/>
            <p:cNvSpPr txBox="1">
              <a:spLocks noChangeArrowheads="1"/>
            </p:cNvSpPr>
            <p:nvPr/>
          </p:nvSpPr>
          <p:spPr bwMode="auto">
            <a:xfrm>
              <a:off x="250371" y="4223657"/>
              <a:ext cx="5998029" cy="2123658"/>
            </a:xfrm>
            <a:prstGeom prst="rect">
              <a:avLst/>
            </a:prstGeom>
            <a:noFill/>
            <a:ln w="9525">
              <a:noFill/>
              <a:miter lim="800000"/>
              <a:headEnd/>
              <a:tailEnd/>
            </a:ln>
          </p:spPr>
          <p:txBody>
            <a:bodyPr wrap="square">
              <a:spAutoFit/>
            </a:bodyPr>
            <a:lstStyle/>
            <a:p>
              <a:pPr algn="just">
                <a:lnSpc>
                  <a:spcPct val="120000"/>
                </a:lnSpc>
                <a:spcAft>
                  <a:spcPts val="600"/>
                </a:spcAft>
              </a:pPr>
              <a:r>
                <a:rPr lang="ro-RO" sz="2000" b="1" dirty="0"/>
                <a:t>           </a:t>
              </a:r>
              <a:r>
                <a:rPr lang="en-US" sz="2000" b="1" dirty="0"/>
                <a:t> </a:t>
              </a:r>
              <a:r>
                <a:rPr lang="ro-RO" b="1" dirty="0"/>
                <a:t>În cazul unui corp aflat în repaus pe o suprafață orizontală, greutatea G și normala N sunt egale și de sens contrar, dar </a:t>
              </a:r>
              <a:r>
                <a:rPr lang="ro-RO" b="1" dirty="0">
                  <a:solidFill>
                    <a:srgbClr val="0033CC"/>
                  </a:solidFill>
                </a:rPr>
                <a:t>nu sunt acțiunea și reacțiunea</a:t>
              </a:r>
              <a:r>
                <a:rPr lang="ro-RO" b="1" dirty="0"/>
                <a:t>. Idem pentru greutatea unui corp suspendat de un fir și tensiunea din fir în punctul de prindere de corp.</a:t>
              </a:r>
            </a:p>
          </p:txBody>
        </p:sp>
        <p:cxnSp>
          <p:nvCxnSpPr>
            <p:cNvPr id="70" name="Straight Arrow Connector 69"/>
            <p:cNvCxnSpPr/>
            <p:nvPr/>
          </p:nvCxnSpPr>
          <p:spPr>
            <a:xfrm rot="10800000">
              <a:off x="3872053" y="4657997"/>
              <a:ext cx="190497" cy="1588"/>
            </a:xfrm>
            <a:prstGeom prst="straightConnector1">
              <a:avLst/>
            </a:prstGeom>
            <a:ln w="12700">
              <a:solidFill>
                <a:schemeClr val="tx1"/>
              </a:solidFill>
              <a:headEnd type="triangl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74" name="Straight Arrow Connector 73"/>
            <p:cNvCxnSpPr/>
            <p:nvPr/>
          </p:nvCxnSpPr>
          <p:spPr>
            <a:xfrm rot="10800000">
              <a:off x="5396053" y="4657997"/>
              <a:ext cx="190497" cy="1588"/>
            </a:xfrm>
            <a:prstGeom prst="straightConnector1">
              <a:avLst/>
            </a:prstGeom>
            <a:ln w="12700">
              <a:solidFill>
                <a:schemeClr val="tx1"/>
              </a:solidFill>
              <a:headEnd type="triangle" w="med" len="med"/>
              <a:tailEnd type="none" w="med" len="med"/>
            </a:ln>
          </p:spPr>
          <p:style>
            <a:lnRef idx="1">
              <a:schemeClr val="accent1"/>
            </a:lnRef>
            <a:fillRef idx="0">
              <a:schemeClr val="accent1"/>
            </a:fillRef>
            <a:effectRef idx="0">
              <a:schemeClr val="accent1"/>
            </a:effectRef>
            <a:fontRef idx="minor">
              <a:schemeClr val="tx1"/>
            </a:fontRef>
          </p:style>
        </p:cxnSp>
      </p:grpSp>
      <p:sp>
        <p:nvSpPr>
          <p:cNvPr id="76" name="AutoShape 54">
            <a:hlinkClick r:id="rId3" action="ppaction://hlinksldjump" highlightClick="1"/>
          </p:cNvPr>
          <p:cNvSpPr>
            <a:spLocks noChangeArrowheads="1"/>
          </p:cNvSpPr>
          <p:nvPr/>
        </p:nvSpPr>
        <p:spPr bwMode="auto">
          <a:xfrm>
            <a:off x="4343400" y="6400800"/>
            <a:ext cx="457200" cy="304800"/>
          </a:xfrm>
          <a:prstGeom prst="actionButtonHome">
            <a:avLst/>
          </a:prstGeom>
          <a:solidFill>
            <a:srgbClr val="9BBA56"/>
          </a:solidFill>
          <a:ln w="9525">
            <a:solidFill>
              <a:srgbClr val="C00000"/>
            </a:solidFill>
            <a:miter lim="800000"/>
            <a:headEnd/>
            <a:tailEnd/>
          </a:ln>
          <a:scene3d>
            <a:camera prst="orthographicFront"/>
            <a:lightRig rig="threePt" dir="t"/>
          </a:scene3d>
          <a:sp3d>
            <a:bevelT/>
          </a:sp3d>
        </p:spPr>
        <p:txBody>
          <a:bodyPr wrap="none" anchor="ctr"/>
          <a:lstStyle/>
          <a:p>
            <a:pPr>
              <a:defRPr/>
            </a:pPr>
            <a:endParaRPr lang="ro-RO"/>
          </a:p>
        </p:txBody>
      </p:sp>
      <p:sp>
        <p:nvSpPr>
          <p:cNvPr id="77" name="Rectangle 76"/>
          <p:cNvSpPr>
            <a:spLocks noChangeArrowheads="1"/>
          </p:cNvSpPr>
          <p:nvPr/>
        </p:nvSpPr>
        <p:spPr bwMode="auto">
          <a:xfrm>
            <a:off x="0" y="6705600"/>
            <a:ext cx="9144000" cy="215444"/>
          </a:xfrm>
          <a:prstGeom prst="rect">
            <a:avLst/>
          </a:prstGeom>
          <a:noFill/>
          <a:ln w="9525">
            <a:noFill/>
            <a:miter lim="800000"/>
            <a:headEnd/>
            <a:tailEnd/>
          </a:ln>
        </p:spPr>
        <p:txBody>
          <a:bodyPr>
            <a:spAutoFit/>
          </a:bodyPr>
          <a:lstStyle/>
          <a:p>
            <a:pPr algn="ctr">
              <a:defRPr/>
            </a:pPr>
            <a:r>
              <a:rPr lang="en-US" sz="800" dirty="0">
                <a:effectLst>
                  <a:outerShdw blurRad="38100" dist="38100" dir="2700000" algn="tl">
                    <a:srgbClr val="000000">
                      <a:alpha val="43137"/>
                    </a:srgbClr>
                  </a:outerShdw>
                </a:effectLst>
                <a:latin typeface="Arial" panose="020B0604020202020204" pitchFamily="34" charset="0"/>
                <a:cs typeface="Arial" pitchFamily="34" charset="0"/>
              </a:rPr>
              <a:t>Prof. </a:t>
            </a:r>
            <a:r>
              <a:rPr lang="ro-RO" sz="800" dirty="0">
                <a:effectLst>
                  <a:outerShdw blurRad="38100" dist="38100" dir="2700000" algn="tl">
                    <a:srgbClr val="000000">
                      <a:alpha val="43137"/>
                    </a:srgbClr>
                  </a:outerShdw>
                </a:effectLst>
                <a:latin typeface="Arial" panose="020B0604020202020204" pitchFamily="34" charset="0"/>
                <a:cs typeface="Arial" pitchFamily="34" charset="0"/>
              </a:rPr>
              <a:t>Barbu MIHAELA FLORICA			 Liceul Tehnologic „Gheorghe Ionescu-Sisești” – Valea Călugărească</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3"/>
          <p:cNvPicPr>
            <a:picLocks noChangeAspect="1" noChangeArrowheads="1"/>
          </p:cNvPicPr>
          <p:nvPr/>
        </p:nvPicPr>
        <p:blipFill>
          <a:blip r:embed="rId2">
            <a:duotone>
              <a:prstClr val="black"/>
              <a:schemeClr val="accent3">
                <a:tint val="45000"/>
                <a:satMod val="400000"/>
              </a:schemeClr>
            </a:duotone>
          </a:blip>
          <a:srcRect/>
          <a:stretch>
            <a:fillRect/>
          </a:stretch>
        </p:blipFill>
        <p:spPr bwMode="auto">
          <a:xfrm>
            <a:off x="228600" y="304800"/>
            <a:ext cx="8686800" cy="685800"/>
          </a:xfrm>
          <a:prstGeom prst="rect">
            <a:avLst/>
          </a:prstGeom>
          <a:noFill/>
          <a:ln w="9525">
            <a:noFill/>
            <a:miter lim="800000"/>
            <a:headEnd/>
            <a:tailEnd/>
          </a:ln>
          <a:scene3d>
            <a:camera prst="orthographicFront"/>
            <a:lightRig rig="threePt" dir="t"/>
          </a:scene3d>
          <a:sp3d>
            <a:bevelT w="152400" h="50800" prst="softRound"/>
          </a:sp3d>
        </p:spPr>
      </p:pic>
      <p:sp>
        <p:nvSpPr>
          <p:cNvPr id="4" name="Donut 3"/>
          <p:cNvSpPr/>
          <p:nvPr/>
        </p:nvSpPr>
        <p:spPr>
          <a:xfrm>
            <a:off x="4343400" y="914400"/>
            <a:ext cx="457200" cy="457200"/>
          </a:xfrm>
          <a:prstGeom prst="donut">
            <a:avLst>
              <a:gd name="adj" fmla="val 11960"/>
            </a:avLst>
          </a:prstGeom>
          <a:ln>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schemeClr val="tx1"/>
              </a:solidFill>
            </a:endParaRPr>
          </a:p>
        </p:txBody>
      </p:sp>
      <p:cxnSp>
        <p:nvCxnSpPr>
          <p:cNvPr id="6" name="Straight Connector 5"/>
          <p:cNvCxnSpPr/>
          <p:nvPr/>
        </p:nvCxnSpPr>
        <p:spPr>
          <a:xfrm>
            <a:off x="228600" y="1143000"/>
            <a:ext cx="4038600" cy="1588"/>
          </a:xfrm>
          <a:prstGeom prst="line">
            <a:avLst/>
          </a:prstGeom>
          <a:ln w="19050">
            <a:solidFill>
              <a:schemeClr val="accent1">
                <a:lumMod val="50000"/>
              </a:schemeClr>
            </a:solidFill>
            <a:prstDash val="sysDash"/>
          </a:ln>
        </p:spPr>
        <p:style>
          <a:lnRef idx="1">
            <a:schemeClr val="accent1"/>
          </a:lnRef>
          <a:fillRef idx="0">
            <a:schemeClr val="accent1"/>
          </a:fillRef>
          <a:effectRef idx="0">
            <a:schemeClr val="accent1"/>
          </a:effectRef>
          <a:fontRef idx="minor">
            <a:schemeClr val="tx1"/>
          </a:fontRef>
        </p:style>
      </p:cxnSp>
      <p:cxnSp>
        <p:nvCxnSpPr>
          <p:cNvPr id="7" name="Straight Connector 6"/>
          <p:cNvCxnSpPr/>
          <p:nvPr/>
        </p:nvCxnSpPr>
        <p:spPr>
          <a:xfrm>
            <a:off x="4876800" y="1143000"/>
            <a:ext cx="4038600" cy="1588"/>
          </a:xfrm>
          <a:prstGeom prst="line">
            <a:avLst/>
          </a:prstGeom>
          <a:ln w="19050">
            <a:solidFill>
              <a:schemeClr val="accent1">
                <a:lumMod val="50000"/>
              </a:schemeClr>
            </a:solidFill>
            <a:prstDash val="sysDash"/>
          </a:ln>
        </p:spPr>
        <p:style>
          <a:lnRef idx="1">
            <a:schemeClr val="accent1"/>
          </a:lnRef>
          <a:fillRef idx="0">
            <a:schemeClr val="accent1"/>
          </a:fillRef>
          <a:effectRef idx="0">
            <a:schemeClr val="accent1"/>
          </a:effectRef>
          <a:fontRef idx="minor">
            <a:schemeClr val="tx1"/>
          </a:fontRef>
        </p:style>
      </p:cxnSp>
      <p:sp>
        <p:nvSpPr>
          <p:cNvPr id="9" name="TextBox 8"/>
          <p:cNvSpPr txBox="1"/>
          <p:nvPr/>
        </p:nvSpPr>
        <p:spPr>
          <a:xfrm>
            <a:off x="228600" y="304800"/>
            <a:ext cx="8686800" cy="523220"/>
          </a:xfrm>
          <a:prstGeom prst="rect">
            <a:avLst/>
          </a:prstGeom>
          <a:noFill/>
        </p:spPr>
        <p:txBody>
          <a:bodyPr wrap="square">
            <a:spAutoFit/>
          </a:bodyPr>
          <a:lstStyle/>
          <a:p>
            <a:pPr algn="ctr">
              <a:defRPr/>
            </a:pPr>
            <a:r>
              <a:rPr lang="ro-RO" sz="2800" b="1" dirty="0">
                <a:solidFill>
                  <a:srgbClr val="C00000"/>
                </a:solidFill>
                <a:effectLst>
                  <a:outerShdw blurRad="38100" dist="38100" dir="2700000" algn="tl">
                    <a:srgbClr val="000000">
                      <a:alpha val="43137"/>
                    </a:srgbClr>
                  </a:outerShdw>
                </a:effectLst>
                <a:cs typeface="Arial" charset="0"/>
              </a:rPr>
              <a:t>Principiul suprapunerii forțelor</a:t>
            </a:r>
            <a:endParaRPr lang="en-US" sz="2800" b="1" dirty="0">
              <a:solidFill>
                <a:srgbClr val="C00000"/>
              </a:solidFill>
              <a:effectLst>
                <a:outerShdw blurRad="38100" dist="38100" dir="2700000" algn="tl">
                  <a:srgbClr val="000000">
                    <a:alpha val="43137"/>
                  </a:srgbClr>
                </a:outerShdw>
              </a:effectLst>
              <a:cs typeface="Arial" charset="0"/>
            </a:endParaRPr>
          </a:p>
        </p:txBody>
      </p:sp>
      <p:sp>
        <p:nvSpPr>
          <p:cNvPr id="40" name="AutoShape 54">
            <a:hlinkClick r:id="rId3" action="ppaction://hlinksldjump" highlightClick="1"/>
          </p:cNvPr>
          <p:cNvSpPr>
            <a:spLocks noChangeArrowheads="1"/>
          </p:cNvSpPr>
          <p:nvPr/>
        </p:nvSpPr>
        <p:spPr bwMode="auto">
          <a:xfrm>
            <a:off x="4343400" y="6400800"/>
            <a:ext cx="457200" cy="304800"/>
          </a:xfrm>
          <a:prstGeom prst="actionButtonHome">
            <a:avLst/>
          </a:prstGeom>
          <a:solidFill>
            <a:srgbClr val="9BBA56"/>
          </a:solidFill>
          <a:ln w="9525">
            <a:solidFill>
              <a:srgbClr val="C00000"/>
            </a:solidFill>
            <a:miter lim="800000"/>
            <a:headEnd/>
            <a:tailEnd/>
          </a:ln>
          <a:scene3d>
            <a:camera prst="orthographicFront"/>
            <a:lightRig rig="threePt" dir="t"/>
          </a:scene3d>
          <a:sp3d>
            <a:bevelT/>
          </a:sp3d>
        </p:spPr>
        <p:txBody>
          <a:bodyPr wrap="none" anchor="ctr"/>
          <a:lstStyle/>
          <a:p>
            <a:pPr>
              <a:defRPr/>
            </a:pPr>
            <a:endParaRPr lang="ro-RO"/>
          </a:p>
        </p:txBody>
      </p:sp>
      <p:pic>
        <p:nvPicPr>
          <p:cNvPr id="1027" name="Picture 3"/>
          <p:cNvPicPr>
            <a:picLocks noChangeAspect="1" noChangeArrowheads="1"/>
          </p:cNvPicPr>
          <p:nvPr/>
        </p:nvPicPr>
        <p:blipFill>
          <a:blip r:embed="rId4">
            <a:clrChange>
              <a:clrFrom>
                <a:srgbClr val="FFFFFF"/>
              </a:clrFrom>
              <a:clrTo>
                <a:srgbClr val="FFFFFF">
                  <a:alpha val="0"/>
                </a:srgbClr>
              </a:clrTo>
            </a:clrChange>
          </a:blip>
          <a:srcRect/>
          <a:stretch>
            <a:fillRect/>
          </a:stretch>
        </p:blipFill>
        <p:spPr bwMode="auto">
          <a:xfrm>
            <a:off x="2362200" y="3352800"/>
            <a:ext cx="4381500" cy="358775"/>
          </a:xfrm>
          <a:prstGeom prst="rect">
            <a:avLst/>
          </a:prstGeom>
          <a:noFill/>
        </p:spPr>
      </p:pic>
      <p:pic>
        <p:nvPicPr>
          <p:cNvPr id="1029" name="Picture 5"/>
          <p:cNvPicPr>
            <a:picLocks noChangeAspect="1" noChangeArrowheads="1"/>
          </p:cNvPicPr>
          <p:nvPr/>
        </p:nvPicPr>
        <p:blipFill>
          <a:blip r:embed="rId5">
            <a:clrChange>
              <a:clrFrom>
                <a:srgbClr val="FFFFFF"/>
              </a:clrFrom>
              <a:clrTo>
                <a:srgbClr val="FFFFFF">
                  <a:alpha val="0"/>
                </a:srgbClr>
              </a:clrTo>
            </a:clrChange>
          </a:blip>
          <a:srcRect/>
          <a:stretch>
            <a:fillRect/>
          </a:stretch>
        </p:blipFill>
        <p:spPr bwMode="auto">
          <a:xfrm>
            <a:off x="2514600" y="3733800"/>
            <a:ext cx="4060825" cy="358775"/>
          </a:xfrm>
          <a:prstGeom prst="rect">
            <a:avLst/>
          </a:prstGeom>
          <a:noFill/>
        </p:spPr>
      </p:pic>
      <p:sp>
        <p:nvSpPr>
          <p:cNvPr id="1033" name="Rectangle 9"/>
          <p:cNvSpPr>
            <a:spLocks noChangeArrowheads="1"/>
          </p:cNvSpPr>
          <p:nvPr/>
        </p:nvSpPr>
        <p:spPr bwMode="auto">
          <a:xfrm>
            <a:off x="449263" y="815975"/>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ro-RO" sz="1800" b="0" i="0" u="none" strike="noStrike" cap="none" normalizeH="0" baseline="0">
              <a:ln>
                <a:noFill/>
              </a:ln>
              <a:solidFill>
                <a:schemeClr val="tx1"/>
              </a:solidFill>
              <a:effectLst/>
              <a:latin typeface="Arial" pitchFamily="34" charset="0"/>
              <a:cs typeface="Arial" pitchFamily="34" charset="0"/>
            </a:endParaRPr>
          </a:p>
        </p:txBody>
      </p:sp>
      <p:sp>
        <p:nvSpPr>
          <p:cNvPr id="19" name="TextBox 18"/>
          <p:cNvSpPr txBox="1"/>
          <p:nvPr/>
        </p:nvSpPr>
        <p:spPr>
          <a:xfrm>
            <a:off x="228600" y="4953000"/>
            <a:ext cx="8686800" cy="1323439"/>
          </a:xfrm>
          <a:prstGeom prst="rect">
            <a:avLst/>
          </a:prstGeom>
          <a:solidFill>
            <a:srgbClr val="F5F9ED"/>
          </a:solidFill>
          <a:ln w="28575">
            <a:solidFill>
              <a:srgbClr val="9BBA56"/>
            </a:solidFill>
          </a:ln>
        </p:spPr>
        <p:txBody>
          <a:bodyPr wrap="square">
            <a:spAutoFit/>
          </a:bodyPr>
          <a:lstStyle/>
          <a:p>
            <a:pPr algn="just">
              <a:defRPr/>
            </a:pPr>
            <a:r>
              <a:rPr lang="en-US" sz="2000" b="1" dirty="0">
                <a:solidFill>
                  <a:srgbClr val="C00000"/>
                </a:solidFill>
              </a:rPr>
              <a:t>      </a:t>
            </a:r>
            <a:r>
              <a:rPr lang="ro-RO" sz="2000" b="1" dirty="0">
                <a:solidFill>
                  <a:srgbClr val="C00000"/>
                </a:solidFill>
              </a:rPr>
              <a:t>Dacă mai multe forțe acționează simultan asupra unui corp, fiecare forță imprimă corpului propria sa accelerație independent de prezența celorlalte forțe, accelerația rezultantă fiind suma vectorială a accelerațiilor individuale.</a:t>
            </a:r>
            <a:endParaRPr lang="en-US" sz="2000" b="1" dirty="0">
              <a:solidFill>
                <a:srgbClr val="C00000"/>
              </a:solidFill>
            </a:endParaRPr>
          </a:p>
        </p:txBody>
      </p:sp>
      <p:sp>
        <p:nvSpPr>
          <p:cNvPr id="1036" name="Rectangle 12"/>
          <p:cNvSpPr>
            <a:spLocks noChangeArrowheads="1"/>
          </p:cNvSpPr>
          <p:nvPr/>
        </p:nvSpPr>
        <p:spPr bwMode="auto">
          <a:xfrm>
            <a:off x="449263" y="815975"/>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ro-RO" sz="1800" b="0" i="0" u="none" strike="noStrike" cap="none" normalizeH="0" baseline="0">
              <a:ln>
                <a:noFill/>
              </a:ln>
              <a:solidFill>
                <a:schemeClr val="tx1"/>
              </a:solidFill>
              <a:effectLst/>
              <a:latin typeface="Arial" pitchFamily="34" charset="0"/>
              <a:cs typeface="Arial" pitchFamily="34" charset="0"/>
            </a:endParaRPr>
          </a:p>
        </p:txBody>
      </p:sp>
      <p:pic>
        <p:nvPicPr>
          <p:cNvPr id="1037" name="Picture 13"/>
          <p:cNvPicPr>
            <a:picLocks noChangeAspect="1" noChangeArrowheads="1"/>
          </p:cNvPicPr>
          <p:nvPr/>
        </p:nvPicPr>
        <p:blipFill>
          <a:blip r:embed="rId6">
            <a:clrChange>
              <a:clrFrom>
                <a:srgbClr val="FFFFFF"/>
              </a:clrFrom>
              <a:clrTo>
                <a:srgbClr val="FFFFFF">
                  <a:alpha val="0"/>
                </a:srgbClr>
              </a:clrTo>
            </a:clrChange>
          </a:blip>
          <a:srcRect/>
          <a:stretch>
            <a:fillRect/>
          </a:stretch>
        </p:blipFill>
        <p:spPr bwMode="auto">
          <a:xfrm>
            <a:off x="3200400" y="4114800"/>
            <a:ext cx="2713038" cy="838200"/>
          </a:xfrm>
          <a:prstGeom prst="rect">
            <a:avLst/>
          </a:prstGeom>
          <a:noFill/>
        </p:spPr>
      </p:pic>
      <p:grpSp>
        <p:nvGrpSpPr>
          <p:cNvPr id="47" name="Group 46"/>
          <p:cNvGrpSpPr/>
          <p:nvPr/>
        </p:nvGrpSpPr>
        <p:grpSpPr>
          <a:xfrm>
            <a:off x="228600" y="1371600"/>
            <a:ext cx="8686800" cy="2031325"/>
            <a:chOff x="228600" y="1371600"/>
            <a:chExt cx="8686800" cy="2031325"/>
          </a:xfrm>
        </p:grpSpPr>
        <p:sp>
          <p:nvSpPr>
            <p:cNvPr id="19463" name="TextBox 44"/>
            <p:cNvSpPr txBox="1">
              <a:spLocks noChangeArrowheads="1"/>
            </p:cNvSpPr>
            <p:nvPr/>
          </p:nvSpPr>
          <p:spPr bwMode="auto">
            <a:xfrm>
              <a:off x="228600" y="1371600"/>
              <a:ext cx="8686800" cy="2031325"/>
            </a:xfrm>
            <a:prstGeom prst="rect">
              <a:avLst/>
            </a:prstGeom>
            <a:noFill/>
            <a:ln w="9525">
              <a:noFill/>
              <a:miter lim="800000"/>
              <a:headEnd/>
              <a:tailEnd/>
            </a:ln>
          </p:spPr>
          <p:txBody>
            <a:bodyPr wrap="square">
              <a:spAutoFit/>
            </a:bodyPr>
            <a:lstStyle/>
            <a:p>
              <a:pPr algn="just">
                <a:spcAft>
                  <a:spcPts val="0"/>
                </a:spcAft>
              </a:pPr>
              <a:r>
                <a:rPr lang="en-US" b="1" dirty="0"/>
                <a:t>      </a:t>
              </a:r>
              <a:r>
                <a:rPr lang="ro-RO" b="1" dirty="0"/>
                <a:t>Să considerăm că asupra corpului de masă m acționează mai multe forțe, F</a:t>
              </a:r>
              <a:r>
                <a:rPr lang="ro-RO" b="1" baseline="-25000" dirty="0"/>
                <a:t>1</a:t>
              </a:r>
              <a:r>
                <a:rPr lang="ro-RO" b="1" dirty="0"/>
                <a:t>, F</a:t>
              </a:r>
              <a:r>
                <a:rPr lang="ro-RO" b="1" baseline="-25000" dirty="0"/>
                <a:t>2</a:t>
              </a:r>
              <a:r>
                <a:rPr lang="ro-RO" b="1" dirty="0"/>
                <a:t>, …, </a:t>
              </a:r>
              <a:r>
                <a:rPr lang="ro-RO" b="1" dirty="0" err="1"/>
                <a:t>F</a:t>
              </a:r>
              <a:r>
                <a:rPr lang="ro-RO" b="1" baseline="-25000" dirty="0" err="1"/>
                <a:t>n</a:t>
              </a:r>
              <a:r>
                <a:rPr lang="ro-RO" b="1" dirty="0"/>
                <a:t>.</a:t>
              </a:r>
            </a:p>
            <a:p>
              <a:pPr algn="just">
                <a:spcAft>
                  <a:spcPts val="0"/>
                </a:spcAft>
              </a:pPr>
              <a:r>
                <a:rPr lang="ro-RO" b="1" dirty="0"/>
                <a:t>      Dacă forțele acționează pe rând asupra corpului, atunci fiecare forță imprimă corpului o accelerație individuală: </a:t>
              </a:r>
            </a:p>
            <a:p>
              <a:pPr algn="ctr">
                <a:spcAft>
                  <a:spcPts val="0"/>
                </a:spcAft>
              </a:pPr>
              <a:r>
                <a:rPr lang="ro-RO" b="1" dirty="0"/>
                <a:t>F</a:t>
              </a:r>
              <a:r>
                <a:rPr lang="ro-RO" b="1" baseline="-25000" dirty="0"/>
                <a:t>i</a:t>
              </a:r>
              <a:r>
                <a:rPr lang="ro-RO" b="1" dirty="0"/>
                <a:t> = m</a:t>
              </a:r>
              <a:r>
                <a:rPr lang="ro-RO" b="1" dirty="0">
                  <a:latin typeface="Arial Unicode MS"/>
                  <a:ea typeface="Arial Unicode MS"/>
                  <a:cs typeface="Arial Unicode MS"/>
                </a:rPr>
                <a:t>‧a</a:t>
              </a:r>
              <a:r>
                <a:rPr lang="ro-RO" b="1" baseline="-25000" dirty="0">
                  <a:latin typeface="Arial Unicode MS"/>
                  <a:ea typeface="Arial Unicode MS"/>
                  <a:cs typeface="Arial Unicode MS"/>
                </a:rPr>
                <a:t>i</a:t>
              </a:r>
              <a:r>
                <a:rPr lang="ro-RO" b="1" dirty="0">
                  <a:latin typeface="Arial Unicode MS"/>
                  <a:ea typeface="Arial Unicode MS"/>
                  <a:cs typeface="Arial Unicode MS"/>
                </a:rPr>
                <a:t>     unde  i = 1, 2, …, n</a:t>
              </a:r>
            </a:p>
            <a:p>
              <a:pPr algn="just">
                <a:spcAft>
                  <a:spcPts val="0"/>
                </a:spcAft>
              </a:pPr>
              <a:r>
                <a:rPr lang="ro-RO" b="1" dirty="0">
                  <a:latin typeface="Arial Unicode MS"/>
                  <a:ea typeface="Arial Unicode MS"/>
                  <a:cs typeface="Arial Unicode MS"/>
                </a:rPr>
                <a:t>      Dacă forțele acționează simultan, atunci efectele forțelor se însumează și corpul va căpăta o accelerația a:</a:t>
              </a:r>
            </a:p>
          </p:txBody>
        </p:sp>
        <p:cxnSp>
          <p:nvCxnSpPr>
            <p:cNvPr id="29" name="Straight Arrow Connector 28"/>
            <p:cNvCxnSpPr/>
            <p:nvPr/>
          </p:nvCxnSpPr>
          <p:spPr>
            <a:xfrm rot="10800000">
              <a:off x="282488" y="1725204"/>
              <a:ext cx="190497" cy="1588"/>
            </a:xfrm>
            <a:prstGeom prst="straightConnector1">
              <a:avLst/>
            </a:prstGeom>
            <a:ln w="12700">
              <a:solidFill>
                <a:schemeClr val="tx1"/>
              </a:solidFill>
              <a:headEnd type="triangl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33" name="Straight Arrow Connector 32"/>
            <p:cNvCxnSpPr/>
            <p:nvPr/>
          </p:nvCxnSpPr>
          <p:spPr>
            <a:xfrm rot="10800000">
              <a:off x="1338403" y="1714318"/>
              <a:ext cx="190497" cy="1588"/>
            </a:xfrm>
            <a:prstGeom prst="straightConnector1">
              <a:avLst/>
            </a:prstGeom>
            <a:ln w="12700">
              <a:solidFill>
                <a:schemeClr val="tx1"/>
              </a:solidFill>
              <a:headEnd type="triangl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35" name="Straight Arrow Connector 34"/>
            <p:cNvCxnSpPr/>
            <p:nvPr/>
          </p:nvCxnSpPr>
          <p:spPr>
            <a:xfrm rot="10800000">
              <a:off x="641717" y="1736090"/>
              <a:ext cx="190497" cy="1588"/>
            </a:xfrm>
            <a:prstGeom prst="straightConnector1">
              <a:avLst/>
            </a:prstGeom>
            <a:ln w="12700">
              <a:solidFill>
                <a:schemeClr val="tx1"/>
              </a:solidFill>
              <a:headEnd type="triangl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38" name="Straight Arrow Connector 37"/>
            <p:cNvCxnSpPr/>
            <p:nvPr/>
          </p:nvCxnSpPr>
          <p:spPr>
            <a:xfrm rot="10800000">
              <a:off x="2993571" y="2536371"/>
              <a:ext cx="190497" cy="1588"/>
            </a:xfrm>
            <a:prstGeom prst="straightConnector1">
              <a:avLst/>
            </a:prstGeom>
            <a:ln w="12700">
              <a:solidFill>
                <a:schemeClr val="tx1"/>
              </a:solidFill>
              <a:headEnd type="triangl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43" name="Straight Arrow Connector 42"/>
            <p:cNvCxnSpPr/>
            <p:nvPr/>
          </p:nvCxnSpPr>
          <p:spPr>
            <a:xfrm rot="10800000">
              <a:off x="3701143" y="2558143"/>
              <a:ext cx="190497" cy="1588"/>
            </a:xfrm>
            <a:prstGeom prst="straightConnector1">
              <a:avLst/>
            </a:prstGeom>
            <a:ln w="12700">
              <a:solidFill>
                <a:schemeClr val="tx1"/>
              </a:solidFill>
              <a:headEnd type="triangl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46" name="Straight Arrow Connector 45"/>
            <p:cNvCxnSpPr/>
            <p:nvPr/>
          </p:nvCxnSpPr>
          <p:spPr>
            <a:xfrm rot="10800000">
              <a:off x="3424918" y="3120118"/>
              <a:ext cx="190497" cy="1588"/>
            </a:xfrm>
            <a:prstGeom prst="straightConnector1">
              <a:avLst/>
            </a:prstGeom>
            <a:ln w="12700">
              <a:solidFill>
                <a:schemeClr val="tx1"/>
              </a:solidFill>
              <a:headEnd type="triangle" w="med" len="med"/>
              <a:tailEnd type="none" w="med" len="med"/>
            </a:ln>
          </p:spPr>
          <p:style>
            <a:lnRef idx="1">
              <a:schemeClr val="accent1"/>
            </a:lnRef>
            <a:fillRef idx="0">
              <a:schemeClr val="accent1"/>
            </a:fillRef>
            <a:effectRef idx="0">
              <a:schemeClr val="accent1"/>
            </a:effectRef>
            <a:fontRef idx="minor">
              <a:schemeClr val="tx1"/>
            </a:fontRef>
          </p:style>
        </p:cxnSp>
      </p:grpSp>
      <p:sp>
        <p:nvSpPr>
          <p:cNvPr id="22" name="Rectangle 21"/>
          <p:cNvSpPr>
            <a:spLocks noChangeArrowheads="1"/>
          </p:cNvSpPr>
          <p:nvPr/>
        </p:nvSpPr>
        <p:spPr bwMode="auto">
          <a:xfrm>
            <a:off x="0" y="6705600"/>
            <a:ext cx="9144000" cy="215444"/>
          </a:xfrm>
          <a:prstGeom prst="rect">
            <a:avLst/>
          </a:prstGeom>
          <a:noFill/>
          <a:ln w="9525">
            <a:noFill/>
            <a:miter lim="800000"/>
            <a:headEnd/>
            <a:tailEnd/>
          </a:ln>
        </p:spPr>
        <p:txBody>
          <a:bodyPr>
            <a:spAutoFit/>
          </a:bodyPr>
          <a:lstStyle/>
          <a:p>
            <a:pPr algn="ctr">
              <a:defRPr/>
            </a:pPr>
            <a:r>
              <a:rPr lang="en-US" sz="800" dirty="0">
                <a:effectLst>
                  <a:outerShdw blurRad="38100" dist="38100" dir="2700000" algn="tl">
                    <a:srgbClr val="000000">
                      <a:alpha val="43137"/>
                    </a:srgbClr>
                  </a:outerShdw>
                </a:effectLst>
                <a:latin typeface="Arial" panose="020B0604020202020204" pitchFamily="34" charset="0"/>
                <a:cs typeface="Arial" pitchFamily="34" charset="0"/>
              </a:rPr>
              <a:t>Prof. </a:t>
            </a:r>
            <a:r>
              <a:rPr lang="ro-RO" sz="800" dirty="0">
                <a:effectLst>
                  <a:outerShdw blurRad="38100" dist="38100" dir="2700000" algn="tl">
                    <a:srgbClr val="000000">
                      <a:alpha val="43137"/>
                    </a:srgbClr>
                  </a:outerShdw>
                </a:effectLst>
                <a:latin typeface="Arial" panose="020B0604020202020204" pitchFamily="34" charset="0"/>
                <a:cs typeface="Arial" pitchFamily="34" charset="0"/>
              </a:rPr>
              <a:t>Barbu MIHAELA FLORICA			 Liceul Tehnologic „Gheorghe Ionescu-Sisești” – Valea Călugărească</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44"/>
          <p:cNvSpPr txBox="1">
            <a:spLocks noChangeArrowheads="1"/>
          </p:cNvSpPr>
          <p:nvPr/>
        </p:nvSpPr>
        <p:spPr bwMode="auto">
          <a:xfrm>
            <a:off x="228600" y="228600"/>
            <a:ext cx="8686800" cy="729367"/>
          </a:xfrm>
          <a:prstGeom prst="rect">
            <a:avLst/>
          </a:prstGeom>
          <a:noFill/>
          <a:ln w="9525">
            <a:noFill/>
            <a:miter lim="800000"/>
            <a:headEnd/>
            <a:tailEnd/>
          </a:ln>
        </p:spPr>
        <p:txBody>
          <a:bodyPr wrap="square">
            <a:spAutoFit/>
          </a:bodyPr>
          <a:lstStyle/>
          <a:p>
            <a:pPr algn="just">
              <a:lnSpc>
                <a:spcPct val="120000"/>
              </a:lnSpc>
              <a:spcAft>
                <a:spcPts val="0"/>
              </a:spcAft>
            </a:pPr>
            <a:r>
              <a:rPr lang="en-US" b="1" dirty="0"/>
              <a:t>      </a:t>
            </a:r>
            <a:r>
              <a:rPr lang="ro-RO" b="1" dirty="0"/>
              <a:t>În rezolvarea problemelor, se folosește descompunerea forțelor și accelerației pe 3 axe alese după criterii ce corespund situației din problemă.</a:t>
            </a:r>
            <a:endParaRPr lang="ro-RO" b="1" dirty="0">
              <a:latin typeface="Arial Unicode MS"/>
              <a:ea typeface="Arial Unicode MS"/>
              <a:cs typeface="Arial Unicode MS"/>
            </a:endParaRPr>
          </a:p>
        </p:txBody>
      </p:sp>
      <p:sp>
        <p:nvSpPr>
          <p:cNvPr id="12292" name="Rectangle 4"/>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o-RO"/>
          </a:p>
        </p:txBody>
      </p:sp>
      <p:sp>
        <p:nvSpPr>
          <p:cNvPr id="12294" name="Rectangle 6"/>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o-RO"/>
          </a:p>
        </p:txBody>
      </p:sp>
      <p:sp>
        <p:nvSpPr>
          <p:cNvPr id="12295" name="Rectangle 7"/>
          <p:cNvSpPr>
            <a:spLocks noChangeArrowheads="1"/>
          </p:cNvSpPr>
          <p:nvPr/>
        </p:nvSpPr>
        <p:spPr bwMode="auto">
          <a:xfrm>
            <a:off x="449263" y="754063"/>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ro-RO" sz="1800" b="0" i="0" u="none" strike="noStrike" cap="none" normalizeH="0" baseline="0">
              <a:ln>
                <a:noFill/>
              </a:ln>
              <a:solidFill>
                <a:schemeClr val="tx1"/>
              </a:solidFill>
              <a:effectLst/>
              <a:latin typeface="Arial" pitchFamily="34" charset="0"/>
              <a:cs typeface="Arial" pitchFamily="34" charset="0"/>
            </a:endParaRPr>
          </a:p>
        </p:txBody>
      </p:sp>
      <p:sp>
        <p:nvSpPr>
          <p:cNvPr id="12297" name="Rectangle 9"/>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o-RO"/>
          </a:p>
        </p:txBody>
      </p:sp>
      <p:sp>
        <p:nvSpPr>
          <p:cNvPr id="12298" name="Rectangle 10"/>
          <p:cNvSpPr>
            <a:spLocks noChangeArrowheads="1"/>
          </p:cNvSpPr>
          <p:nvPr/>
        </p:nvSpPr>
        <p:spPr bwMode="auto">
          <a:xfrm>
            <a:off x="449263" y="754063"/>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ro-RO" sz="1800" b="0" i="0" u="none" strike="noStrike" cap="none" normalizeH="0" baseline="0">
              <a:ln>
                <a:noFill/>
              </a:ln>
              <a:solidFill>
                <a:schemeClr val="tx1"/>
              </a:solidFill>
              <a:effectLst/>
              <a:latin typeface="Arial" pitchFamily="34" charset="0"/>
              <a:cs typeface="Arial" pitchFamily="34" charset="0"/>
            </a:endParaRPr>
          </a:p>
        </p:txBody>
      </p:sp>
      <p:sp>
        <p:nvSpPr>
          <p:cNvPr id="12300" name="Rectangle 12"/>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o-RO"/>
          </a:p>
        </p:txBody>
      </p:sp>
      <p:sp>
        <p:nvSpPr>
          <p:cNvPr id="12301" name="Rectangle 13"/>
          <p:cNvSpPr>
            <a:spLocks noChangeArrowheads="1"/>
          </p:cNvSpPr>
          <p:nvPr/>
        </p:nvSpPr>
        <p:spPr bwMode="auto">
          <a:xfrm>
            <a:off x="449263" y="792163"/>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ro-RO" sz="1800" b="0" i="0" u="none" strike="noStrike" cap="none" normalizeH="0" baseline="0">
              <a:ln>
                <a:noFill/>
              </a:ln>
              <a:solidFill>
                <a:schemeClr val="tx1"/>
              </a:solidFill>
              <a:effectLst/>
              <a:latin typeface="Arial" pitchFamily="34" charset="0"/>
              <a:cs typeface="Arial" pitchFamily="34" charset="0"/>
            </a:endParaRPr>
          </a:p>
        </p:txBody>
      </p:sp>
      <p:sp>
        <p:nvSpPr>
          <p:cNvPr id="12303" name="Rectangle 15"/>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o-RO"/>
          </a:p>
        </p:txBody>
      </p:sp>
      <p:sp>
        <p:nvSpPr>
          <p:cNvPr id="12304" name="Rectangle 16"/>
          <p:cNvSpPr>
            <a:spLocks noChangeArrowheads="1"/>
          </p:cNvSpPr>
          <p:nvPr/>
        </p:nvSpPr>
        <p:spPr bwMode="auto">
          <a:xfrm>
            <a:off x="449263" y="754063"/>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ro-RO" sz="1800" b="0" i="0" u="none" strike="noStrike" cap="none" normalizeH="0" baseline="0">
              <a:ln>
                <a:noFill/>
              </a:ln>
              <a:solidFill>
                <a:schemeClr val="tx1"/>
              </a:solidFill>
              <a:effectLst/>
              <a:latin typeface="Arial" pitchFamily="34" charset="0"/>
              <a:cs typeface="Arial" pitchFamily="34" charset="0"/>
            </a:endParaRPr>
          </a:p>
        </p:txBody>
      </p:sp>
      <p:sp>
        <p:nvSpPr>
          <p:cNvPr id="12306" name="Rectangle 18"/>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o-RO"/>
          </a:p>
        </p:txBody>
      </p:sp>
      <p:sp>
        <p:nvSpPr>
          <p:cNvPr id="12307" name="Rectangle 19"/>
          <p:cNvSpPr>
            <a:spLocks noChangeArrowheads="1"/>
          </p:cNvSpPr>
          <p:nvPr/>
        </p:nvSpPr>
        <p:spPr bwMode="auto">
          <a:xfrm>
            <a:off x="449263" y="792163"/>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ro-RO" sz="1800" b="0" i="0" u="none" strike="noStrike" cap="none" normalizeH="0" baseline="0">
              <a:ln>
                <a:noFill/>
              </a:ln>
              <a:solidFill>
                <a:schemeClr val="tx1"/>
              </a:solidFill>
              <a:effectLst/>
              <a:latin typeface="Arial" pitchFamily="34" charset="0"/>
              <a:cs typeface="Arial" pitchFamily="34" charset="0"/>
            </a:endParaRPr>
          </a:p>
        </p:txBody>
      </p:sp>
      <p:sp>
        <p:nvSpPr>
          <p:cNvPr id="12309" name="Rectangle 21"/>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o-RO"/>
          </a:p>
        </p:txBody>
      </p:sp>
      <p:sp>
        <p:nvSpPr>
          <p:cNvPr id="12310" name="Rectangle 22"/>
          <p:cNvSpPr>
            <a:spLocks noChangeArrowheads="1"/>
          </p:cNvSpPr>
          <p:nvPr/>
        </p:nvSpPr>
        <p:spPr bwMode="auto">
          <a:xfrm>
            <a:off x="449263" y="754063"/>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ro-RO" sz="1800" b="0" i="0" u="none" strike="noStrike" cap="none" normalizeH="0" baseline="0">
              <a:ln>
                <a:noFill/>
              </a:ln>
              <a:solidFill>
                <a:schemeClr val="tx1"/>
              </a:solidFill>
              <a:effectLst/>
              <a:latin typeface="Arial" pitchFamily="34" charset="0"/>
              <a:cs typeface="Arial" pitchFamily="34" charset="0"/>
            </a:endParaRPr>
          </a:p>
        </p:txBody>
      </p:sp>
      <p:grpSp>
        <p:nvGrpSpPr>
          <p:cNvPr id="27" name="Group 26"/>
          <p:cNvGrpSpPr/>
          <p:nvPr/>
        </p:nvGrpSpPr>
        <p:grpSpPr>
          <a:xfrm>
            <a:off x="1676400" y="1066800"/>
            <a:ext cx="5807075" cy="1295400"/>
            <a:chOff x="1752600" y="914400"/>
            <a:chExt cx="5807075" cy="1295400"/>
          </a:xfrm>
        </p:grpSpPr>
        <p:pic>
          <p:nvPicPr>
            <p:cNvPr id="12291" name="Picture 3"/>
            <p:cNvPicPr>
              <a:picLocks noChangeAspect="1" noChangeArrowheads="1"/>
            </p:cNvPicPr>
            <p:nvPr/>
          </p:nvPicPr>
          <p:blipFill>
            <a:blip r:embed="rId2">
              <a:clrChange>
                <a:clrFrom>
                  <a:srgbClr val="FFFFFF"/>
                </a:clrFrom>
                <a:clrTo>
                  <a:srgbClr val="FFFFFF">
                    <a:alpha val="0"/>
                  </a:srgbClr>
                </a:clrTo>
              </a:clrChange>
            </a:blip>
            <a:srcRect/>
            <a:stretch>
              <a:fillRect/>
            </a:stretch>
          </p:blipFill>
          <p:spPr bwMode="auto">
            <a:xfrm>
              <a:off x="1752600" y="1143000"/>
              <a:ext cx="1730375" cy="838200"/>
            </a:xfrm>
            <a:prstGeom prst="rect">
              <a:avLst/>
            </a:prstGeom>
            <a:noFill/>
          </p:spPr>
        </p:pic>
        <p:sp>
          <p:nvSpPr>
            <p:cNvPr id="7" name="Left Brace 6"/>
            <p:cNvSpPr/>
            <p:nvPr/>
          </p:nvSpPr>
          <p:spPr>
            <a:xfrm>
              <a:off x="3581400" y="914400"/>
              <a:ext cx="304800" cy="1295400"/>
            </a:xfrm>
            <a:prstGeom prst="leftBrace">
              <a:avLst>
                <a:gd name="adj1" fmla="val 41666"/>
                <a:gd name="adj2" fmla="val 50000"/>
              </a:avLst>
            </a:prstGeom>
            <a:ln w="1905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o-RO"/>
            </a:p>
          </p:txBody>
        </p:sp>
        <p:pic>
          <p:nvPicPr>
            <p:cNvPr id="12302" name="Picture 14"/>
            <p:cNvPicPr>
              <a:picLocks noChangeAspect="1" noChangeArrowheads="1"/>
            </p:cNvPicPr>
            <p:nvPr/>
          </p:nvPicPr>
          <p:blipFill>
            <a:blip r:embed="rId3">
              <a:clrChange>
                <a:clrFrom>
                  <a:srgbClr val="FFFFFF"/>
                </a:clrFrom>
                <a:clrTo>
                  <a:srgbClr val="FFFFFF">
                    <a:alpha val="0"/>
                  </a:srgbClr>
                </a:clrTo>
              </a:clrChange>
            </a:blip>
            <a:srcRect/>
            <a:stretch>
              <a:fillRect/>
            </a:stretch>
          </p:blipFill>
          <p:spPr bwMode="auto">
            <a:xfrm>
              <a:off x="3886200" y="914400"/>
              <a:ext cx="3673475" cy="296863"/>
            </a:xfrm>
            <a:prstGeom prst="rect">
              <a:avLst/>
            </a:prstGeom>
            <a:noFill/>
          </p:spPr>
        </p:pic>
        <p:pic>
          <p:nvPicPr>
            <p:cNvPr id="12308" name="Picture 20"/>
            <p:cNvPicPr>
              <a:picLocks noChangeAspect="1" noChangeArrowheads="1"/>
            </p:cNvPicPr>
            <p:nvPr/>
          </p:nvPicPr>
          <p:blipFill>
            <a:blip r:embed="rId4">
              <a:clrChange>
                <a:clrFrom>
                  <a:srgbClr val="FFFFFF"/>
                </a:clrFrom>
                <a:clrTo>
                  <a:srgbClr val="FFFFFF">
                    <a:alpha val="0"/>
                  </a:srgbClr>
                </a:clrTo>
              </a:clrChange>
            </a:blip>
            <a:srcRect/>
            <a:stretch>
              <a:fillRect/>
            </a:stretch>
          </p:blipFill>
          <p:spPr bwMode="auto">
            <a:xfrm>
              <a:off x="3886200" y="1905000"/>
              <a:ext cx="3619500" cy="296863"/>
            </a:xfrm>
            <a:prstGeom prst="rect">
              <a:avLst/>
            </a:prstGeom>
            <a:noFill/>
          </p:spPr>
        </p:pic>
        <p:pic>
          <p:nvPicPr>
            <p:cNvPr id="26" name="Picture 17"/>
            <p:cNvPicPr>
              <a:picLocks noChangeAspect="1" noChangeArrowheads="1"/>
            </p:cNvPicPr>
            <p:nvPr/>
          </p:nvPicPr>
          <p:blipFill>
            <a:blip r:embed="rId5">
              <a:clrChange>
                <a:clrFrom>
                  <a:srgbClr val="FFFFFF"/>
                </a:clrFrom>
                <a:clrTo>
                  <a:srgbClr val="FFFFFF">
                    <a:alpha val="0"/>
                  </a:srgbClr>
                </a:clrTo>
              </a:clrChange>
            </a:blip>
            <a:srcRect/>
            <a:stretch>
              <a:fillRect/>
            </a:stretch>
          </p:blipFill>
          <p:spPr bwMode="auto">
            <a:xfrm>
              <a:off x="3876675" y="1400175"/>
              <a:ext cx="3673475" cy="334963"/>
            </a:xfrm>
            <a:prstGeom prst="rect">
              <a:avLst/>
            </a:prstGeom>
            <a:noFill/>
          </p:spPr>
        </p:pic>
      </p:grpSp>
      <p:sp>
        <p:nvSpPr>
          <p:cNvPr id="28" name="TextBox 44"/>
          <p:cNvSpPr txBox="1">
            <a:spLocks noChangeArrowheads="1"/>
          </p:cNvSpPr>
          <p:nvPr/>
        </p:nvSpPr>
        <p:spPr bwMode="auto">
          <a:xfrm>
            <a:off x="228600" y="2743200"/>
            <a:ext cx="8686800" cy="369332"/>
          </a:xfrm>
          <a:prstGeom prst="rect">
            <a:avLst/>
          </a:prstGeom>
          <a:noFill/>
          <a:ln w="9525">
            <a:noFill/>
            <a:miter lim="800000"/>
            <a:headEnd/>
            <a:tailEnd/>
          </a:ln>
        </p:spPr>
        <p:txBody>
          <a:bodyPr wrap="square">
            <a:spAutoFit/>
          </a:bodyPr>
          <a:lstStyle/>
          <a:p>
            <a:pPr algn="just">
              <a:spcAft>
                <a:spcPts val="0"/>
              </a:spcAft>
            </a:pPr>
            <a:r>
              <a:rPr lang="en-US" b="1" dirty="0"/>
              <a:t>      </a:t>
            </a:r>
            <a:r>
              <a:rPr lang="ro-RO" b="1" dirty="0"/>
              <a:t>Valoarea accelerației rezultante se calculează cu ajutorul componentelor:</a:t>
            </a:r>
            <a:endParaRPr lang="ro-RO" b="1" dirty="0">
              <a:latin typeface="Arial Unicode MS"/>
              <a:ea typeface="Arial Unicode MS"/>
              <a:cs typeface="Arial Unicode MS"/>
            </a:endParaRPr>
          </a:p>
        </p:txBody>
      </p:sp>
      <p:sp>
        <p:nvSpPr>
          <p:cNvPr id="12312" name="Rectangle 24"/>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o-RO"/>
          </a:p>
        </p:txBody>
      </p:sp>
      <p:pic>
        <p:nvPicPr>
          <p:cNvPr id="12311" name="Picture 23"/>
          <p:cNvPicPr>
            <a:picLocks noChangeAspect="1" noChangeArrowheads="1"/>
          </p:cNvPicPr>
          <p:nvPr/>
        </p:nvPicPr>
        <p:blipFill>
          <a:blip r:embed="rId6">
            <a:clrChange>
              <a:clrFrom>
                <a:srgbClr val="FFFFFF"/>
              </a:clrFrom>
              <a:clrTo>
                <a:srgbClr val="FFFFFF">
                  <a:alpha val="0"/>
                </a:srgbClr>
              </a:clrTo>
            </a:clrChange>
          </a:blip>
          <a:srcRect/>
          <a:stretch>
            <a:fillRect/>
          </a:stretch>
        </p:blipFill>
        <p:spPr bwMode="auto">
          <a:xfrm>
            <a:off x="3581400" y="3200400"/>
            <a:ext cx="1958975" cy="617538"/>
          </a:xfrm>
          <a:prstGeom prst="rect">
            <a:avLst/>
          </a:prstGeom>
          <a:noFill/>
        </p:spPr>
      </p:pic>
      <p:sp>
        <p:nvSpPr>
          <p:cNvPr id="35" name="TextBox 44"/>
          <p:cNvSpPr txBox="1">
            <a:spLocks noChangeArrowheads="1"/>
          </p:cNvSpPr>
          <p:nvPr/>
        </p:nvSpPr>
        <p:spPr bwMode="auto">
          <a:xfrm>
            <a:off x="228600" y="4038600"/>
            <a:ext cx="8686800" cy="1089529"/>
          </a:xfrm>
          <a:prstGeom prst="rect">
            <a:avLst/>
          </a:prstGeom>
          <a:noFill/>
          <a:ln w="9525">
            <a:noFill/>
            <a:miter lim="800000"/>
            <a:headEnd/>
            <a:tailEnd/>
          </a:ln>
        </p:spPr>
        <p:txBody>
          <a:bodyPr wrap="square">
            <a:spAutoFit/>
          </a:bodyPr>
          <a:lstStyle/>
          <a:p>
            <a:pPr algn="just">
              <a:lnSpc>
                <a:spcPct val="120000"/>
              </a:lnSpc>
              <a:spcAft>
                <a:spcPts val="0"/>
              </a:spcAft>
            </a:pPr>
            <a:r>
              <a:rPr lang="en-US" b="1" dirty="0"/>
              <a:t>      </a:t>
            </a:r>
            <a:r>
              <a:rPr lang="ro-RO" b="1" dirty="0"/>
              <a:t>În cazul mișcării plane, se folosește un sistem cu 2 axe. </a:t>
            </a:r>
            <a:r>
              <a:rPr lang="ro-RO" b="1" dirty="0">
                <a:solidFill>
                  <a:srgbClr val="0033CC"/>
                </a:solidFill>
              </a:rPr>
              <a:t>Recomand alegerea axei </a:t>
            </a:r>
            <a:r>
              <a:rPr lang="ro-RO" b="1" dirty="0" err="1">
                <a:solidFill>
                  <a:srgbClr val="0033CC"/>
                </a:solidFill>
              </a:rPr>
              <a:t>Ox</a:t>
            </a:r>
            <a:r>
              <a:rPr lang="ro-RO" b="1" dirty="0">
                <a:solidFill>
                  <a:srgbClr val="0033CC"/>
                </a:solidFill>
              </a:rPr>
              <a:t> pe direcția și în sensul mișcării</a:t>
            </a:r>
            <a:r>
              <a:rPr lang="ro-RO" b="1" dirty="0"/>
              <a:t>. Rezultă că accelerația este pe axa </a:t>
            </a:r>
            <a:r>
              <a:rPr lang="ro-RO" b="1" dirty="0" err="1"/>
              <a:t>Ox</a:t>
            </a:r>
            <a:r>
              <a:rPr lang="ro-RO" b="1" dirty="0"/>
              <a:t>.</a:t>
            </a:r>
            <a:endParaRPr lang="ro-RO" b="1" dirty="0">
              <a:latin typeface="Arial Unicode MS"/>
              <a:ea typeface="Arial Unicode MS"/>
              <a:cs typeface="Arial Unicode MS"/>
            </a:endParaRPr>
          </a:p>
        </p:txBody>
      </p:sp>
      <p:sp>
        <p:nvSpPr>
          <p:cNvPr id="12318" name="Rectangle 30"/>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o-RO"/>
          </a:p>
        </p:txBody>
      </p:sp>
      <p:sp>
        <p:nvSpPr>
          <p:cNvPr id="12320" name="Rectangle 32"/>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o-RO"/>
          </a:p>
        </p:txBody>
      </p:sp>
      <p:sp>
        <p:nvSpPr>
          <p:cNvPr id="12321" name="Rectangle 33"/>
          <p:cNvSpPr>
            <a:spLocks noChangeArrowheads="1"/>
          </p:cNvSpPr>
          <p:nvPr/>
        </p:nvSpPr>
        <p:spPr bwMode="auto">
          <a:xfrm>
            <a:off x="449263" y="792163"/>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ro-RO" sz="1800" b="0" i="0" u="none" strike="noStrike" cap="none" normalizeH="0" baseline="0">
              <a:ln>
                <a:noFill/>
              </a:ln>
              <a:solidFill>
                <a:schemeClr val="tx1"/>
              </a:solidFill>
              <a:effectLst/>
              <a:latin typeface="Arial" pitchFamily="34" charset="0"/>
              <a:cs typeface="Arial" pitchFamily="34" charset="0"/>
            </a:endParaRPr>
          </a:p>
        </p:txBody>
      </p:sp>
      <p:grpSp>
        <p:nvGrpSpPr>
          <p:cNvPr id="42" name="Group 41"/>
          <p:cNvGrpSpPr/>
          <p:nvPr/>
        </p:nvGrpSpPr>
        <p:grpSpPr>
          <a:xfrm>
            <a:off x="2667000" y="5257800"/>
            <a:ext cx="3908425" cy="868363"/>
            <a:chOff x="2667000" y="4724400"/>
            <a:chExt cx="3908425" cy="868363"/>
          </a:xfrm>
        </p:grpSpPr>
        <p:pic>
          <p:nvPicPr>
            <p:cNvPr id="12317" name="Picture 29"/>
            <p:cNvPicPr>
              <a:picLocks noChangeAspect="1" noChangeArrowheads="1"/>
            </p:cNvPicPr>
            <p:nvPr/>
          </p:nvPicPr>
          <p:blipFill>
            <a:blip r:embed="rId7">
              <a:clrChange>
                <a:clrFrom>
                  <a:srgbClr val="FFFFFF"/>
                </a:clrFrom>
                <a:clrTo>
                  <a:srgbClr val="FFFFFF">
                    <a:alpha val="0"/>
                  </a:srgbClr>
                </a:clrTo>
              </a:clrChange>
            </a:blip>
            <a:srcRect/>
            <a:stretch>
              <a:fillRect/>
            </a:stretch>
          </p:blipFill>
          <p:spPr bwMode="auto">
            <a:xfrm>
              <a:off x="2971800" y="4724400"/>
              <a:ext cx="3603625" cy="296863"/>
            </a:xfrm>
            <a:prstGeom prst="rect">
              <a:avLst/>
            </a:prstGeom>
            <a:noFill/>
          </p:spPr>
        </p:pic>
        <p:pic>
          <p:nvPicPr>
            <p:cNvPr id="12319" name="Picture 31"/>
            <p:cNvPicPr>
              <a:picLocks noChangeAspect="1" noChangeArrowheads="1"/>
            </p:cNvPicPr>
            <p:nvPr/>
          </p:nvPicPr>
          <p:blipFill>
            <a:blip r:embed="rId8">
              <a:clrChange>
                <a:clrFrom>
                  <a:srgbClr val="FFFFFF"/>
                </a:clrFrom>
                <a:clrTo>
                  <a:srgbClr val="FFFFFF">
                    <a:alpha val="0"/>
                  </a:srgbClr>
                </a:clrTo>
              </a:clrChange>
            </a:blip>
            <a:srcRect/>
            <a:stretch>
              <a:fillRect/>
            </a:stretch>
          </p:blipFill>
          <p:spPr bwMode="auto">
            <a:xfrm>
              <a:off x="2971800" y="5257800"/>
              <a:ext cx="3382963" cy="334963"/>
            </a:xfrm>
            <a:prstGeom prst="rect">
              <a:avLst/>
            </a:prstGeom>
            <a:noFill/>
          </p:spPr>
        </p:pic>
        <p:sp>
          <p:nvSpPr>
            <p:cNvPr id="41" name="Left Brace 40"/>
            <p:cNvSpPr/>
            <p:nvPr/>
          </p:nvSpPr>
          <p:spPr>
            <a:xfrm>
              <a:off x="2667000" y="4724400"/>
              <a:ext cx="228600" cy="838200"/>
            </a:xfrm>
            <a:prstGeom prst="leftBrace">
              <a:avLst>
                <a:gd name="adj1" fmla="val 41666"/>
                <a:gd name="adj2" fmla="val 50000"/>
              </a:avLst>
            </a:prstGeom>
            <a:ln w="1905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o-RO"/>
            </a:p>
          </p:txBody>
        </p:sp>
      </p:grpSp>
      <p:sp>
        <p:nvSpPr>
          <p:cNvPr id="33" name="AutoShape 54">
            <a:hlinkClick r:id="rId9" action="ppaction://hlinksldjump" highlightClick="1"/>
          </p:cNvPr>
          <p:cNvSpPr>
            <a:spLocks noChangeArrowheads="1"/>
          </p:cNvSpPr>
          <p:nvPr/>
        </p:nvSpPr>
        <p:spPr bwMode="auto">
          <a:xfrm>
            <a:off x="4343400" y="6400800"/>
            <a:ext cx="457200" cy="304800"/>
          </a:xfrm>
          <a:prstGeom prst="actionButtonHome">
            <a:avLst/>
          </a:prstGeom>
          <a:solidFill>
            <a:srgbClr val="9BBA56"/>
          </a:solidFill>
          <a:ln w="9525">
            <a:solidFill>
              <a:srgbClr val="C00000"/>
            </a:solidFill>
            <a:miter lim="800000"/>
            <a:headEnd/>
            <a:tailEnd/>
          </a:ln>
          <a:scene3d>
            <a:camera prst="orthographicFront"/>
            <a:lightRig rig="threePt" dir="t"/>
          </a:scene3d>
          <a:sp3d>
            <a:bevelT/>
          </a:sp3d>
        </p:spPr>
        <p:txBody>
          <a:bodyPr wrap="none" anchor="ctr"/>
          <a:lstStyle/>
          <a:p>
            <a:pPr>
              <a:defRPr/>
            </a:pPr>
            <a:endParaRPr lang="ro-RO"/>
          </a:p>
        </p:txBody>
      </p:sp>
      <p:sp>
        <p:nvSpPr>
          <p:cNvPr id="34" name="Rectangle 33"/>
          <p:cNvSpPr>
            <a:spLocks noChangeArrowheads="1"/>
          </p:cNvSpPr>
          <p:nvPr/>
        </p:nvSpPr>
        <p:spPr bwMode="auto">
          <a:xfrm>
            <a:off x="0" y="6705600"/>
            <a:ext cx="9144000" cy="215444"/>
          </a:xfrm>
          <a:prstGeom prst="rect">
            <a:avLst/>
          </a:prstGeom>
          <a:noFill/>
          <a:ln w="9525">
            <a:noFill/>
            <a:miter lim="800000"/>
            <a:headEnd/>
            <a:tailEnd/>
          </a:ln>
        </p:spPr>
        <p:txBody>
          <a:bodyPr>
            <a:spAutoFit/>
          </a:bodyPr>
          <a:lstStyle/>
          <a:p>
            <a:pPr algn="ctr">
              <a:defRPr/>
            </a:pPr>
            <a:r>
              <a:rPr lang="en-US" sz="800" dirty="0">
                <a:effectLst>
                  <a:outerShdw blurRad="38100" dist="38100" dir="2700000" algn="tl">
                    <a:srgbClr val="000000">
                      <a:alpha val="43137"/>
                    </a:srgbClr>
                  </a:outerShdw>
                </a:effectLst>
                <a:latin typeface="Arial" panose="020B0604020202020204" pitchFamily="34" charset="0"/>
                <a:cs typeface="Arial" pitchFamily="34" charset="0"/>
              </a:rPr>
              <a:t>Prof. </a:t>
            </a:r>
            <a:r>
              <a:rPr lang="ro-RO" sz="800" dirty="0">
                <a:effectLst>
                  <a:outerShdw blurRad="38100" dist="38100" dir="2700000" algn="tl">
                    <a:srgbClr val="000000">
                      <a:alpha val="43137"/>
                    </a:srgbClr>
                  </a:outerShdw>
                </a:effectLst>
                <a:latin typeface="Arial" panose="020B0604020202020204" pitchFamily="34" charset="0"/>
                <a:cs typeface="Arial" pitchFamily="34" charset="0"/>
              </a:rPr>
              <a:t>Barbu MIHAELA FLORICA			 Liceul Tehnologic „Gheorghe Ionescu-Sisești” – Valea Călugărească</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3"/>
          <p:cNvPicPr>
            <a:picLocks noChangeAspect="1" noChangeArrowheads="1"/>
          </p:cNvPicPr>
          <p:nvPr/>
        </p:nvPicPr>
        <p:blipFill>
          <a:blip r:embed="rId2">
            <a:duotone>
              <a:prstClr val="black"/>
              <a:schemeClr val="accent3">
                <a:tint val="45000"/>
                <a:satMod val="400000"/>
              </a:schemeClr>
            </a:duotone>
          </a:blip>
          <a:srcRect/>
          <a:stretch>
            <a:fillRect/>
          </a:stretch>
        </p:blipFill>
        <p:spPr bwMode="auto">
          <a:xfrm>
            <a:off x="228600" y="304800"/>
            <a:ext cx="8686800" cy="685800"/>
          </a:xfrm>
          <a:prstGeom prst="rect">
            <a:avLst/>
          </a:prstGeom>
          <a:noFill/>
          <a:ln w="9525">
            <a:noFill/>
            <a:miter lim="800000"/>
            <a:headEnd/>
            <a:tailEnd/>
          </a:ln>
          <a:scene3d>
            <a:camera prst="orthographicFront"/>
            <a:lightRig rig="threePt" dir="t"/>
          </a:scene3d>
          <a:sp3d>
            <a:bevelT w="152400" h="50800" prst="softRound"/>
          </a:sp3d>
        </p:spPr>
      </p:pic>
      <p:sp>
        <p:nvSpPr>
          <p:cNvPr id="4" name="Donut 3"/>
          <p:cNvSpPr/>
          <p:nvPr/>
        </p:nvSpPr>
        <p:spPr>
          <a:xfrm>
            <a:off x="4343400" y="914400"/>
            <a:ext cx="457200" cy="457200"/>
          </a:xfrm>
          <a:prstGeom prst="donut">
            <a:avLst>
              <a:gd name="adj" fmla="val 11960"/>
            </a:avLst>
          </a:prstGeom>
          <a:ln>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schemeClr val="tx1"/>
              </a:solidFill>
            </a:endParaRPr>
          </a:p>
        </p:txBody>
      </p:sp>
      <p:cxnSp>
        <p:nvCxnSpPr>
          <p:cNvPr id="6" name="Straight Connector 5"/>
          <p:cNvCxnSpPr/>
          <p:nvPr/>
        </p:nvCxnSpPr>
        <p:spPr>
          <a:xfrm>
            <a:off x="228600" y="1143000"/>
            <a:ext cx="4038600" cy="1588"/>
          </a:xfrm>
          <a:prstGeom prst="line">
            <a:avLst/>
          </a:prstGeom>
          <a:ln w="19050">
            <a:solidFill>
              <a:schemeClr val="accent1">
                <a:lumMod val="50000"/>
              </a:schemeClr>
            </a:solidFill>
            <a:prstDash val="sysDash"/>
          </a:ln>
        </p:spPr>
        <p:style>
          <a:lnRef idx="1">
            <a:schemeClr val="accent1"/>
          </a:lnRef>
          <a:fillRef idx="0">
            <a:schemeClr val="accent1"/>
          </a:fillRef>
          <a:effectRef idx="0">
            <a:schemeClr val="accent1"/>
          </a:effectRef>
          <a:fontRef idx="minor">
            <a:schemeClr val="tx1"/>
          </a:fontRef>
        </p:style>
      </p:cxnSp>
      <p:cxnSp>
        <p:nvCxnSpPr>
          <p:cNvPr id="7" name="Straight Connector 6"/>
          <p:cNvCxnSpPr/>
          <p:nvPr/>
        </p:nvCxnSpPr>
        <p:spPr>
          <a:xfrm>
            <a:off x="4876800" y="1143000"/>
            <a:ext cx="4038600" cy="1588"/>
          </a:xfrm>
          <a:prstGeom prst="line">
            <a:avLst/>
          </a:prstGeom>
          <a:ln w="19050">
            <a:solidFill>
              <a:schemeClr val="accent1">
                <a:lumMod val="50000"/>
              </a:schemeClr>
            </a:solidFill>
            <a:prstDash val="sysDash"/>
          </a:ln>
        </p:spPr>
        <p:style>
          <a:lnRef idx="1">
            <a:schemeClr val="accent1"/>
          </a:lnRef>
          <a:fillRef idx="0">
            <a:schemeClr val="accent1"/>
          </a:fillRef>
          <a:effectRef idx="0">
            <a:schemeClr val="accent1"/>
          </a:effectRef>
          <a:fontRef idx="minor">
            <a:schemeClr val="tx1"/>
          </a:fontRef>
        </p:style>
      </p:cxnSp>
      <p:sp>
        <p:nvSpPr>
          <p:cNvPr id="9" name="TextBox 8"/>
          <p:cNvSpPr txBox="1"/>
          <p:nvPr/>
        </p:nvSpPr>
        <p:spPr>
          <a:xfrm>
            <a:off x="228600" y="304800"/>
            <a:ext cx="8686800" cy="523220"/>
          </a:xfrm>
          <a:prstGeom prst="rect">
            <a:avLst/>
          </a:prstGeom>
          <a:noFill/>
        </p:spPr>
        <p:txBody>
          <a:bodyPr>
            <a:spAutoFit/>
          </a:bodyPr>
          <a:lstStyle/>
          <a:p>
            <a:pPr algn="ctr">
              <a:defRPr/>
            </a:pPr>
            <a:r>
              <a:rPr lang="ro-RO" sz="2800" b="1" dirty="0">
                <a:solidFill>
                  <a:srgbClr val="C00000"/>
                </a:solidFill>
                <a:effectLst>
                  <a:outerShdw blurRad="38100" dist="38100" dir="2700000" algn="tl">
                    <a:srgbClr val="000000">
                      <a:alpha val="43137"/>
                    </a:srgbClr>
                  </a:outerShdw>
                </a:effectLst>
                <a:cs typeface="Arial" charset="0"/>
              </a:rPr>
              <a:t>Forța de inerție</a:t>
            </a:r>
            <a:endParaRPr lang="en-US" sz="2800" b="1" dirty="0">
              <a:solidFill>
                <a:srgbClr val="C00000"/>
              </a:solidFill>
              <a:effectLst>
                <a:outerShdw blurRad="38100" dist="38100" dir="2700000" algn="tl">
                  <a:srgbClr val="000000">
                    <a:alpha val="43137"/>
                  </a:srgbClr>
                </a:outerShdw>
              </a:effectLst>
              <a:cs typeface="Arial" charset="0"/>
            </a:endParaRPr>
          </a:p>
        </p:txBody>
      </p:sp>
      <p:sp>
        <p:nvSpPr>
          <p:cNvPr id="19463" name="TextBox 44"/>
          <p:cNvSpPr txBox="1">
            <a:spLocks noChangeArrowheads="1"/>
          </p:cNvSpPr>
          <p:nvPr/>
        </p:nvSpPr>
        <p:spPr bwMode="auto">
          <a:xfrm>
            <a:off x="228600" y="1371600"/>
            <a:ext cx="8686800" cy="707886"/>
          </a:xfrm>
          <a:prstGeom prst="rect">
            <a:avLst/>
          </a:prstGeom>
          <a:noFill/>
          <a:ln w="9525">
            <a:noFill/>
            <a:miter lim="800000"/>
            <a:headEnd/>
            <a:tailEnd/>
          </a:ln>
        </p:spPr>
        <p:txBody>
          <a:bodyPr>
            <a:spAutoFit/>
          </a:bodyPr>
          <a:lstStyle/>
          <a:p>
            <a:pPr algn="just"/>
            <a:r>
              <a:rPr lang="en-US" sz="2000" b="1" dirty="0"/>
              <a:t>      S</a:t>
            </a:r>
            <a:r>
              <a:rPr lang="ro-RO" sz="2000" b="1" dirty="0"/>
              <a:t>ă considerăm un pasager într-un autobuz, starea lui mecanică fiind raportată la autobuz ca sistem de referință.</a:t>
            </a:r>
          </a:p>
        </p:txBody>
      </p:sp>
      <p:sp>
        <p:nvSpPr>
          <p:cNvPr id="40" name="AutoShape 54">
            <a:hlinkClick r:id="rId3" action="ppaction://hlinksldjump" highlightClick="1"/>
          </p:cNvPr>
          <p:cNvSpPr>
            <a:spLocks noChangeArrowheads="1"/>
          </p:cNvSpPr>
          <p:nvPr/>
        </p:nvSpPr>
        <p:spPr bwMode="auto">
          <a:xfrm>
            <a:off x="4343400" y="6400800"/>
            <a:ext cx="457200" cy="304800"/>
          </a:xfrm>
          <a:prstGeom prst="actionButtonHome">
            <a:avLst/>
          </a:prstGeom>
          <a:solidFill>
            <a:srgbClr val="9BBA56"/>
          </a:solidFill>
          <a:ln w="9525">
            <a:solidFill>
              <a:srgbClr val="C00000"/>
            </a:solidFill>
            <a:miter lim="800000"/>
            <a:headEnd/>
            <a:tailEnd/>
          </a:ln>
          <a:scene3d>
            <a:camera prst="orthographicFront"/>
            <a:lightRig rig="threePt" dir="t"/>
          </a:scene3d>
          <a:sp3d>
            <a:bevelT/>
          </a:sp3d>
        </p:spPr>
        <p:txBody>
          <a:bodyPr wrap="none" anchor="ctr"/>
          <a:lstStyle/>
          <a:p>
            <a:pPr>
              <a:defRPr/>
            </a:pPr>
            <a:endParaRPr lang="ro-RO"/>
          </a:p>
        </p:txBody>
      </p:sp>
      <p:grpSp>
        <p:nvGrpSpPr>
          <p:cNvPr id="38" name="Group 37"/>
          <p:cNvGrpSpPr/>
          <p:nvPr/>
        </p:nvGrpSpPr>
        <p:grpSpPr>
          <a:xfrm>
            <a:off x="304800" y="2133600"/>
            <a:ext cx="8534400" cy="2286000"/>
            <a:chOff x="304800" y="2133600"/>
            <a:chExt cx="8534400" cy="2438400"/>
          </a:xfrm>
        </p:grpSpPr>
        <p:pic>
          <p:nvPicPr>
            <p:cNvPr id="31" name="Picture 2" descr="Principles of Animation Physics Part 2_html_m3c39a2e0"/>
            <p:cNvPicPr>
              <a:picLocks noChangeAspect="1" noChangeArrowheads="1"/>
            </p:cNvPicPr>
            <p:nvPr/>
          </p:nvPicPr>
          <p:blipFill>
            <a:blip r:embed="rId4"/>
            <a:srcRect/>
            <a:stretch>
              <a:fillRect/>
            </a:stretch>
          </p:blipFill>
          <p:spPr bwMode="auto">
            <a:xfrm>
              <a:off x="304800" y="2133600"/>
              <a:ext cx="2717800" cy="2404746"/>
            </a:xfrm>
            <a:prstGeom prst="rect">
              <a:avLst/>
            </a:prstGeom>
            <a:noFill/>
            <a:ln>
              <a:solidFill>
                <a:schemeClr val="accent1">
                  <a:lumMod val="50000"/>
                </a:schemeClr>
              </a:solidFill>
            </a:ln>
          </p:spPr>
        </p:pic>
        <p:pic>
          <p:nvPicPr>
            <p:cNvPr id="32" name="Picture 4" descr="Principles of Animation Physics Part 2_html_2a1c1ee2"/>
            <p:cNvPicPr>
              <a:picLocks noChangeAspect="1" noChangeArrowheads="1"/>
            </p:cNvPicPr>
            <p:nvPr/>
          </p:nvPicPr>
          <p:blipFill>
            <a:blip r:embed="rId5"/>
            <a:srcRect/>
            <a:stretch>
              <a:fillRect/>
            </a:stretch>
          </p:blipFill>
          <p:spPr bwMode="auto">
            <a:xfrm>
              <a:off x="3200400" y="2133600"/>
              <a:ext cx="2743200" cy="2438400"/>
            </a:xfrm>
            <a:prstGeom prst="rect">
              <a:avLst/>
            </a:prstGeom>
            <a:noFill/>
            <a:ln>
              <a:solidFill>
                <a:schemeClr val="accent1">
                  <a:lumMod val="50000"/>
                </a:schemeClr>
              </a:solidFill>
            </a:ln>
          </p:spPr>
        </p:pic>
        <p:pic>
          <p:nvPicPr>
            <p:cNvPr id="33" name="Picture 6" descr="Principles of Animation Physics Part 2_html_2730aa9c"/>
            <p:cNvPicPr>
              <a:picLocks noChangeAspect="1" noChangeArrowheads="1"/>
            </p:cNvPicPr>
            <p:nvPr/>
          </p:nvPicPr>
          <p:blipFill>
            <a:blip r:embed="rId6"/>
            <a:srcRect/>
            <a:stretch>
              <a:fillRect/>
            </a:stretch>
          </p:blipFill>
          <p:spPr bwMode="auto">
            <a:xfrm>
              <a:off x="6096000" y="2133600"/>
              <a:ext cx="2743200" cy="2438400"/>
            </a:xfrm>
            <a:prstGeom prst="rect">
              <a:avLst/>
            </a:prstGeom>
            <a:noFill/>
            <a:ln>
              <a:solidFill>
                <a:schemeClr val="accent1">
                  <a:lumMod val="50000"/>
                </a:schemeClr>
              </a:solidFill>
            </a:ln>
          </p:spPr>
        </p:pic>
        <p:sp>
          <p:nvSpPr>
            <p:cNvPr id="35" name="Oval 34"/>
            <p:cNvSpPr/>
            <p:nvPr/>
          </p:nvSpPr>
          <p:spPr>
            <a:xfrm>
              <a:off x="381000" y="2209800"/>
              <a:ext cx="381000" cy="381000"/>
            </a:xfrm>
            <a:prstGeom prst="ellipse">
              <a:avLst/>
            </a:prstGeom>
            <a:solidFill>
              <a:schemeClr val="bg1"/>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tx1"/>
                  </a:solidFill>
                  <a:latin typeface="Arial" pitchFamily="34" charset="0"/>
                  <a:cs typeface="Arial" pitchFamily="34" charset="0"/>
                </a:rPr>
                <a:t>a</a:t>
              </a:r>
              <a:endParaRPr lang="ro-RO" b="1" dirty="0">
                <a:solidFill>
                  <a:schemeClr val="tx1"/>
                </a:solidFill>
                <a:latin typeface="Arial" pitchFamily="34" charset="0"/>
                <a:cs typeface="Arial" pitchFamily="34" charset="0"/>
              </a:endParaRPr>
            </a:p>
          </p:txBody>
        </p:sp>
        <p:sp>
          <p:nvSpPr>
            <p:cNvPr id="36" name="Oval 35"/>
            <p:cNvSpPr/>
            <p:nvPr/>
          </p:nvSpPr>
          <p:spPr>
            <a:xfrm>
              <a:off x="3276600" y="2209800"/>
              <a:ext cx="381000" cy="381000"/>
            </a:xfrm>
            <a:prstGeom prst="ellipse">
              <a:avLst/>
            </a:prstGeom>
            <a:solidFill>
              <a:schemeClr val="bg1"/>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o-RO" b="1" dirty="0">
                  <a:solidFill>
                    <a:schemeClr val="tx1"/>
                  </a:solidFill>
                  <a:latin typeface="Arial" pitchFamily="34" charset="0"/>
                  <a:cs typeface="Arial" pitchFamily="34" charset="0"/>
                </a:rPr>
                <a:t>b</a:t>
              </a:r>
            </a:p>
          </p:txBody>
        </p:sp>
        <p:sp>
          <p:nvSpPr>
            <p:cNvPr id="37" name="Oval 36"/>
            <p:cNvSpPr/>
            <p:nvPr/>
          </p:nvSpPr>
          <p:spPr>
            <a:xfrm>
              <a:off x="6172200" y="2209800"/>
              <a:ext cx="381000" cy="381000"/>
            </a:xfrm>
            <a:prstGeom prst="ellipse">
              <a:avLst/>
            </a:prstGeom>
            <a:solidFill>
              <a:schemeClr val="bg1"/>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o-RO" b="1" dirty="0">
                  <a:solidFill>
                    <a:schemeClr val="tx1"/>
                  </a:solidFill>
                  <a:latin typeface="Arial" pitchFamily="34" charset="0"/>
                  <a:cs typeface="Arial" pitchFamily="34" charset="0"/>
                </a:rPr>
                <a:t>c</a:t>
              </a:r>
            </a:p>
          </p:txBody>
        </p:sp>
      </p:grpSp>
      <p:sp>
        <p:nvSpPr>
          <p:cNvPr id="39" name="TextBox 44"/>
          <p:cNvSpPr txBox="1">
            <a:spLocks noChangeArrowheads="1"/>
          </p:cNvSpPr>
          <p:nvPr/>
        </p:nvSpPr>
        <p:spPr bwMode="auto">
          <a:xfrm>
            <a:off x="228600" y="4419600"/>
            <a:ext cx="8686800" cy="2246769"/>
          </a:xfrm>
          <a:prstGeom prst="rect">
            <a:avLst/>
          </a:prstGeom>
          <a:noFill/>
          <a:ln w="9525">
            <a:noFill/>
            <a:miter lim="800000"/>
            <a:headEnd/>
            <a:tailEnd/>
          </a:ln>
        </p:spPr>
        <p:txBody>
          <a:bodyPr wrap="square">
            <a:spAutoFit/>
          </a:bodyPr>
          <a:lstStyle/>
          <a:p>
            <a:pPr algn="just">
              <a:buAutoNum type="alphaLcParenR"/>
            </a:pPr>
            <a:r>
              <a:rPr lang="ro-RO" sz="2000" b="1" dirty="0"/>
              <a:t> La oprirea bruscă a autobuzului, pasagerul se dezechilibrează căzând spre direcție de mers a autobuzului, fără să fie împins.</a:t>
            </a:r>
          </a:p>
          <a:p>
            <a:pPr algn="just"/>
            <a:r>
              <a:rPr lang="ro-RO" sz="2000" b="1" dirty="0"/>
              <a:t>b) La pornirea bruscă a autobuzului din repaus, pasagerul se dezechilibrează căzând spre spate fără să fie împins.</a:t>
            </a:r>
          </a:p>
          <a:p>
            <a:pPr algn="just"/>
            <a:r>
              <a:rPr lang="ro-RO" sz="2000" b="1" dirty="0"/>
              <a:t>c) Dacă privim din exterior, vedem că pasagerul tinde să rămână în repaus, dar picioarele sunt antrenate în mișcarea autobuzului.</a:t>
            </a:r>
          </a:p>
          <a:p>
            <a:pPr marL="457200" indent="-457200" algn="just">
              <a:buAutoNum type="alphaLcParenR"/>
            </a:pPr>
            <a:endParaRPr lang="ro-RO" sz="2000" b="1" dirty="0"/>
          </a:p>
        </p:txBody>
      </p:sp>
      <p:sp>
        <p:nvSpPr>
          <p:cNvPr id="41" name="Rectangle 40"/>
          <p:cNvSpPr>
            <a:spLocks noChangeArrowheads="1"/>
          </p:cNvSpPr>
          <p:nvPr/>
        </p:nvSpPr>
        <p:spPr bwMode="auto">
          <a:xfrm>
            <a:off x="0" y="6705600"/>
            <a:ext cx="9144000" cy="215444"/>
          </a:xfrm>
          <a:prstGeom prst="rect">
            <a:avLst/>
          </a:prstGeom>
          <a:noFill/>
          <a:ln w="9525">
            <a:noFill/>
            <a:miter lim="800000"/>
            <a:headEnd/>
            <a:tailEnd/>
          </a:ln>
        </p:spPr>
        <p:txBody>
          <a:bodyPr>
            <a:spAutoFit/>
          </a:bodyPr>
          <a:lstStyle/>
          <a:p>
            <a:pPr algn="ctr">
              <a:defRPr/>
            </a:pPr>
            <a:r>
              <a:rPr lang="en-US" sz="800" dirty="0">
                <a:effectLst>
                  <a:outerShdw blurRad="38100" dist="38100" dir="2700000" algn="tl">
                    <a:srgbClr val="000000">
                      <a:alpha val="43137"/>
                    </a:srgbClr>
                  </a:outerShdw>
                </a:effectLst>
                <a:latin typeface="Arial" panose="020B0604020202020204" pitchFamily="34" charset="0"/>
                <a:cs typeface="Arial" pitchFamily="34" charset="0"/>
              </a:rPr>
              <a:t>Prof. </a:t>
            </a:r>
            <a:r>
              <a:rPr lang="ro-RO" sz="800" dirty="0">
                <a:effectLst>
                  <a:outerShdw blurRad="38100" dist="38100" dir="2700000" algn="tl">
                    <a:srgbClr val="000000">
                      <a:alpha val="43137"/>
                    </a:srgbClr>
                  </a:outerShdw>
                </a:effectLst>
                <a:latin typeface="Arial" panose="020B0604020202020204" pitchFamily="34" charset="0"/>
                <a:cs typeface="Arial" pitchFamily="34" charset="0"/>
              </a:rPr>
              <a:t>Barbu MIHAELA FLORICA			 Liceul Tehnologic „Gheorghe Ionescu-Sisești” – Valea Călugărească</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extBox 44"/>
          <p:cNvSpPr txBox="1">
            <a:spLocks noChangeArrowheads="1"/>
          </p:cNvSpPr>
          <p:nvPr/>
        </p:nvSpPr>
        <p:spPr bwMode="auto">
          <a:xfrm>
            <a:off x="228600" y="228600"/>
            <a:ext cx="8686800" cy="1938992"/>
          </a:xfrm>
          <a:prstGeom prst="rect">
            <a:avLst/>
          </a:prstGeom>
          <a:noFill/>
          <a:ln w="9525">
            <a:noFill/>
            <a:miter lim="800000"/>
            <a:headEnd/>
            <a:tailEnd/>
          </a:ln>
        </p:spPr>
        <p:txBody>
          <a:bodyPr>
            <a:spAutoFit/>
          </a:bodyPr>
          <a:lstStyle/>
          <a:p>
            <a:pPr algn="just">
              <a:lnSpc>
                <a:spcPct val="120000"/>
              </a:lnSpc>
            </a:pPr>
            <a:r>
              <a:rPr lang="en-US" sz="2000" b="1" dirty="0"/>
              <a:t>      </a:t>
            </a:r>
            <a:r>
              <a:rPr lang="ro-RO" sz="2000" b="1" dirty="0"/>
              <a:t>Autobuzul este un sistem de referință neinerțial. Pentru a putea aplica principiul inerției și în SRN, se introduce o forță complementară, o </a:t>
            </a:r>
            <a:r>
              <a:rPr lang="ro-RO" sz="2000" b="1" dirty="0" err="1"/>
              <a:t>pseudoforță</a:t>
            </a:r>
            <a:r>
              <a:rPr lang="ro-RO" sz="2000" b="1" dirty="0"/>
              <a:t> numită </a:t>
            </a:r>
            <a:r>
              <a:rPr lang="ro-RO" sz="2000" b="1" dirty="0">
                <a:solidFill>
                  <a:srgbClr val="C00000"/>
                </a:solidFill>
              </a:rPr>
              <a:t>forță de inerție</a:t>
            </a:r>
            <a:r>
              <a:rPr lang="ro-RO" sz="2000" b="1" dirty="0"/>
              <a:t>, care să explice ieșirea corpului raportat la SRN din starea de repaus sau de mișcare rectilinie uniformă.</a:t>
            </a:r>
          </a:p>
        </p:txBody>
      </p:sp>
      <p:sp>
        <p:nvSpPr>
          <p:cNvPr id="24" name="TextBox 44"/>
          <p:cNvSpPr txBox="1">
            <a:spLocks noChangeArrowheads="1"/>
          </p:cNvSpPr>
          <p:nvPr/>
        </p:nvSpPr>
        <p:spPr bwMode="auto">
          <a:xfrm>
            <a:off x="228600" y="3886200"/>
            <a:ext cx="8686800" cy="1938992"/>
          </a:xfrm>
          <a:prstGeom prst="rect">
            <a:avLst/>
          </a:prstGeom>
          <a:noFill/>
          <a:ln w="9525">
            <a:noFill/>
            <a:miter lim="800000"/>
            <a:headEnd/>
            <a:tailEnd/>
          </a:ln>
        </p:spPr>
        <p:txBody>
          <a:bodyPr wrap="square">
            <a:spAutoFit/>
          </a:bodyPr>
          <a:lstStyle/>
          <a:p>
            <a:pPr algn="just">
              <a:lnSpc>
                <a:spcPct val="120000"/>
              </a:lnSpc>
            </a:pPr>
            <a:r>
              <a:rPr lang="en-US" sz="2000" b="1" dirty="0"/>
              <a:t>      </a:t>
            </a:r>
            <a:r>
              <a:rPr lang="ro-RO" sz="2000" b="1" dirty="0">
                <a:solidFill>
                  <a:srgbClr val="0033CC"/>
                </a:solidFill>
              </a:rPr>
              <a:t>Forța de inerție:</a:t>
            </a:r>
          </a:p>
          <a:p>
            <a:pPr algn="just">
              <a:lnSpc>
                <a:spcPct val="120000"/>
              </a:lnSpc>
              <a:buFontTx/>
              <a:buChar char="-"/>
            </a:pPr>
            <a:r>
              <a:rPr lang="ro-RO" sz="2000" b="1" dirty="0">
                <a:solidFill>
                  <a:srgbClr val="0033CC"/>
                </a:solidFill>
              </a:rPr>
              <a:t> se aplică în centrul de masă; </a:t>
            </a:r>
          </a:p>
          <a:p>
            <a:pPr algn="just">
              <a:lnSpc>
                <a:spcPct val="120000"/>
              </a:lnSpc>
              <a:buFontTx/>
              <a:buChar char="-"/>
            </a:pPr>
            <a:r>
              <a:rPr lang="ro-RO" sz="2000" b="1" dirty="0">
                <a:solidFill>
                  <a:srgbClr val="0033CC"/>
                </a:solidFill>
              </a:rPr>
              <a:t> are aceeași direcție ca și accelerația sistemului de referință neinerțial, dar sens contrar față de aceasta; </a:t>
            </a:r>
          </a:p>
          <a:p>
            <a:pPr algn="just">
              <a:lnSpc>
                <a:spcPct val="120000"/>
              </a:lnSpc>
              <a:buFontTx/>
              <a:buChar char="-"/>
            </a:pPr>
            <a:r>
              <a:rPr lang="ro-RO" sz="2000" b="1" dirty="0">
                <a:solidFill>
                  <a:srgbClr val="0033CC"/>
                </a:solidFill>
              </a:rPr>
              <a:t> depinde direct proporțional de masa corpului și de accelerația SRN.</a:t>
            </a:r>
            <a:endParaRPr lang="ro-RO" sz="2000" b="1" dirty="0"/>
          </a:p>
        </p:txBody>
      </p:sp>
      <p:grpSp>
        <p:nvGrpSpPr>
          <p:cNvPr id="43" name="Group 42"/>
          <p:cNvGrpSpPr/>
          <p:nvPr/>
        </p:nvGrpSpPr>
        <p:grpSpPr>
          <a:xfrm>
            <a:off x="457200" y="2133600"/>
            <a:ext cx="8229600" cy="1676400"/>
            <a:chOff x="457200" y="1905000"/>
            <a:chExt cx="8229600" cy="1676400"/>
          </a:xfrm>
        </p:grpSpPr>
        <p:grpSp>
          <p:nvGrpSpPr>
            <p:cNvPr id="23" name="Group 22"/>
            <p:cNvGrpSpPr/>
            <p:nvPr/>
          </p:nvGrpSpPr>
          <p:grpSpPr>
            <a:xfrm>
              <a:off x="457200" y="1905000"/>
              <a:ext cx="8229600" cy="1676400"/>
              <a:chOff x="457200" y="1600200"/>
              <a:chExt cx="8229600" cy="1676400"/>
            </a:xfrm>
          </p:grpSpPr>
          <p:grpSp>
            <p:nvGrpSpPr>
              <p:cNvPr id="2" name="Group 1"/>
              <p:cNvGrpSpPr/>
              <p:nvPr/>
            </p:nvGrpSpPr>
            <p:grpSpPr>
              <a:xfrm>
                <a:off x="457200" y="1600200"/>
                <a:ext cx="3886200" cy="1676400"/>
                <a:chOff x="457200" y="2286000"/>
                <a:chExt cx="3886200" cy="1676400"/>
              </a:xfrm>
            </p:grpSpPr>
            <p:grpSp>
              <p:nvGrpSpPr>
                <p:cNvPr id="3" name="Group 107"/>
                <p:cNvGrpSpPr/>
                <p:nvPr/>
              </p:nvGrpSpPr>
              <p:grpSpPr>
                <a:xfrm>
                  <a:off x="457200" y="2286000"/>
                  <a:ext cx="3886200" cy="1676400"/>
                  <a:chOff x="4800600" y="2286000"/>
                  <a:chExt cx="3886200" cy="1676400"/>
                </a:xfrm>
              </p:grpSpPr>
              <p:pic>
                <p:nvPicPr>
                  <p:cNvPr id="5" name="Picture 17"/>
                  <p:cNvPicPr>
                    <a:picLocks noChangeAspect="1" noChangeArrowheads="1"/>
                  </p:cNvPicPr>
                  <p:nvPr/>
                </p:nvPicPr>
                <p:blipFill>
                  <a:blip r:embed="rId3"/>
                  <a:srcRect b="7959"/>
                  <a:stretch>
                    <a:fillRect/>
                  </a:stretch>
                </p:blipFill>
                <p:spPr bwMode="auto">
                  <a:xfrm>
                    <a:off x="4800600" y="2286000"/>
                    <a:ext cx="3886200" cy="1676400"/>
                  </a:xfrm>
                  <a:prstGeom prst="rect">
                    <a:avLst/>
                  </a:prstGeom>
                  <a:noFill/>
                  <a:ln w="9525">
                    <a:solidFill>
                      <a:schemeClr val="accent1">
                        <a:lumMod val="50000"/>
                      </a:schemeClr>
                    </a:solidFill>
                    <a:miter lim="800000"/>
                    <a:headEnd/>
                    <a:tailEnd/>
                  </a:ln>
                  <a:effectLst/>
                </p:spPr>
              </p:pic>
              <p:sp>
                <p:nvSpPr>
                  <p:cNvPr id="6" name="Rectangle 5"/>
                  <p:cNvSpPr/>
                  <p:nvPr/>
                </p:nvSpPr>
                <p:spPr>
                  <a:xfrm>
                    <a:off x="7696200" y="2819400"/>
                    <a:ext cx="381000" cy="369332"/>
                  </a:xfrm>
                  <a:prstGeom prst="rect">
                    <a:avLst/>
                  </a:prstGeom>
                </p:spPr>
                <p:txBody>
                  <a:bodyPr wrap="square">
                    <a:spAutoFit/>
                  </a:bodyPr>
                  <a:lstStyle/>
                  <a:p>
                    <a:r>
                      <a:rPr lang="ro-RO" b="1" dirty="0"/>
                      <a:t>v</a:t>
                    </a:r>
                    <a:endParaRPr lang="ro-RO" dirty="0"/>
                  </a:p>
                </p:txBody>
              </p:sp>
              <p:cxnSp>
                <p:nvCxnSpPr>
                  <p:cNvPr id="7" name="Straight Arrow Connector 6"/>
                  <p:cNvCxnSpPr/>
                  <p:nvPr/>
                </p:nvCxnSpPr>
                <p:spPr>
                  <a:xfrm>
                    <a:off x="7543800" y="3222171"/>
                    <a:ext cx="609600" cy="1588"/>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8" name="Straight Arrow Connector 7"/>
                  <p:cNvCxnSpPr/>
                  <p:nvPr/>
                </p:nvCxnSpPr>
                <p:spPr>
                  <a:xfrm>
                    <a:off x="7772400" y="2906485"/>
                    <a:ext cx="152400" cy="1588"/>
                  </a:xfrm>
                  <a:prstGeom prst="straightConnector1">
                    <a:avLst/>
                  </a:prstGeom>
                  <a:ln w="19050">
                    <a:solidFill>
                      <a:schemeClr val="tx1"/>
                    </a:solidFill>
                    <a:prstDash val="solid"/>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9" name="Rectangle 8"/>
                  <p:cNvSpPr/>
                  <p:nvPr/>
                </p:nvSpPr>
                <p:spPr>
                  <a:xfrm>
                    <a:off x="7696200" y="3352800"/>
                    <a:ext cx="762000" cy="369332"/>
                  </a:xfrm>
                  <a:prstGeom prst="rect">
                    <a:avLst/>
                  </a:prstGeom>
                </p:spPr>
                <p:txBody>
                  <a:bodyPr wrap="square">
                    <a:spAutoFit/>
                  </a:bodyPr>
                  <a:lstStyle/>
                  <a:p>
                    <a:r>
                      <a:rPr lang="ro-RO" b="1" dirty="0" err="1"/>
                      <a:t>a</a:t>
                    </a:r>
                    <a:r>
                      <a:rPr lang="ro-RO" b="1" baseline="-25000" dirty="0" err="1"/>
                      <a:t>SRN</a:t>
                    </a:r>
                    <a:endParaRPr lang="ro-RO" dirty="0"/>
                  </a:p>
                </p:txBody>
              </p:sp>
              <p:sp>
                <p:nvSpPr>
                  <p:cNvPr id="10" name="Oval 9"/>
                  <p:cNvSpPr/>
                  <p:nvPr/>
                </p:nvSpPr>
                <p:spPr>
                  <a:xfrm>
                    <a:off x="4876800" y="2362200"/>
                    <a:ext cx="381000" cy="381000"/>
                  </a:xfrm>
                  <a:prstGeom prst="ellipse">
                    <a:avLst/>
                  </a:prstGeom>
                  <a:solidFill>
                    <a:schemeClr val="bg1"/>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tx1"/>
                        </a:solidFill>
                        <a:latin typeface="Arial" pitchFamily="34" charset="0"/>
                        <a:cs typeface="Arial" pitchFamily="34" charset="0"/>
                      </a:rPr>
                      <a:t>a</a:t>
                    </a:r>
                    <a:endParaRPr lang="ro-RO" b="1" dirty="0">
                      <a:solidFill>
                        <a:schemeClr val="tx1"/>
                      </a:solidFill>
                      <a:latin typeface="Arial" pitchFamily="34" charset="0"/>
                      <a:cs typeface="Arial" pitchFamily="34" charset="0"/>
                    </a:endParaRPr>
                  </a:p>
                </p:txBody>
              </p:sp>
              <p:cxnSp>
                <p:nvCxnSpPr>
                  <p:cNvPr id="11" name="Straight Arrow Connector 10"/>
                  <p:cNvCxnSpPr/>
                  <p:nvPr/>
                </p:nvCxnSpPr>
                <p:spPr>
                  <a:xfrm>
                    <a:off x="7761514" y="3439885"/>
                    <a:ext cx="152400" cy="1588"/>
                  </a:xfrm>
                  <a:prstGeom prst="straightConnector1">
                    <a:avLst/>
                  </a:prstGeom>
                  <a:ln w="19050">
                    <a:solidFill>
                      <a:schemeClr val="tx1"/>
                    </a:solidFill>
                    <a:prstDash val="solid"/>
                    <a:headEnd type="none" w="med" len="med"/>
                    <a:tailEnd type="triangle" w="med" len="med"/>
                  </a:ln>
                </p:spPr>
                <p:style>
                  <a:lnRef idx="1">
                    <a:schemeClr val="accent1"/>
                  </a:lnRef>
                  <a:fillRef idx="0">
                    <a:schemeClr val="accent1"/>
                  </a:fillRef>
                  <a:effectRef idx="0">
                    <a:schemeClr val="accent1"/>
                  </a:effectRef>
                  <a:fontRef idx="minor">
                    <a:schemeClr val="tx1"/>
                  </a:fontRef>
                </p:style>
              </p:cxnSp>
            </p:grpSp>
            <p:cxnSp>
              <p:nvCxnSpPr>
                <p:cNvPr id="4" name="Straight Arrow Connector 3"/>
                <p:cNvCxnSpPr/>
                <p:nvPr/>
              </p:nvCxnSpPr>
              <p:spPr>
                <a:xfrm>
                  <a:off x="3200400" y="3352800"/>
                  <a:ext cx="685800" cy="1588"/>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grpSp>
          <p:grpSp>
            <p:nvGrpSpPr>
              <p:cNvPr id="12" name="Group 11"/>
              <p:cNvGrpSpPr/>
              <p:nvPr/>
            </p:nvGrpSpPr>
            <p:grpSpPr>
              <a:xfrm>
                <a:off x="4800600" y="1600200"/>
                <a:ext cx="3886200" cy="1676400"/>
                <a:chOff x="4800600" y="2286000"/>
                <a:chExt cx="3886200" cy="1676400"/>
              </a:xfrm>
            </p:grpSpPr>
            <p:grpSp>
              <p:nvGrpSpPr>
                <p:cNvPr id="13" name="Group 110"/>
                <p:cNvGrpSpPr/>
                <p:nvPr/>
              </p:nvGrpSpPr>
              <p:grpSpPr>
                <a:xfrm>
                  <a:off x="4800600" y="2286000"/>
                  <a:ext cx="3886200" cy="1676400"/>
                  <a:chOff x="457200" y="2286000"/>
                  <a:chExt cx="3886200" cy="1676400"/>
                </a:xfrm>
              </p:grpSpPr>
              <p:pic>
                <p:nvPicPr>
                  <p:cNvPr id="15" name="Picture 16"/>
                  <p:cNvPicPr>
                    <a:picLocks noChangeAspect="1" noChangeArrowheads="1"/>
                  </p:cNvPicPr>
                  <p:nvPr/>
                </p:nvPicPr>
                <p:blipFill>
                  <a:blip r:embed="rId4" cstate="email"/>
                  <a:srcRect b="8333"/>
                  <a:stretch>
                    <a:fillRect/>
                  </a:stretch>
                </p:blipFill>
                <p:spPr bwMode="auto">
                  <a:xfrm>
                    <a:off x="457200" y="2286000"/>
                    <a:ext cx="3886200" cy="1676400"/>
                  </a:xfrm>
                  <a:prstGeom prst="rect">
                    <a:avLst/>
                  </a:prstGeom>
                  <a:noFill/>
                  <a:ln w="9525">
                    <a:solidFill>
                      <a:schemeClr val="accent1">
                        <a:lumMod val="50000"/>
                      </a:schemeClr>
                    </a:solidFill>
                    <a:miter lim="800000"/>
                    <a:headEnd/>
                    <a:tailEnd/>
                  </a:ln>
                  <a:effectLst/>
                </p:spPr>
              </p:pic>
              <p:sp>
                <p:nvSpPr>
                  <p:cNvPr id="16" name="Rectangle 15"/>
                  <p:cNvSpPr/>
                  <p:nvPr/>
                </p:nvSpPr>
                <p:spPr>
                  <a:xfrm>
                    <a:off x="3276600" y="2895600"/>
                    <a:ext cx="381000" cy="369332"/>
                  </a:xfrm>
                  <a:prstGeom prst="rect">
                    <a:avLst/>
                  </a:prstGeom>
                </p:spPr>
                <p:txBody>
                  <a:bodyPr wrap="square">
                    <a:spAutoFit/>
                  </a:bodyPr>
                  <a:lstStyle/>
                  <a:p>
                    <a:r>
                      <a:rPr lang="ro-RO" b="1" dirty="0"/>
                      <a:t>v</a:t>
                    </a:r>
                    <a:endParaRPr lang="ro-RO" dirty="0"/>
                  </a:p>
                </p:txBody>
              </p:sp>
              <p:cxnSp>
                <p:nvCxnSpPr>
                  <p:cNvPr id="17" name="Straight Arrow Connector 16"/>
                  <p:cNvCxnSpPr/>
                  <p:nvPr/>
                </p:nvCxnSpPr>
                <p:spPr>
                  <a:xfrm>
                    <a:off x="3276600" y="3276600"/>
                    <a:ext cx="381000" cy="1588"/>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8" name="Straight Arrow Connector 17"/>
                  <p:cNvCxnSpPr/>
                  <p:nvPr/>
                </p:nvCxnSpPr>
                <p:spPr>
                  <a:xfrm>
                    <a:off x="3352800" y="2982685"/>
                    <a:ext cx="152400" cy="1588"/>
                  </a:xfrm>
                  <a:prstGeom prst="straightConnector1">
                    <a:avLst/>
                  </a:prstGeom>
                  <a:ln w="19050">
                    <a:solidFill>
                      <a:schemeClr val="tx1"/>
                    </a:solidFill>
                    <a:prstDash val="solid"/>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19" name="Oval 18"/>
                  <p:cNvSpPr/>
                  <p:nvPr/>
                </p:nvSpPr>
                <p:spPr>
                  <a:xfrm>
                    <a:off x="533400" y="2362200"/>
                    <a:ext cx="381000" cy="381000"/>
                  </a:xfrm>
                  <a:prstGeom prst="ellipse">
                    <a:avLst/>
                  </a:prstGeom>
                  <a:solidFill>
                    <a:schemeClr val="bg1"/>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tx1"/>
                        </a:solidFill>
                        <a:latin typeface="Arial" pitchFamily="34" charset="0"/>
                        <a:cs typeface="Arial" pitchFamily="34" charset="0"/>
                      </a:rPr>
                      <a:t>b</a:t>
                    </a:r>
                    <a:endParaRPr lang="ro-RO" b="1" dirty="0">
                      <a:solidFill>
                        <a:schemeClr val="tx1"/>
                      </a:solidFill>
                      <a:latin typeface="Arial" pitchFamily="34" charset="0"/>
                      <a:cs typeface="Arial" pitchFamily="34" charset="0"/>
                    </a:endParaRPr>
                  </a:p>
                </p:txBody>
              </p:sp>
            </p:grpSp>
            <p:cxnSp>
              <p:nvCxnSpPr>
                <p:cNvPr id="14" name="Straight Arrow Connector 13"/>
                <p:cNvCxnSpPr/>
                <p:nvPr/>
              </p:nvCxnSpPr>
              <p:spPr>
                <a:xfrm>
                  <a:off x="5105400" y="3352800"/>
                  <a:ext cx="609600" cy="1588"/>
                </a:xfrm>
                <a:prstGeom prst="straightConnector1">
                  <a:avLst/>
                </a:prstGeom>
                <a:ln w="28575">
                  <a:solidFill>
                    <a:schemeClr val="tx1"/>
                  </a:solidFill>
                  <a:headEnd type="arrow" w="med" len="med"/>
                  <a:tailEnd type="none" w="med" len="med"/>
                </a:ln>
              </p:spPr>
              <p:style>
                <a:lnRef idx="1">
                  <a:schemeClr val="accent1"/>
                </a:lnRef>
                <a:fillRef idx="0">
                  <a:schemeClr val="accent1"/>
                </a:fillRef>
                <a:effectRef idx="0">
                  <a:schemeClr val="accent1"/>
                </a:effectRef>
                <a:fontRef idx="minor">
                  <a:schemeClr val="tx1"/>
                </a:fontRef>
              </p:style>
            </p:cxnSp>
          </p:grpSp>
        </p:grpSp>
        <p:sp>
          <p:nvSpPr>
            <p:cNvPr id="25" name="Rectangle 24"/>
            <p:cNvSpPr/>
            <p:nvPr/>
          </p:nvSpPr>
          <p:spPr>
            <a:xfrm>
              <a:off x="5181600" y="2971800"/>
              <a:ext cx="762000" cy="369332"/>
            </a:xfrm>
            <a:prstGeom prst="rect">
              <a:avLst/>
            </a:prstGeom>
          </p:spPr>
          <p:txBody>
            <a:bodyPr wrap="square">
              <a:spAutoFit/>
            </a:bodyPr>
            <a:lstStyle/>
            <a:p>
              <a:r>
                <a:rPr lang="ro-RO" b="1" dirty="0" err="1"/>
                <a:t>a</a:t>
              </a:r>
              <a:r>
                <a:rPr lang="ro-RO" b="1" baseline="-25000" dirty="0" err="1"/>
                <a:t>SRN</a:t>
              </a:r>
              <a:endParaRPr lang="ro-RO" dirty="0"/>
            </a:p>
          </p:txBody>
        </p:sp>
        <p:cxnSp>
          <p:nvCxnSpPr>
            <p:cNvPr id="26" name="Straight Arrow Connector 25"/>
            <p:cNvCxnSpPr/>
            <p:nvPr/>
          </p:nvCxnSpPr>
          <p:spPr>
            <a:xfrm>
              <a:off x="5246914" y="3058885"/>
              <a:ext cx="152400" cy="1588"/>
            </a:xfrm>
            <a:prstGeom prst="straightConnector1">
              <a:avLst/>
            </a:prstGeom>
            <a:ln w="19050">
              <a:solidFill>
                <a:schemeClr val="tx1"/>
              </a:solidFill>
              <a:prstDash val="solid"/>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29" name="Straight Arrow Connector 28"/>
            <p:cNvCxnSpPr/>
            <p:nvPr/>
          </p:nvCxnSpPr>
          <p:spPr>
            <a:xfrm>
              <a:off x="6731000" y="2717800"/>
              <a:ext cx="381000" cy="1588"/>
            </a:xfrm>
            <a:prstGeom prst="straightConnector1">
              <a:avLst/>
            </a:prstGeom>
            <a:ln w="38100">
              <a:solidFill>
                <a:srgbClr val="FF00FF"/>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31" name="Rectangle 30"/>
            <p:cNvSpPr/>
            <p:nvPr/>
          </p:nvSpPr>
          <p:spPr>
            <a:xfrm>
              <a:off x="6705600" y="2286000"/>
              <a:ext cx="762000" cy="369332"/>
            </a:xfrm>
            <a:prstGeom prst="rect">
              <a:avLst/>
            </a:prstGeom>
          </p:spPr>
          <p:txBody>
            <a:bodyPr wrap="square">
              <a:spAutoFit/>
            </a:bodyPr>
            <a:lstStyle/>
            <a:p>
              <a:r>
                <a:rPr lang="ro-RO" b="1" dirty="0">
                  <a:solidFill>
                    <a:srgbClr val="FF00FF"/>
                  </a:solidFill>
                </a:rPr>
                <a:t>F</a:t>
              </a:r>
              <a:r>
                <a:rPr lang="ro-RO" b="1" baseline="-25000" dirty="0">
                  <a:solidFill>
                    <a:srgbClr val="FF00FF"/>
                  </a:solidFill>
                </a:rPr>
                <a:t>i</a:t>
              </a:r>
              <a:endParaRPr lang="ro-RO" dirty="0">
                <a:solidFill>
                  <a:srgbClr val="FF00FF"/>
                </a:solidFill>
              </a:endParaRPr>
            </a:p>
          </p:txBody>
        </p:sp>
        <p:cxnSp>
          <p:nvCxnSpPr>
            <p:cNvPr id="33" name="Straight Arrow Connector 32"/>
            <p:cNvCxnSpPr/>
            <p:nvPr/>
          </p:nvCxnSpPr>
          <p:spPr>
            <a:xfrm>
              <a:off x="6781800" y="2349500"/>
              <a:ext cx="152400" cy="1588"/>
            </a:xfrm>
            <a:prstGeom prst="straightConnector1">
              <a:avLst/>
            </a:prstGeom>
            <a:ln w="19050">
              <a:solidFill>
                <a:srgbClr val="FF00FF"/>
              </a:solidFill>
              <a:prstDash val="solid"/>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40" name="Straight Arrow Connector 39"/>
            <p:cNvCxnSpPr/>
            <p:nvPr/>
          </p:nvCxnSpPr>
          <p:spPr>
            <a:xfrm>
              <a:off x="1460500" y="2692400"/>
              <a:ext cx="381000" cy="1588"/>
            </a:xfrm>
            <a:prstGeom prst="straightConnector1">
              <a:avLst/>
            </a:prstGeom>
            <a:ln w="38100">
              <a:solidFill>
                <a:srgbClr val="FF00FF"/>
              </a:solidFill>
              <a:headEnd type="triangle" w="med" len="med"/>
              <a:tailEnd type="none" w="med" len="med"/>
            </a:ln>
          </p:spPr>
          <p:style>
            <a:lnRef idx="1">
              <a:schemeClr val="accent1"/>
            </a:lnRef>
            <a:fillRef idx="0">
              <a:schemeClr val="accent1"/>
            </a:fillRef>
            <a:effectRef idx="0">
              <a:schemeClr val="accent1"/>
            </a:effectRef>
            <a:fontRef idx="minor">
              <a:schemeClr val="tx1"/>
            </a:fontRef>
          </p:style>
        </p:cxnSp>
        <p:sp>
          <p:nvSpPr>
            <p:cNvPr id="41" name="Rectangle 40"/>
            <p:cNvSpPr/>
            <p:nvPr/>
          </p:nvSpPr>
          <p:spPr>
            <a:xfrm>
              <a:off x="1447800" y="2286000"/>
              <a:ext cx="762000" cy="369332"/>
            </a:xfrm>
            <a:prstGeom prst="rect">
              <a:avLst/>
            </a:prstGeom>
          </p:spPr>
          <p:txBody>
            <a:bodyPr wrap="square">
              <a:spAutoFit/>
            </a:bodyPr>
            <a:lstStyle/>
            <a:p>
              <a:r>
                <a:rPr lang="ro-RO" b="1" dirty="0">
                  <a:solidFill>
                    <a:srgbClr val="FF00FF"/>
                  </a:solidFill>
                </a:rPr>
                <a:t>F</a:t>
              </a:r>
              <a:r>
                <a:rPr lang="ro-RO" b="1" baseline="-25000" dirty="0">
                  <a:solidFill>
                    <a:srgbClr val="FF00FF"/>
                  </a:solidFill>
                </a:rPr>
                <a:t>i</a:t>
              </a:r>
              <a:endParaRPr lang="ro-RO" dirty="0">
                <a:solidFill>
                  <a:srgbClr val="FF00FF"/>
                </a:solidFill>
              </a:endParaRPr>
            </a:p>
          </p:txBody>
        </p:sp>
        <p:cxnSp>
          <p:nvCxnSpPr>
            <p:cNvPr id="42" name="Straight Arrow Connector 41"/>
            <p:cNvCxnSpPr/>
            <p:nvPr/>
          </p:nvCxnSpPr>
          <p:spPr>
            <a:xfrm>
              <a:off x="1524000" y="2349500"/>
              <a:ext cx="152400" cy="1588"/>
            </a:xfrm>
            <a:prstGeom prst="straightConnector1">
              <a:avLst/>
            </a:prstGeom>
            <a:ln w="19050">
              <a:solidFill>
                <a:srgbClr val="FF00FF"/>
              </a:solidFill>
              <a:prstDash val="solid"/>
              <a:headEnd type="none" w="med" len="med"/>
              <a:tailEnd type="triangle" w="med" len="med"/>
            </a:ln>
          </p:spPr>
          <p:style>
            <a:lnRef idx="1">
              <a:schemeClr val="accent1"/>
            </a:lnRef>
            <a:fillRef idx="0">
              <a:schemeClr val="accent1"/>
            </a:fillRef>
            <a:effectRef idx="0">
              <a:schemeClr val="accent1"/>
            </a:effectRef>
            <a:fontRef idx="minor">
              <a:schemeClr val="tx1"/>
            </a:fontRef>
          </p:style>
        </p:cxnSp>
      </p:grpSp>
      <p:sp>
        <p:nvSpPr>
          <p:cNvPr id="54277" name="Rectangle 5"/>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o-RO"/>
          </a:p>
        </p:txBody>
      </p:sp>
      <p:pic>
        <p:nvPicPr>
          <p:cNvPr id="54276" name="Picture 4"/>
          <p:cNvPicPr>
            <a:picLocks noChangeAspect="1" noChangeArrowheads="1"/>
          </p:cNvPicPr>
          <p:nvPr/>
        </p:nvPicPr>
        <p:blipFill>
          <a:blip r:embed="rId5">
            <a:clrChange>
              <a:clrFrom>
                <a:srgbClr val="FFFFFF"/>
              </a:clrFrom>
              <a:clrTo>
                <a:srgbClr val="FFFFFF">
                  <a:alpha val="0"/>
                </a:srgbClr>
              </a:clrTo>
            </a:clrChange>
          </a:blip>
          <a:srcRect/>
          <a:stretch>
            <a:fillRect/>
          </a:stretch>
        </p:blipFill>
        <p:spPr bwMode="auto">
          <a:xfrm>
            <a:off x="3810000" y="5791200"/>
            <a:ext cx="1593788" cy="381000"/>
          </a:xfrm>
          <a:prstGeom prst="rect">
            <a:avLst/>
          </a:prstGeom>
          <a:noFill/>
        </p:spPr>
      </p:pic>
      <p:sp>
        <p:nvSpPr>
          <p:cNvPr id="48" name="AutoShape 54">
            <a:hlinkClick r:id="rId6" action="ppaction://hlinksldjump" highlightClick="1"/>
          </p:cNvPr>
          <p:cNvSpPr>
            <a:spLocks noChangeArrowheads="1"/>
          </p:cNvSpPr>
          <p:nvPr/>
        </p:nvSpPr>
        <p:spPr bwMode="auto">
          <a:xfrm>
            <a:off x="4343400" y="6400800"/>
            <a:ext cx="457200" cy="304800"/>
          </a:xfrm>
          <a:prstGeom prst="actionButtonHome">
            <a:avLst/>
          </a:prstGeom>
          <a:solidFill>
            <a:srgbClr val="9BBA56"/>
          </a:solidFill>
          <a:ln w="9525">
            <a:solidFill>
              <a:srgbClr val="C00000"/>
            </a:solidFill>
            <a:miter lim="800000"/>
            <a:headEnd/>
            <a:tailEnd/>
          </a:ln>
          <a:scene3d>
            <a:camera prst="orthographicFront"/>
            <a:lightRig rig="threePt" dir="t"/>
          </a:scene3d>
          <a:sp3d>
            <a:bevelT/>
          </a:sp3d>
        </p:spPr>
        <p:txBody>
          <a:bodyPr wrap="none" anchor="ctr"/>
          <a:lstStyle/>
          <a:p>
            <a:pPr>
              <a:defRPr/>
            </a:pPr>
            <a:endParaRPr lang="ro-RO"/>
          </a:p>
        </p:txBody>
      </p:sp>
      <p:sp>
        <p:nvSpPr>
          <p:cNvPr id="49" name="Rectangle 48"/>
          <p:cNvSpPr>
            <a:spLocks noChangeArrowheads="1"/>
          </p:cNvSpPr>
          <p:nvPr/>
        </p:nvSpPr>
        <p:spPr bwMode="auto">
          <a:xfrm>
            <a:off x="0" y="6705600"/>
            <a:ext cx="9144000" cy="215444"/>
          </a:xfrm>
          <a:prstGeom prst="rect">
            <a:avLst/>
          </a:prstGeom>
          <a:noFill/>
          <a:ln w="9525">
            <a:noFill/>
            <a:miter lim="800000"/>
            <a:headEnd/>
            <a:tailEnd/>
          </a:ln>
        </p:spPr>
        <p:txBody>
          <a:bodyPr>
            <a:spAutoFit/>
          </a:bodyPr>
          <a:lstStyle/>
          <a:p>
            <a:pPr algn="ctr">
              <a:defRPr/>
            </a:pPr>
            <a:r>
              <a:rPr lang="en-US" sz="800" dirty="0">
                <a:effectLst>
                  <a:outerShdw blurRad="38100" dist="38100" dir="2700000" algn="tl">
                    <a:srgbClr val="000000">
                      <a:alpha val="43137"/>
                    </a:srgbClr>
                  </a:outerShdw>
                </a:effectLst>
                <a:latin typeface="Arial" panose="020B0604020202020204" pitchFamily="34" charset="0"/>
                <a:cs typeface="Arial" pitchFamily="34" charset="0"/>
              </a:rPr>
              <a:t>Prof. </a:t>
            </a:r>
            <a:r>
              <a:rPr lang="ro-RO" sz="800" dirty="0">
                <a:effectLst>
                  <a:outerShdw blurRad="38100" dist="38100" dir="2700000" algn="tl">
                    <a:srgbClr val="000000">
                      <a:alpha val="43137"/>
                    </a:srgbClr>
                  </a:outerShdw>
                </a:effectLst>
                <a:latin typeface="Arial" panose="020B0604020202020204" pitchFamily="34" charset="0"/>
                <a:cs typeface="Arial" pitchFamily="34" charset="0"/>
              </a:rPr>
              <a:t>Barbu MIHAELA FLORICA			 Liceul Tehnologic „Gheorghe Ionescu-Sisești” – Valea Călugărească</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6" name="Group 85"/>
          <p:cNvGrpSpPr/>
          <p:nvPr/>
        </p:nvGrpSpPr>
        <p:grpSpPr>
          <a:xfrm>
            <a:off x="478971" y="2895600"/>
            <a:ext cx="8164286" cy="3482975"/>
            <a:chOff x="478971" y="2895600"/>
            <a:chExt cx="8164286" cy="3482975"/>
          </a:xfrm>
        </p:grpSpPr>
        <p:pic>
          <p:nvPicPr>
            <p:cNvPr id="55301" name="Picture 5"/>
            <p:cNvPicPr>
              <a:picLocks noChangeAspect="1" noChangeArrowheads="1"/>
            </p:cNvPicPr>
            <p:nvPr/>
          </p:nvPicPr>
          <p:blipFill>
            <a:blip r:embed="rId2"/>
            <a:srcRect/>
            <a:stretch>
              <a:fillRect/>
            </a:stretch>
          </p:blipFill>
          <p:spPr bwMode="auto">
            <a:xfrm>
              <a:off x="533400" y="2971800"/>
              <a:ext cx="2325512" cy="3406775"/>
            </a:xfrm>
            <a:prstGeom prst="rect">
              <a:avLst/>
            </a:prstGeom>
            <a:noFill/>
            <a:ln w="9525">
              <a:noFill/>
              <a:miter lim="800000"/>
              <a:headEnd/>
              <a:tailEnd/>
            </a:ln>
            <a:effectLst/>
          </p:spPr>
        </p:pic>
        <p:pic>
          <p:nvPicPr>
            <p:cNvPr id="12" name="Picture 5"/>
            <p:cNvPicPr>
              <a:picLocks noChangeAspect="1" noChangeArrowheads="1"/>
            </p:cNvPicPr>
            <p:nvPr/>
          </p:nvPicPr>
          <p:blipFill>
            <a:blip r:embed="rId2"/>
            <a:srcRect/>
            <a:stretch>
              <a:fillRect/>
            </a:stretch>
          </p:blipFill>
          <p:spPr bwMode="auto">
            <a:xfrm>
              <a:off x="3352800" y="2971800"/>
              <a:ext cx="2325512" cy="3406775"/>
            </a:xfrm>
            <a:prstGeom prst="rect">
              <a:avLst/>
            </a:prstGeom>
            <a:noFill/>
            <a:ln w="9525">
              <a:noFill/>
              <a:miter lim="800000"/>
              <a:headEnd/>
              <a:tailEnd/>
            </a:ln>
            <a:effectLst/>
          </p:spPr>
        </p:pic>
        <p:pic>
          <p:nvPicPr>
            <p:cNvPr id="13" name="Picture 5"/>
            <p:cNvPicPr>
              <a:picLocks noChangeAspect="1" noChangeArrowheads="1"/>
            </p:cNvPicPr>
            <p:nvPr/>
          </p:nvPicPr>
          <p:blipFill>
            <a:blip r:embed="rId2"/>
            <a:srcRect/>
            <a:stretch>
              <a:fillRect/>
            </a:stretch>
          </p:blipFill>
          <p:spPr bwMode="auto">
            <a:xfrm>
              <a:off x="6248400" y="2971800"/>
              <a:ext cx="2325512" cy="3406775"/>
            </a:xfrm>
            <a:prstGeom prst="rect">
              <a:avLst/>
            </a:prstGeom>
            <a:noFill/>
            <a:ln w="9525">
              <a:noFill/>
              <a:miter lim="800000"/>
              <a:headEnd/>
              <a:tailEnd/>
            </a:ln>
            <a:effectLst/>
          </p:spPr>
        </p:pic>
        <p:sp>
          <p:nvSpPr>
            <p:cNvPr id="14" name="Rectangle 13"/>
            <p:cNvSpPr/>
            <p:nvPr/>
          </p:nvSpPr>
          <p:spPr>
            <a:xfrm>
              <a:off x="478971" y="2895600"/>
              <a:ext cx="2394858" cy="3352800"/>
            </a:xfrm>
            <a:prstGeom prst="rect">
              <a:avLst/>
            </a:prstGeom>
            <a:noFill/>
            <a:ln w="12700">
              <a:solidFill>
                <a:schemeClr val="accent1">
                  <a:lumMod val="50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o-RO"/>
            </a:p>
          </p:txBody>
        </p:sp>
        <p:sp>
          <p:nvSpPr>
            <p:cNvPr id="15" name="Rectangle 14"/>
            <p:cNvSpPr/>
            <p:nvPr/>
          </p:nvSpPr>
          <p:spPr>
            <a:xfrm>
              <a:off x="3341913" y="2895600"/>
              <a:ext cx="2394858" cy="3352800"/>
            </a:xfrm>
            <a:prstGeom prst="rect">
              <a:avLst/>
            </a:prstGeom>
            <a:noFill/>
            <a:ln w="12700">
              <a:solidFill>
                <a:schemeClr val="accent1">
                  <a:lumMod val="50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o-RO"/>
            </a:p>
          </p:txBody>
        </p:sp>
        <p:sp>
          <p:nvSpPr>
            <p:cNvPr id="16" name="Rectangle 15"/>
            <p:cNvSpPr/>
            <p:nvPr/>
          </p:nvSpPr>
          <p:spPr>
            <a:xfrm>
              <a:off x="6248399" y="2895600"/>
              <a:ext cx="2394858" cy="3352800"/>
            </a:xfrm>
            <a:prstGeom prst="rect">
              <a:avLst/>
            </a:prstGeom>
            <a:noFill/>
            <a:ln w="12700">
              <a:solidFill>
                <a:schemeClr val="accent1">
                  <a:lumMod val="50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o-RO"/>
            </a:p>
          </p:txBody>
        </p:sp>
        <p:sp>
          <p:nvSpPr>
            <p:cNvPr id="19" name="Oval 18"/>
            <p:cNvSpPr/>
            <p:nvPr/>
          </p:nvSpPr>
          <p:spPr>
            <a:xfrm>
              <a:off x="1556657" y="2928257"/>
              <a:ext cx="304800" cy="304800"/>
            </a:xfrm>
            <a:prstGeom prst="ellipse">
              <a:avLst/>
            </a:prstGeom>
            <a:solidFill>
              <a:schemeClr val="bg1"/>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tx1"/>
                  </a:solidFill>
                  <a:latin typeface="Arial" pitchFamily="34" charset="0"/>
                  <a:cs typeface="Arial" pitchFamily="34" charset="0"/>
                </a:rPr>
                <a:t>a</a:t>
              </a:r>
              <a:endParaRPr lang="ro-RO" b="1" dirty="0">
                <a:solidFill>
                  <a:schemeClr val="tx1"/>
                </a:solidFill>
                <a:latin typeface="Arial" pitchFamily="34" charset="0"/>
                <a:cs typeface="Arial" pitchFamily="34" charset="0"/>
              </a:endParaRPr>
            </a:p>
          </p:txBody>
        </p:sp>
        <p:sp>
          <p:nvSpPr>
            <p:cNvPr id="20" name="Oval 19"/>
            <p:cNvSpPr/>
            <p:nvPr/>
          </p:nvSpPr>
          <p:spPr>
            <a:xfrm>
              <a:off x="4376057" y="2950029"/>
              <a:ext cx="304800" cy="304800"/>
            </a:xfrm>
            <a:prstGeom prst="ellipse">
              <a:avLst/>
            </a:prstGeom>
            <a:solidFill>
              <a:schemeClr val="bg1"/>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o-RO" b="1" dirty="0">
                  <a:solidFill>
                    <a:schemeClr val="tx1"/>
                  </a:solidFill>
                  <a:latin typeface="Arial" pitchFamily="34" charset="0"/>
                  <a:cs typeface="Arial" pitchFamily="34" charset="0"/>
                </a:rPr>
                <a:t>b</a:t>
              </a:r>
            </a:p>
          </p:txBody>
        </p:sp>
        <p:sp>
          <p:nvSpPr>
            <p:cNvPr id="21" name="Oval 20"/>
            <p:cNvSpPr/>
            <p:nvPr/>
          </p:nvSpPr>
          <p:spPr>
            <a:xfrm>
              <a:off x="7249886" y="2950029"/>
              <a:ext cx="304800" cy="304800"/>
            </a:xfrm>
            <a:prstGeom prst="ellipse">
              <a:avLst/>
            </a:prstGeom>
            <a:solidFill>
              <a:schemeClr val="bg1"/>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o-RO" b="1" dirty="0">
                  <a:solidFill>
                    <a:schemeClr val="tx1"/>
                  </a:solidFill>
                  <a:latin typeface="Arial" pitchFamily="34" charset="0"/>
                  <a:cs typeface="Arial" pitchFamily="34" charset="0"/>
                </a:rPr>
                <a:t>c</a:t>
              </a:r>
            </a:p>
          </p:txBody>
        </p:sp>
        <p:cxnSp>
          <p:nvCxnSpPr>
            <p:cNvPr id="26" name="Straight Arrow Connector 25"/>
            <p:cNvCxnSpPr/>
            <p:nvPr/>
          </p:nvCxnSpPr>
          <p:spPr>
            <a:xfrm rot="16200000" flipH="1">
              <a:off x="2035629" y="4865914"/>
              <a:ext cx="206828" cy="10886"/>
            </a:xfrm>
            <a:prstGeom prst="straightConnector1">
              <a:avLst/>
            </a:prstGeom>
            <a:ln w="28575">
              <a:solidFill>
                <a:schemeClr val="tx1">
                  <a:lumMod val="85000"/>
                  <a:lumOff val="15000"/>
                </a:schemeClr>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28" name="Straight Arrow Connector 27"/>
            <p:cNvCxnSpPr/>
            <p:nvPr/>
          </p:nvCxnSpPr>
          <p:spPr>
            <a:xfrm rot="10800000" flipV="1">
              <a:off x="4800600" y="4778829"/>
              <a:ext cx="163286" cy="76200"/>
            </a:xfrm>
            <a:prstGeom prst="straightConnector1">
              <a:avLst/>
            </a:prstGeom>
            <a:ln w="28575">
              <a:solidFill>
                <a:schemeClr val="tx1">
                  <a:lumMod val="85000"/>
                  <a:lumOff val="15000"/>
                </a:schemeClr>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31" name="Straight Arrow Connector 30"/>
            <p:cNvCxnSpPr/>
            <p:nvPr/>
          </p:nvCxnSpPr>
          <p:spPr>
            <a:xfrm>
              <a:off x="7848600" y="4778829"/>
              <a:ext cx="163286" cy="108857"/>
            </a:xfrm>
            <a:prstGeom prst="straightConnector1">
              <a:avLst/>
            </a:prstGeom>
            <a:ln w="28575">
              <a:solidFill>
                <a:schemeClr val="tx1">
                  <a:lumMod val="85000"/>
                  <a:lumOff val="15000"/>
                </a:schemeClr>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33" name="Rectangle 32"/>
            <p:cNvSpPr/>
            <p:nvPr/>
          </p:nvSpPr>
          <p:spPr>
            <a:xfrm>
              <a:off x="838200" y="3505200"/>
              <a:ext cx="1676400" cy="338554"/>
            </a:xfrm>
            <a:prstGeom prst="rect">
              <a:avLst/>
            </a:prstGeom>
          </p:spPr>
          <p:txBody>
            <a:bodyPr wrap="square">
              <a:spAutoFit/>
            </a:bodyPr>
            <a:lstStyle/>
            <a:p>
              <a:pPr algn="ctr"/>
              <a:r>
                <a:rPr lang="ro-RO" sz="1600" b="1" dirty="0"/>
                <a:t>Lift în repaus</a:t>
              </a:r>
              <a:endParaRPr lang="ro-RO" sz="1600" dirty="0"/>
            </a:p>
          </p:txBody>
        </p:sp>
        <p:cxnSp>
          <p:nvCxnSpPr>
            <p:cNvPr id="36" name="Straight Arrow Connector 35"/>
            <p:cNvCxnSpPr/>
            <p:nvPr/>
          </p:nvCxnSpPr>
          <p:spPr>
            <a:xfrm rot="16200000" flipH="1">
              <a:off x="1230086" y="5181600"/>
              <a:ext cx="990600" cy="10886"/>
            </a:xfrm>
            <a:prstGeom prst="straightConnector1">
              <a:avLst/>
            </a:prstGeom>
            <a:ln w="28575">
              <a:solidFill>
                <a:schemeClr val="tx1">
                  <a:lumMod val="85000"/>
                  <a:lumOff val="15000"/>
                </a:schemeClr>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45" name="Straight Arrow Connector 44"/>
            <p:cNvCxnSpPr/>
            <p:nvPr/>
          </p:nvCxnSpPr>
          <p:spPr>
            <a:xfrm rot="5400000">
              <a:off x="6258720" y="4990306"/>
              <a:ext cx="456406" cy="794"/>
            </a:xfrm>
            <a:prstGeom prst="straightConnector1">
              <a:avLst/>
            </a:prstGeom>
            <a:ln w="28575">
              <a:solidFill>
                <a:srgbClr val="0033CC"/>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49" name="Straight Arrow Connector 48"/>
            <p:cNvCxnSpPr/>
            <p:nvPr/>
          </p:nvCxnSpPr>
          <p:spPr>
            <a:xfrm rot="16200000" flipH="1">
              <a:off x="6955972" y="5197928"/>
              <a:ext cx="990600" cy="10886"/>
            </a:xfrm>
            <a:prstGeom prst="straightConnector1">
              <a:avLst/>
            </a:prstGeom>
            <a:ln w="28575">
              <a:solidFill>
                <a:schemeClr val="tx1">
                  <a:lumMod val="85000"/>
                  <a:lumOff val="15000"/>
                </a:schemeClr>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50" name="Straight Arrow Connector 49"/>
            <p:cNvCxnSpPr/>
            <p:nvPr/>
          </p:nvCxnSpPr>
          <p:spPr>
            <a:xfrm rot="5400000">
              <a:off x="7256123" y="4516777"/>
              <a:ext cx="381000" cy="1588"/>
            </a:xfrm>
            <a:prstGeom prst="straightConnector1">
              <a:avLst/>
            </a:prstGeom>
            <a:ln w="28575">
              <a:solidFill>
                <a:srgbClr val="0033CC"/>
              </a:solidFill>
              <a:headEnd type="triangl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51" name="Straight Arrow Connector 50"/>
            <p:cNvCxnSpPr/>
            <p:nvPr/>
          </p:nvCxnSpPr>
          <p:spPr>
            <a:xfrm rot="16200000" flipH="1">
              <a:off x="4049486" y="5143500"/>
              <a:ext cx="990600" cy="10886"/>
            </a:xfrm>
            <a:prstGeom prst="straightConnector1">
              <a:avLst/>
            </a:prstGeom>
            <a:ln w="28575">
              <a:solidFill>
                <a:schemeClr val="tx1">
                  <a:lumMod val="85000"/>
                  <a:lumOff val="15000"/>
                </a:schemeClr>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52" name="Straight Arrow Connector 51"/>
            <p:cNvCxnSpPr/>
            <p:nvPr/>
          </p:nvCxnSpPr>
          <p:spPr>
            <a:xfrm rot="5400000">
              <a:off x="4306094" y="4837906"/>
              <a:ext cx="381000" cy="1588"/>
            </a:xfrm>
            <a:prstGeom prst="straightConnector1">
              <a:avLst/>
            </a:prstGeom>
            <a:ln w="28575">
              <a:solidFill>
                <a:srgbClr val="0033CC"/>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53" name="Rectangle 52"/>
            <p:cNvSpPr/>
            <p:nvPr/>
          </p:nvSpPr>
          <p:spPr>
            <a:xfrm>
              <a:off x="1371600" y="5181600"/>
              <a:ext cx="440402" cy="369332"/>
            </a:xfrm>
            <a:prstGeom prst="rect">
              <a:avLst/>
            </a:prstGeom>
          </p:spPr>
          <p:txBody>
            <a:bodyPr wrap="square">
              <a:spAutoFit/>
            </a:bodyPr>
            <a:lstStyle/>
            <a:p>
              <a:r>
                <a:rPr lang="ro-RO" b="1" dirty="0"/>
                <a:t>G</a:t>
              </a:r>
              <a:endParaRPr lang="ro-RO" dirty="0"/>
            </a:p>
          </p:txBody>
        </p:sp>
        <p:sp>
          <p:nvSpPr>
            <p:cNvPr id="54" name="Rectangle 53"/>
            <p:cNvSpPr/>
            <p:nvPr/>
          </p:nvSpPr>
          <p:spPr>
            <a:xfrm>
              <a:off x="4171950" y="5191125"/>
              <a:ext cx="440402" cy="369332"/>
            </a:xfrm>
            <a:prstGeom prst="rect">
              <a:avLst/>
            </a:prstGeom>
          </p:spPr>
          <p:txBody>
            <a:bodyPr wrap="square">
              <a:spAutoFit/>
            </a:bodyPr>
            <a:lstStyle/>
            <a:p>
              <a:r>
                <a:rPr lang="ro-RO" b="1" dirty="0"/>
                <a:t>G</a:t>
              </a:r>
              <a:endParaRPr lang="ro-RO" dirty="0"/>
            </a:p>
          </p:txBody>
        </p:sp>
        <p:sp>
          <p:nvSpPr>
            <p:cNvPr id="55" name="Rectangle 54"/>
            <p:cNvSpPr/>
            <p:nvPr/>
          </p:nvSpPr>
          <p:spPr>
            <a:xfrm>
              <a:off x="7115175" y="5200650"/>
              <a:ext cx="440402" cy="369332"/>
            </a:xfrm>
            <a:prstGeom prst="rect">
              <a:avLst/>
            </a:prstGeom>
          </p:spPr>
          <p:txBody>
            <a:bodyPr wrap="square">
              <a:spAutoFit/>
            </a:bodyPr>
            <a:lstStyle/>
            <a:p>
              <a:r>
                <a:rPr lang="ro-RO" b="1" dirty="0"/>
                <a:t>G</a:t>
              </a:r>
              <a:endParaRPr lang="ro-RO" dirty="0"/>
            </a:p>
          </p:txBody>
        </p:sp>
        <p:cxnSp>
          <p:nvCxnSpPr>
            <p:cNvPr id="57" name="Straight Arrow Connector 56"/>
            <p:cNvCxnSpPr/>
            <p:nvPr/>
          </p:nvCxnSpPr>
          <p:spPr>
            <a:xfrm>
              <a:off x="7229475" y="5240110"/>
              <a:ext cx="152400" cy="1588"/>
            </a:xfrm>
            <a:prstGeom prst="straightConnector1">
              <a:avLst/>
            </a:prstGeom>
            <a:ln w="19050">
              <a:solidFill>
                <a:schemeClr val="tx1"/>
              </a:solidFill>
              <a:prstDash val="solid"/>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58" name="Straight Arrow Connector 57"/>
            <p:cNvCxnSpPr/>
            <p:nvPr/>
          </p:nvCxnSpPr>
          <p:spPr>
            <a:xfrm>
              <a:off x="4286250" y="5249635"/>
              <a:ext cx="152400" cy="1588"/>
            </a:xfrm>
            <a:prstGeom prst="straightConnector1">
              <a:avLst/>
            </a:prstGeom>
            <a:ln w="19050">
              <a:solidFill>
                <a:schemeClr val="tx1"/>
              </a:solidFill>
              <a:prstDash val="solid"/>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59" name="Straight Arrow Connector 58"/>
            <p:cNvCxnSpPr/>
            <p:nvPr/>
          </p:nvCxnSpPr>
          <p:spPr>
            <a:xfrm>
              <a:off x="1485900" y="5249635"/>
              <a:ext cx="152400" cy="1588"/>
            </a:xfrm>
            <a:prstGeom prst="straightConnector1">
              <a:avLst/>
            </a:prstGeom>
            <a:ln w="19050">
              <a:solidFill>
                <a:schemeClr val="tx1"/>
              </a:solidFill>
              <a:prstDash val="solid"/>
              <a:headEnd type="none" w="med" len="med"/>
              <a:tailEnd type="triangle" w="med" len="med"/>
            </a:ln>
          </p:spPr>
          <p:style>
            <a:lnRef idx="1">
              <a:schemeClr val="accent1"/>
            </a:lnRef>
            <a:fillRef idx="0">
              <a:schemeClr val="accent1"/>
            </a:fillRef>
            <a:effectRef idx="0">
              <a:schemeClr val="accent1"/>
            </a:effectRef>
            <a:fontRef idx="minor">
              <a:schemeClr val="tx1"/>
            </a:fontRef>
          </p:style>
        </p:cxnSp>
        <p:grpSp>
          <p:nvGrpSpPr>
            <p:cNvPr id="85" name="Group 84"/>
            <p:cNvGrpSpPr/>
            <p:nvPr/>
          </p:nvGrpSpPr>
          <p:grpSpPr>
            <a:xfrm>
              <a:off x="4114800" y="4724400"/>
              <a:ext cx="440402" cy="369332"/>
              <a:chOff x="4152900" y="4629150"/>
              <a:chExt cx="440402" cy="369332"/>
            </a:xfrm>
          </p:grpSpPr>
          <p:sp>
            <p:nvSpPr>
              <p:cNvPr id="60" name="Rectangle 59"/>
              <p:cNvSpPr/>
              <p:nvPr/>
            </p:nvSpPr>
            <p:spPr>
              <a:xfrm>
                <a:off x="4152900" y="4629150"/>
                <a:ext cx="440402" cy="369332"/>
              </a:xfrm>
              <a:prstGeom prst="rect">
                <a:avLst/>
              </a:prstGeom>
            </p:spPr>
            <p:txBody>
              <a:bodyPr wrap="square">
                <a:spAutoFit/>
              </a:bodyPr>
              <a:lstStyle/>
              <a:p>
                <a:r>
                  <a:rPr lang="ro-RO" b="1" dirty="0">
                    <a:solidFill>
                      <a:srgbClr val="0033CC"/>
                    </a:solidFill>
                  </a:rPr>
                  <a:t>F</a:t>
                </a:r>
                <a:r>
                  <a:rPr lang="ro-RO" b="1" baseline="-25000" dirty="0">
                    <a:solidFill>
                      <a:srgbClr val="0033CC"/>
                    </a:solidFill>
                  </a:rPr>
                  <a:t>i</a:t>
                </a:r>
                <a:endParaRPr lang="ro-RO" dirty="0">
                  <a:solidFill>
                    <a:srgbClr val="0033CC"/>
                  </a:solidFill>
                </a:endParaRPr>
              </a:p>
            </p:txBody>
          </p:sp>
          <p:cxnSp>
            <p:nvCxnSpPr>
              <p:cNvPr id="61" name="Straight Arrow Connector 60"/>
              <p:cNvCxnSpPr/>
              <p:nvPr/>
            </p:nvCxnSpPr>
            <p:spPr>
              <a:xfrm>
                <a:off x="4267200" y="4697185"/>
                <a:ext cx="152400" cy="1588"/>
              </a:xfrm>
              <a:prstGeom prst="straightConnector1">
                <a:avLst/>
              </a:prstGeom>
              <a:ln w="19050">
                <a:solidFill>
                  <a:srgbClr val="0033CC"/>
                </a:solidFill>
                <a:prstDash val="solid"/>
                <a:headEnd type="none" w="med" len="med"/>
                <a:tailEnd type="triangle" w="med" len="med"/>
              </a:ln>
            </p:spPr>
            <p:style>
              <a:lnRef idx="1">
                <a:schemeClr val="accent1"/>
              </a:lnRef>
              <a:fillRef idx="0">
                <a:schemeClr val="accent1"/>
              </a:fillRef>
              <a:effectRef idx="0">
                <a:schemeClr val="accent1"/>
              </a:effectRef>
              <a:fontRef idx="minor">
                <a:schemeClr val="tx1"/>
              </a:fontRef>
            </p:style>
          </p:cxnSp>
        </p:grpSp>
        <p:grpSp>
          <p:nvGrpSpPr>
            <p:cNvPr id="84" name="Group 83"/>
            <p:cNvGrpSpPr/>
            <p:nvPr/>
          </p:nvGrpSpPr>
          <p:grpSpPr>
            <a:xfrm>
              <a:off x="7086600" y="4343400"/>
              <a:ext cx="440402" cy="369332"/>
              <a:chOff x="7038975" y="4333875"/>
              <a:chExt cx="440402" cy="369332"/>
            </a:xfrm>
          </p:grpSpPr>
          <p:sp>
            <p:nvSpPr>
              <p:cNvPr id="62" name="Rectangle 61"/>
              <p:cNvSpPr/>
              <p:nvPr/>
            </p:nvSpPr>
            <p:spPr>
              <a:xfrm>
                <a:off x="7038975" y="4333875"/>
                <a:ext cx="440402" cy="369332"/>
              </a:xfrm>
              <a:prstGeom prst="rect">
                <a:avLst/>
              </a:prstGeom>
            </p:spPr>
            <p:txBody>
              <a:bodyPr wrap="square">
                <a:spAutoFit/>
              </a:bodyPr>
              <a:lstStyle/>
              <a:p>
                <a:r>
                  <a:rPr lang="ro-RO" b="1" dirty="0">
                    <a:solidFill>
                      <a:srgbClr val="0033CC"/>
                    </a:solidFill>
                  </a:rPr>
                  <a:t>F</a:t>
                </a:r>
                <a:r>
                  <a:rPr lang="ro-RO" b="1" baseline="-25000" dirty="0">
                    <a:solidFill>
                      <a:srgbClr val="0033CC"/>
                    </a:solidFill>
                  </a:rPr>
                  <a:t>i</a:t>
                </a:r>
                <a:endParaRPr lang="ro-RO" dirty="0">
                  <a:solidFill>
                    <a:srgbClr val="0033CC"/>
                  </a:solidFill>
                </a:endParaRPr>
              </a:p>
            </p:txBody>
          </p:sp>
          <p:cxnSp>
            <p:nvCxnSpPr>
              <p:cNvPr id="63" name="Straight Arrow Connector 62"/>
              <p:cNvCxnSpPr/>
              <p:nvPr/>
            </p:nvCxnSpPr>
            <p:spPr>
              <a:xfrm>
                <a:off x="7153275" y="4401910"/>
                <a:ext cx="152400" cy="1588"/>
              </a:xfrm>
              <a:prstGeom prst="straightConnector1">
                <a:avLst/>
              </a:prstGeom>
              <a:ln w="19050">
                <a:solidFill>
                  <a:srgbClr val="0033CC"/>
                </a:solidFill>
                <a:prstDash val="solid"/>
                <a:headEnd type="none" w="med" len="med"/>
                <a:tailEnd type="triangle" w="med" len="med"/>
              </a:ln>
            </p:spPr>
            <p:style>
              <a:lnRef idx="1">
                <a:schemeClr val="accent1"/>
              </a:lnRef>
              <a:fillRef idx="0">
                <a:schemeClr val="accent1"/>
              </a:fillRef>
              <a:effectRef idx="0">
                <a:schemeClr val="accent1"/>
              </a:effectRef>
              <a:fontRef idx="minor">
                <a:schemeClr val="tx1"/>
              </a:fontRef>
            </p:style>
          </p:cxnSp>
        </p:grpSp>
        <p:cxnSp>
          <p:nvCxnSpPr>
            <p:cNvPr id="65" name="Straight Arrow Connector 64"/>
            <p:cNvCxnSpPr/>
            <p:nvPr/>
          </p:nvCxnSpPr>
          <p:spPr>
            <a:xfrm>
              <a:off x="6591301" y="4868635"/>
              <a:ext cx="152400" cy="1588"/>
            </a:xfrm>
            <a:prstGeom prst="straightConnector1">
              <a:avLst/>
            </a:prstGeom>
            <a:ln w="19050">
              <a:solidFill>
                <a:srgbClr val="0033CC"/>
              </a:solidFill>
              <a:prstDash val="solid"/>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68" name="Straight Arrow Connector 67"/>
            <p:cNvCxnSpPr/>
            <p:nvPr/>
          </p:nvCxnSpPr>
          <p:spPr>
            <a:xfrm rot="5400000">
              <a:off x="3391694" y="5199856"/>
              <a:ext cx="456406" cy="794"/>
            </a:xfrm>
            <a:prstGeom prst="straightConnector1">
              <a:avLst/>
            </a:prstGeom>
            <a:ln w="28575">
              <a:solidFill>
                <a:srgbClr val="0033CC"/>
              </a:solidFill>
              <a:headEnd type="triangle" w="med" len="med"/>
              <a:tailEnd type="none" w="med" len="med"/>
            </a:ln>
          </p:spPr>
          <p:style>
            <a:lnRef idx="1">
              <a:schemeClr val="accent1"/>
            </a:lnRef>
            <a:fillRef idx="0">
              <a:schemeClr val="accent1"/>
            </a:fillRef>
            <a:effectRef idx="0">
              <a:schemeClr val="accent1"/>
            </a:effectRef>
            <a:fontRef idx="minor">
              <a:schemeClr val="tx1"/>
            </a:fontRef>
          </p:style>
        </p:cxnSp>
        <p:sp>
          <p:nvSpPr>
            <p:cNvPr id="69" name="Rectangle 68"/>
            <p:cNvSpPr/>
            <p:nvPr/>
          </p:nvSpPr>
          <p:spPr>
            <a:xfrm>
              <a:off x="3600450" y="5000625"/>
              <a:ext cx="628650" cy="369332"/>
            </a:xfrm>
            <a:prstGeom prst="rect">
              <a:avLst/>
            </a:prstGeom>
            <a:ln>
              <a:noFill/>
            </a:ln>
          </p:spPr>
          <p:txBody>
            <a:bodyPr wrap="square">
              <a:spAutoFit/>
            </a:bodyPr>
            <a:lstStyle/>
            <a:p>
              <a:r>
                <a:rPr lang="ro-RO" b="1" dirty="0" err="1">
                  <a:solidFill>
                    <a:srgbClr val="0033CC"/>
                  </a:solidFill>
                </a:rPr>
                <a:t>a</a:t>
              </a:r>
              <a:r>
                <a:rPr lang="ro-RO" b="1" baseline="-25000" dirty="0" err="1">
                  <a:solidFill>
                    <a:srgbClr val="0033CC"/>
                  </a:solidFill>
                </a:rPr>
                <a:t>lift</a:t>
              </a:r>
              <a:endParaRPr lang="ro-RO" dirty="0">
                <a:solidFill>
                  <a:srgbClr val="0033CC"/>
                </a:solidFill>
              </a:endParaRPr>
            </a:p>
          </p:txBody>
        </p:sp>
        <p:cxnSp>
          <p:nvCxnSpPr>
            <p:cNvPr id="70" name="Straight Arrow Connector 69"/>
            <p:cNvCxnSpPr/>
            <p:nvPr/>
          </p:nvCxnSpPr>
          <p:spPr>
            <a:xfrm>
              <a:off x="3714750" y="5068660"/>
              <a:ext cx="152400" cy="1588"/>
            </a:xfrm>
            <a:prstGeom prst="straightConnector1">
              <a:avLst/>
            </a:prstGeom>
            <a:ln w="19050">
              <a:solidFill>
                <a:srgbClr val="0033CC"/>
              </a:solidFill>
              <a:prstDash val="solid"/>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71" name="Rectangle 70"/>
            <p:cNvSpPr/>
            <p:nvPr/>
          </p:nvSpPr>
          <p:spPr>
            <a:xfrm>
              <a:off x="3657600" y="3505200"/>
              <a:ext cx="1676400" cy="338554"/>
            </a:xfrm>
            <a:prstGeom prst="rect">
              <a:avLst/>
            </a:prstGeom>
          </p:spPr>
          <p:txBody>
            <a:bodyPr wrap="square">
              <a:spAutoFit/>
            </a:bodyPr>
            <a:lstStyle/>
            <a:p>
              <a:pPr algn="ctr"/>
              <a:r>
                <a:rPr lang="ro-RO" sz="1600" b="1" dirty="0" err="1"/>
                <a:t>G</a:t>
              </a:r>
              <a:r>
                <a:rPr lang="ro-RO" sz="1600" b="1" baseline="-25000" dirty="0" err="1"/>
                <a:t>ap</a:t>
              </a:r>
              <a:r>
                <a:rPr lang="ro-RO" sz="1600" b="1" dirty="0"/>
                <a:t> = G + F</a:t>
              </a:r>
              <a:r>
                <a:rPr lang="ro-RO" sz="1600" b="1" baseline="-25000" dirty="0"/>
                <a:t>i</a:t>
              </a:r>
              <a:endParaRPr lang="ro-RO" sz="1600" dirty="0"/>
            </a:p>
          </p:txBody>
        </p:sp>
        <p:sp>
          <p:nvSpPr>
            <p:cNvPr id="73" name="Rectangle 72"/>
            <p:cNvSpPr/>
            <p:nvPr/>
          </p:nvSpPr>
          <p:spPr>
            <a:xfrm>
              <a:off x="6581775" y="3543300"/>
              <a:ext cx="1676400" cy="338554"/>
            </a:xfrm>
            <a:prstGeom prst="rect">
              <a:avLst/>
            </a:prstGeom>
          </p:spPr>
          <p:txBody>
            <a:bodyPr wrap="square">
              <a:spAutoFit/>
            </a:bodyPr>
            <a:lstStyle/>
            <a:p>
              <a:pPr algn="ctr"/>
              <a:r>
                <a:rPr lang="ro-RO" sz="1600" b="1" dirty="0" err="1"/>
                <a:t>G</a:t>
              </a:r>
              <a:r>
                <a:rPr lang="ro-RO" sz="1600" b="1" baseline="-25000" dirty="0" err="1"/>
                <a:t>ap</a:t>
              </a:r>
              <a:r>
                <a:rPr lang="ro-RO" sz="1600" b="1" dirty="0"/>
                <a:t> = G - F</a:t>
              </a:r>
              <a:r>
                <a:rPr lang="ro-RO" sz="1600" b="1" baseline="-25000" dirty="0"/>
                <a:t>i</a:t>
              </a:r>
              <a:endParaRPr lang="ro-RO" sz="1600" dirty="0"/>
            </a:p>
          </p:txBody>
        </p:sp>
        <p:sp>
          <p:nvSpPr>
            <p:cNvPr id="83" name="Rectangle 82"/>
            <p:cNvSpPr/>
            <p:nvPr/>
          </p:nvSpPr>
          <p:spPr>
            <a:xfrm>
              <a:off x="6515780" y="4757057"/>
              <a:ext cx="619125" cy="369332"/>
            </a:xfrm>
            <a:prstGeom prst="rect">
              <a:avLst/>
            </a:prstGeom>
          </p:spPr>
          <p:txBody>
            <a:bodyPr wrap="square">
              <a:spAutoFit/>
            </a:bodyPr>
            <a:lstStyle/>
            <a:p>
              <a:r>
                <a:rPr lang="ro-RO" b="1" dirty="0" err="1">
                  <a:solidFill>
                    <a:srgbClr val="0033CC"/>
                  </a:solidFill>
                </a:rPr>
                <a:t>a</a:t>
              </a:r>
              <a:r>
                <a:rPr lang="ro-RO" b="1" baseline="-25000" dirty="0" err="1">
                  <a:solidFill>
                    <a:srgbClr val="0033CC"/>
                  </a:solidFill>
                </a:rPr>
                <a:t>lift</a:t>
              </a:r>
              <a:endParaRPr lang="ro-RO" dirty="0">
                <a:solidFill>
                  <a:srgbClr val="0033CC"/>
                </a:solidFill>
              </a:endParaRPr>
            </a:p>
          </p:txBody>
        </p:sp>
      </p:grpSp>
      <p:grpSp>
        <p:nvGrpSpPr>
          <p:cNvPr id="81" name="Group 80"/>
          <p:cNvGrpSpPr/>
          <p:nvPr/>
        </p:nvGrpSpPr>
        <p:grpSpPr>
          <a:xfrm>
            <a:off x="228600" y="228600"/>
            <a:ext cx="8686800" cy="2677656"/>
            <a:chOff x="228600" y="228600"/>
            <a:chExt cx="8686800" cy="2677656"/>
          </a:xfrm>
        </p:grpSpPr>
        <p:sp>
          <p:nvSpPr>
            <p:cNvPr id="6" name="TextBox 44"/>
            <p:cNvSpPr txBox="1">
              <a:spLocks noChangeArrowheads="1"/>
            </p:cNvSpPr>
            <p:nvPr/>
          </p:nvSpPr>
          <p:spPr bwMode="auto">
            <a:xfrm>
              <a:off x="228600" y="228600"/>
              <a:ext cx="8686800" cy="2677656"/>
            </a:xfrm>
            <a:prstGeom prst="rect">
              <a:avLst/>
            </a:prstGeom>
            <a:noFill/>
            <a:ln w="9525">
              <a:noFill/>
              <a:miter lim="800000"/>
              <a:headEnd/>
              <a:tailEnd/>
            </a:ln>
          </p:spPr>
          <p:txBody>
            <a:bodyPr>
              <a:spAutoFit/>
            </a:bodyPr>
            <a:lstStyle/>
            <a:p>
              <a:pPr algn="just">
                <a:lnSpc>
                  <a:spcPct val="120000"/>
                </a:lnSpc>
              </a:pPr>
              <a:r>
                <a:rPr lang="en-US" sz="2000" b="1" dirty="0"/>
                <a:t>      </a:t>
              </a:r>
              <a:r>
                <a:rPr lang="ro-RO" sz="2000" b="1" dirty="0"/>
                <a:t>Forța de inerție nu este forță de interacțiune (nu respectă principiul al III-lea al dinamicii) pentru că nu există corp care să o exercite și asupra căruia să se manifeste reacțiunea. Se aplică doar unui corp raportat la SRN. </a:t>
              </a:r>
            </a:p>
            <a:p>
              <a:pPr algn="just">
                <a:lnSpc>
                  <a:spcPct val="120000"/>
                </a:lnSpc>
              </a:pPr>
              <a:r>
                <a:rPr lang="ro-RO" sz="2000" b="1" dirty="0"/>
                <a:t>      Dacă un om se cântărește într-un lift în repaus, cântarul indică greutatea reală. Dacă liftul este în mișcare cu accelerație, atunci cântarul indică o greutate aparentă  </a:t>
              </a:r>
              <a:r>
                <a:rPr lang="ro-RO" sz="2000" b="1" dirty="0" err="1"/>
                <a:t>G</a:t>
              </a:r>
              <a:r>
                <a:rPr lang="ro-RO" sz="2000" b="1" baseline="-25000" dirty="0" err="1"/>
                <a:t>ap</a:t>
              </a:r>
              <a:r>
                <a:rPr lang="ro-RO" sz="2000" b="1" dirty="0"/>
                <a:t> = G + F</a:t>
              </a:r>
              <a:r>
                <a:rPr lang="ro-RO" sz="2000" b="1" baseline="-25000" dirty="0"/>
                <a:t>i</a:t>
              </a:r>
              <a:r>
                <a:rPr lang="ro-RO" sz="2000" b="1" dirty="0"/>
                <a:t> .</a:t>
              </a:r>
            </a:p>
          </p:txBody>
        </p:sp>
        <p:cxnSp>
          <p:nvCxnSpPr>
            <p:cNvPr id="77" name="Straight Arrow Connector 76"/>
            <p:cNvCxnSpPr/>
            <p:nvPr/>
          </p:nvCxnSpPr>
          <p:spPr>
            <a:xfrm>
              <a:off x="4680857" y="2514600"/>
              <a:ext cx="152400" cy="1588"/>
            </a:xfrm>
            <a:prstGeom prst="straightConnector1">
              <a:avLst/>
            </a:prstGeom>
            <a:ln w="19050">
              <a:solidFill>
                <a:schemeClr val="tx1"/>
              </a:solidFill>
              <a:prstDash val="solid"/>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78" name="Straight Arrow Connector 77"/>
            <p:cNvCxnSpPr/>
            <p:nvPr/>
          </p:nvCxnSpPr>
          <p:spPr>
            <a:xfrm>
              <a:off x="5366657" y="2525486"/>
              <a:ext cx="152400" cy="1588"/>
            </a:xfrm>
            <a:prstGeom prst="straightConnector1">
              <a:avLst/>
            </a:prstGeom>
            <a:ln w="19050">
              <a:solidFill>
                <a:schemeClr val="tx1"/>
              </a:solidFill>
              <a:prstDash val="solid"/>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80" name="Straight Arrow Connector 79"/>
            <p:cNvCxnSpPr/>
            <p:nvPr/>
          </p:nvCxnSpPr>
          <p:spPr>
            <a:xfrm>
              <a:off x="5823857" y="2514600"/>
              <a:ext cx="152400" cy="1588"/>
            </a:xfrm>
            <a:prstGeom prst="straightConnector1">
              <a:avLst/>
            </a:prstGeom>
            <a:ln w="19050">
              <a:solidFill>
                <a:schemeClr val="tx1"/>
              </a:solidFill>
              <a:prstDash val="solid"/>
              <a:headEnd type="none" w="med" len="med"/>
              <a:tailEnd type="triangle" w="med" len="med"/>
            </a:ln>
          </p:spPr>
          <p:style>
            <a:lnRef idx="1">
              <a:schemeClr val="accent1"/>
            </a:lnRef>
            <a:fillRef idx="0">
              <a:schemeClr val="accent1"/>
            </a:fillRef>
            <a:effectRef idx="0">
              <a:schemeClr val="accent1"/>
            </a:effectRef>
            <a:fontRef idx="minor">
              <a:schemeClr val="tx1"/>
            </a:fontRef>
          </p:style>
        </p:cxnSp>
      </p:grpSp>
      <p:sp>
        <p:nvSpPr>
          <p:cNvPr id="87" name="AutoShape 54">
            <a:hlinkClick r:id="rId3" action="ppaction://hlinksldjump" highlightClick="1"/>
          </p:cNvPr>
          <p:cNvSpPr>
            <a:spLocks noChangeArrowheads="1"/>
          </p:cNvSpPr>
          <p:nvPr/>
        </p:nvSpPr>
        <p:spPr bwMode="auto">
          <a:xfrm>
            <a:off x="4343400" y="6400800"/>
            <a:ext cx="457200" cy="304800"/>
          </a:xfrm>
          <a:prstGeom prst="actionButtonHome">
            <a:avLst/>
          </a:prstGeom>
          <a:solidFill>
            <a:srgbClr val="9BBA56"/>
          </a:solidFill>
          <a:ln w="9525">
            <a:solidFill>
              <a:srgbClr val="C00000"/>
            </a:solidFill>
            <a:miter lim="800000"/>
            <a:headEnd/>
            <a:tailEnd/>
          </a:ln>
          <a:scene3d>
            <a:camera prst="orthographicFront"/>
            <a:lightRig rig="threePt" dir="t"/>
          </a:scene3d>
          <a:sp3d>
            <a:bevelT/>
          </a:sp3d>
        </p:spPr>
        <p:txBody>
          <a:bodyPr wrap="none" anchor="ctr"/>
          <a:lstStyle/>
          <a:p>
            <a:pPr>
              <a:defRPr/>
            </a:pPr>
            <a:endParaRPr lang="ro-RO"/>
          </a:p>
        </p:txBody>
      </p:sp>
      <p:sp>
        <p:nvSpPr>
          <p:cNvPr id="88" name="Rectangle 87"/>
          <p:cNvSpPr>
            <a:spLocks noChangeArrowheads="1"/>
          </p:cNvSpPr>
          <p:nvPr/>
        </p:nvSpPr>
        <p:spPr bwMode="auto">
          <a:xfrm>
            <a:off x="0" y="6705600"/>
            <a:ext cx="9144000" cy="215444"/>
          </a:xfrm>
          <a:prstGeom prst="rect">
            <a:avLst/>
          </a:prstGeom>
          <a:noFill/>
          <a:ln w="9525">
            <a:noFill/>
            <a:miter lim="800000"/>
            <a:headEnd/>
            <a:tailEnd/>
          </a:ln>
        </p:spPr>
        <p:txBody>
          <a:bodyPr>
            <a:spAutoFit/>
          </a:bodyPr>
          <a:lstStyle/>
          <a:p>
            <a:pPr algn="ctr">
              <a:defRPr/>
            </a:pPr>
            <a:r>
              <a:rPr lang="en-US" sz="800" dirty="0">
                <a:effectLst>
                  <a:outerShdw blurRad="38100" dist="38100" dir="2700000" algn="tl">
                    <a:srgbClr val="000000">
                      <a:alpha val="43137"/>
                    </a:srgbClr>
                  </a:outerShdw>
                </a:effectLst>
                <a:latin typeface="Arial" panose="020B0604020202020204" pitchFamily="34" charset="0"/>
                <a:cs typeface="Arial" pitchFamily="34" charset="0"/>
              </a:rPr>
              <a:t>Prof. </a:t>
            </a:r>
            <a:r>
              <a:rPr lang="ro-RO" sz="800" dirty="0">
                <a:effectLst>
                  <a:outerShdw blurRad="38100" dist="38100" dir="2700000" algn="tl">
                    <a:srgbClr val="000000">
                      <a:alpha val="43137"/>
                    </a:srgbClr>
                  </a:outerShdw>
                </a:effectLst>
                <a:latin typeface="Arial" panose="020B0604020202020204" pitchFamily="34" charset="0"/>
                <a:cs typeface="Arial" pitchFamily="34" charset="0"/>
              </a:rPr>
              <a:t>Barbu MIHAELA FLORICA			 Liceul Tehnologic „Gheorghe Ionescu-Sisești” – Valea Călugărească</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o-RO"/>
          </a:p>
        </p:txBody>
      </p:sp>
      <p:sp>
        <p:nvSpPr>
          <p:cNvPr id="56324" name="Rectangle 4"/>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o-RO"/>
          </a:p>
        </p:txBody>
      </p:sp>
      <p:pic>
        <p:nvPicPr>
          <p:cNvPr id="56323" name="Picture 3"/>
          <p:cNvPicPr>
            <a:picLocks noChangeAspect="1" noChangeArrowheads="1"/>
          </p:cNvPicPr>
          <p:nvPr/>
        </p:nvPicPr>
        <p:blipFill>
          <a:blip r:embed="rId2">
            <a:clrChange>
              <a:clrFrom>
                <a:srgbClr val="FFFFFF"/>
              </a:clrFrom>
              <a:clrTo>
                <a:srgbClr val="FFFFFF">
                  <a:alpha val="0"/>
                </a:srgbClr>
              </a:clrTo>
            </a:clrChange>
          </a:blip>
          <a:srcRect/>
          <a:stretch>
            <a:fillRect/>
          </a:stretch>
        </p:blipFill>
        <p:spPr bwMode="auto">
          <a:xfrm>
            <a:off x="2514600" y="4267200"/>
            <a:ext cx="4237038" cy="358775"/>
          </a:xfrm>
          <a:prstGeom prst="rect">
            <a:avLst/>
          </a:prstGeom>
          <a:noFill/>
        </p:spPr>
      </p:pic>
      <p:sp>
        <p:nvSpPr>
          <p:cNvPr id="56326" name="Rectangle 6"/>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o-RO"/>
          </a:p>
        </p:txBody>
      </p:sp>
      <p:pic>
        <p:nvPicPr>
          <p:cNvPr id="56325" name="Picture 5"/>
          <p:cNvPicPr>
            <a:picLocks noChangeAspect="1" noChangeArrowheads="1"/>
          </p:cNvPicPr>
          <p:nvPr/>
        </p:nvPicPr>
        <p:blipFill>
          <a:blip r:embed="rId3">
            <a:clrChange>
              <a:clrFrom>
                <a:srgbClr val="FFFFFF"/>
              </a:clrFrom>
              <a:clrTo>
                <a:srgbClr val="FFFFFF">
                  <a:alpha val="0"/>
                </a:srgbClr>
              </a:clrTo>
            </a:clrChange>
          </a:blip>
          <a:srcRect/>
          <a:stretch>
            <a:fillRect/>
          </a:stretch>
        </p:blipFill>
        <p:spPr bwMode="auto">
          <a:xfrm>
            <a:off x="3581400" y="4648200"/>
            <a:ext cx="1935163" cy="358775"/>
          </a:xfrm>
          <a:prstGeom prst="rect">
            <a:avLst/>
          </a:prstGeom>
          <a:noFill/>
        </p:spPr>
      </p:pic>
      <p:sp>
        <p:nvSpPr>
          <p:cNvPr id="34" name="TextBox 44"/>
          <p:cNvSpPr txBox="1">
            <a:spLocks noChangeArrowheads="1"/>
          </p:cNvSpPr>
          <p:nvPr/>
        </p:nvSpPr>
        <p:spPr bwMode="auto">
          <a:xfrm>
            <a:off x="228600" y="5105400"/>
            <a:ext cx="8686800" cy="769441"/>
          </a:xfrm>
          <a:prstGeom prst="rect">
            <a:avLst/>
          </a:prstGeom>
          <a:noFill/>
          <a:ln w="9525">
            <a:noFill/>
            <a:miter lim="800000"/>
            <a:headEnd/>
            <a:tailEnd/>
          </a:ln>
        </p:spPr>
        <p:txBody>
          <a:bodyPr wrap="square">
            <a:spAutoFit/>
          </a:bodyPr>
          <a:lstStyle/>
          <a:p>
            <a:pPr algn="just">
              <a:lnSpc>
                <a:spcPct val="110000"/>
              </a:lnSpc>
            </a:pPr>
            <a:r>
              <a:rPr lang="en-US" sz="2000" b="1" dirty="0"/>
              <a:t>      </a:t>
            </a:r>
            <a:r>
              <a:rPr lang="ro-RO" sz="2000" b="1" dirty="0"/>
              <a:t>La trecerea din SRN într-un SRI legat de Pământ se aplică compunerea mișcărilor pentru a se obține accelerația: </a:t>
            </a:r>
          </a:p>
        </p:txBody>
      </p:sp>
      <p:pic>
        <p:nvPicPr>
          <p:cNvPr id="56327" name="Picture 7"/>
          <p:cNvPicPr>
            <a:picLocks noChangeAspect="1" noChangeArrowheads="1"/>
          </p:cNvPicPr>
          <p:nvPr/>
        </p:nvPicPr>
        <p:blipFill>
          <a:blip r:embed="rId4"/>
          <a:srcRect/>
          <a:stretch>
            <a:fillRect/>
          </a:stretch>
        </p:blipFill>
        <p:spPr bwMode="auto">
          <a:xfrm>
            <a:off x="1524000" y="358422"/>
            <a:ext cx="6096000" cy="2383972"/>
          </a:xfrm>
          <a:prstGeom prst="rect">
            <a:avLst/>
          </a:prstGeom>
          <a:noFill/>
          <a:ln w="9525">
            <a:noFill/>
            <a:miter lim="800000"/>
            <a:headEnd/>
            <a:tailEnd/>
          </a:ln>
          <a:effectLst/>
        </p:spPr>
      </p:pic>
      <p:sp>
        <p:nvSpPr>
          <p:cNvPr id="56329" name="Rectangle 9"/>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o-RO"/>
          </a:p>
        </p:txBody>
      </p:sp>
      <p:sp>
        <p:nvSpPr>
          <p:cNvPr id="56331" name="Rectangle 11"/>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o-RO"/>
          </a:p>
        </p:txBody>
      </p:sp>
      <p:pic>
        <p:nvPicPr>
          <p:cNvPr id="56330" name="Picture 10"/>
          <p:cNvPicPr>
            <a:picLocks noChangeAspect="1" noChangeArrowheads="1"/>
          </p:cNvPicPr>
          <p:nvPr/>
        </p:nvPicPr>
        <p:blipFill>
          <a:blip r:embed="rId5">
            <a:clrChange>
              <a:clrFrom>
                <a:srgbClr val="FFFFFF"/>
              </a:clrFrom>
              <a:clrTo>
                <a:srgbClr val="FFFFFF">
                  <a:alpha val="0"/>
                </a:srgbClr>
              </a:clrTo>
            </a:clrChange>
          </a:blip>
          <a:srcRect/>
          <a:stretch>
            <a:fillRect/>
          </a:stretch>
        </p:blipFill>
        <p:spPr bwMode="auto">
          <a:xfrm>
            <a:off x="3810000" y="5943599"/>
            <a:ext cx="1531938" cy="320755"/>
          </a:xfrm>
          <a:prstGeom prst="rect">
            <a:avLst/>
          </a:prstGeom>
          <a:noFill/>
        </p:spPr>
      </p:pic>
      <p:grpSp>
        <p:nvGrpSpPr>
          <p:cNvPr id="57" name="Group 56"/>
          <p:cNvGrpSpPr/>
          <p:nvPr/>
        </p:nvGrpSpPr>
        <p:grpSpPr>
          <a:xfrm>
            <a:off x="228600" y="2819400"/>
            <a:ext cx="8686800" cy="1446550"/>
            <a:chOff x="228600" y="2819400"/>
            <a:chExt cx="8686800" cy="1446550"/>
          </a:xfrm>
        </p:grpSpPr>
        <p:sp>
          <p:nvSpPr>
            <p:cNvPr id="3" name="TextBox 44"/>
            <p:cNvSpPr txBox="1">
              <a:spLocks noChangeArrowheads="1"/>
            </p:cNvSpPr>
            <p:nvPr/>
          </p:nvSpPr>
          <p:spPr bwMode="auto">
            <a:xfrm>
              <a:off x="228600" y="2819400"/>
              <a:ext cx="8686800" cy="1446550"/>
            </a:xfrm>
            <a:prstGeom prst="rect">
              <a:avLst/>
            </a:prstGeom>
            <a:noFill/>
            <a:ln w="9525">
              <a:noFill/>
              <a:miter lim="800000"/>
              <a:headEnd/>
              <a:tailEnd/>
            </a:ln>
          </p:spPr>
          <p:txBody>
            <a:bodyPr wrap="square">
              <a:spAutoFit/>
            </a:bodyPr>
            <a:lstStyle/>
            <a:p>
              <a:pPr algn="just">
                <a:lnSpc>
                  <a:spcPct val="110000"/>
                </a:lnSpc>
              </a:pPr>
              <a:r>
                <a:rPr lang="en-US" sz="2000" b="1" dirty="0"/>
                <a:t>      </a:t>
              </a:r>
              <a:r>
                <a:rPr lang="ro-RO" sz="2000" b="1" dirty="0"/>
                <a:t>Să considerăm un corp de masă m aflat într-un SRN. Corpul este acționat de mai multe forțe reale ce au rezultanta R și de forța de inerție. Față de SRN, corpul se mișcă cu accelerația relativă a</a:t>
              </a:r>
              <a:r>
                <a:rPr lang="ro-RO" sz="2000" b="1" baseline="-25000" dirty="0"/>
                <a:t>r</a:t>
              </a:r>
              <a:r>
                <a:rPr lang="ro-RO" sz="2000" b="1" dirty="0"/>
                <a:t> .</a:t>
              </a:r>
            </a:p>
            <a:p>
              <a:pPr algn="just">
                <a:lnSpc>
                  <a:spcPct val="110000"/>
                </a:lnSpc>
              </a:pPr>
              <a:r>
                <a:rPr lang="ro-RO" sz="2000" b="1" dirty="0"/>
                <a:t>      Principiul al II-lea al dinamicii în SRN este:</a:t>
              </a:r>
            </a:p>
          </p:txBody>
        </p:sp>
        <p:cxnSp>
          <p:nvCxnSpPr>
            <p:cNvPr id="55" name="Straight Arrow Connector 54"/>
            <p:cNvCxnSpPr/>
            <p:nvPr/>
          </p:nvCxnSpPr>
          <p:spPr>
            <a:xfrm rot="10800000">
              <a:off x="6749143" y="3200400"/>
              <a:ext cx="190497" cy="1588"/>
            </a:xfrm>
            <a:prstGeom prst="straightConnector1">
              <a:avLst/>
            </a:prstGeom>
            <a:ln w="12700">
              <a:solidFill>
                <a:schemeClr val="tx1"/>
              </a:solidFill>
              <a:headEnd type="triangl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56" name="Straight Arrow Connector 55"/>
            <p:cNvCxnSpPr/>
            <p:nvPr/>
          </p:nvCxnSpPr>
          <p:spPr>
            <a:xfrm rot="10800000">
              <a:off x="7532914" y="3603171"/>
              <a:ext cx="190497" cy="1588"/>
            </a:xfrm>
            <a:prstGeom prst="straightConnector1">
              <a:avLst/>
            </a:prstGeom>
            <a:ln w="12700">
              <a:solidFill>
                <a:schemeClr val="tx1"/>
              </a:solidFill>
              <a:headEnd type="triangle" w="med" len="med"/>
              <a:tailEnd type="none" w="med" len="med"/>
            </a:ln>
          </p:spPr>
          <p:style>
            <a:lnRef idx="1">
              <a:schemeClr val="accent1"/>
            </a:lnRef>
            <a:fillRef idx="0">
              <a:schemeClr val="accent1"/>
            </a:fillRef>
            <a:effectRef idx="0">
              <a:schemeClr val="accent1"/>
            </a:effectRef>
            <a:fontRef idx="minor">
              <a:schemeClr val="tx1"/>
            </a:fontRef>
          </p:style>
        </p:cxnSp>
      </p:grpSp>
      <p:sp>
        <p:nvSpPr>
          <p:cNvPr id="58" name="AutoShape 54">
            <a:hlinkClick r:id="rId6" action="ppaction://hlinksldjump" highlightClick="1"/>
          </p:cNvPr>
          <p:cNvSpPr>
            <a:spLocks noChangeArrowheads="1"/>
          </p:cNvSpPr>
          <p:nvPr/>
        </p:nvSpPr>
        <p:spPr bwMode="auto">
          <a:xfrm>
            <a:off x="4343400" y="6400800"/>
            <a:ext cx="457200" cy="304800"/>
          </a:xfrm>
          <a:prstGeom prst="actionButtonHome">
            <a:avLst/>
          </a:prstGeom>
          <a:solidFill>
            <a:srgbClr val="9BBA56"/>
          </a:solidFill>
          <a:ln w="9525">
            <a:solidFill>
              <a:srgbClr val="C00000"/>
            </a:solidFill>
            <a:miter lim="800000"/>
            <a:headEnd/>
            <a:tailEnd/>
          </a:ln>
          <a:scene3d>
            <a:camera prst="orthographicFront"/>
            <a:lightRig rig="threePt" dir="t"/>
          </a:scene3d>
          <a:sp3d>
            <a:bevelT/>
          </a:sp3d>
        </p:spPr>
        <p:txBody>
          <a:bodyPr wrap="none" anchor="ctr"/>
          <a:lstStyle/>
          <a:p>
            <a:pPr>
              <a:defRPr/>
            </a:pPr>
            <a:endParaRPr lang="ro-RO"/>
          </a:p>
        </p:txBody>
      </p:sp>
      <p:sp>
        <p:nvSpPr>
          <p:cNvPr id="59" name="Rectangle 58"/>
          <p:cNvSpPr>
            <a:spLocks noChangeArrowheads="1"/>
          </p:cNvSpPr>
          <p:nvPr/>
        </p:nvSpPr>
        <p:spPr bwMode="auto">
          <a:xfrm>
            <a:off x="0" y="6705600"/>
            <a:ext cx="9144000" cy="215444"/>
          </a:xfrm>
          <a:prstGeom prst="rect">
            <a:avLst/>
          </a:prstGeom>
          <a:noFill/>
          <a:ln w="9525">
            <a:noFill/>
            <a:miter lim="800000"/>
            <a:headEnd/>
            <a:tailEnd/>
          </a:ln>
        </p:spPr>
        <p:txBody>
          <a:bodyPr>
            <a:spAutoFit/>
          </a:bodyPr>
          <a:lstStyle/>
          <a:p>
            <a:pPr algn="ctr">
              <a:defRPr/>
            </a:pPr>
            <a:r>
              <a:rPr lang="en-US" sz="800" dirty="0">
                <a:effectLst>
                  <a:outerShdw blurRad="38100" dist="38100" dir="2700000" algn="tl">
                    <a:srgbClr val="000000">
                      <a:alpha val="43137"/>
                    </a:srgbClr>
                  </a:outerShdw>
                </a:effectLst>
                <a:latin typeface="Arial" panose="020B0604020202020204" pitchFamily="34" charset="0"/>
                <a:cs typeface="Arial" pitchFamily="34" charset="0"/>
              </a:rPr>
              <a:t>Prof. </a:t>
            </a:r>
            <a:r>
              <a:rPr lang="ro-RO" sz="800" dirty="0">
                <a:effectLst>
                  <a:outerShdw blurRad="38100" dist="38100" dir="2700000" algn="tl">
                    <a:srgbClr val="000000">
                      <a:alpha val="43137"/>
                    </a:srgbClr>
                  </a:outerShdw>
                </a:effectLst>
                <a:latin typeface="Arial" panose="020B0604020202020204" pitchFamily="34" charset="0"/>
                <a:cs typeface="Arial" pitchFamily="34" charset="0"/>
              </a:rPr>
              <a:t>Barbu MIHAELA FLORICA			 Liceul Tehnologic „Gheorghe Ionescu-Sisești” – Valea Călugărească</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2" name="Picture 3"/>
          <p:cNvPicPr>
            <a:picLocks noChangeAspect="1" noChangeArrowheads="1"/>
          </p:cNvPicPr>
          <p:nvPr/>
        </p:nvPicPr>
        <p:blipFill>
          <a:blip r:embed="rId3">
            <a:duotone>
              <a:prstClr val="black"/>
              <a:schemeClr val="accent3">
                <a:tint val="45000"/>
                <a:satMod val="400000"/>
              </a:schemeClr>
            </a:duotone>
          </a:blip>
          <a:srcRect/>
          <a:stretch>
            <a:fillRect/>
          </a:stretch>
        </p:blipFill>
        <p:spPr bwMode="auto">
          <a:xfrm>
            <a:off x="228600" y="304800"/>
            <a:ext cx="8686800" cy="685800"/>
          </a:xfrm>
          <a:prstGeom prst="rect">
            <a:avLst/>
          </a:prstGeom>
          <a:noFill/>
          <a:ln w="9525">
            <a:noFill/>
            <a:miter lim="800000"/>
            <a:headEnd/>
            <a:tailEnd/>
          </a:ln>
          <a:scene3d>
            <a:camera prst="orthographicFront"/>
            <a:lightRig rig="threePt" dir="t"/>
          </a:scene3d>
          <a:sp3d>
            <a:bevelT w="152400" h="50800" prst="softRound"/>
          </a:sp3d>
        </p:spPr>
      </p:pic>
      <p:sp>
        <p:nvSpPr>
          <p:cNvPr id="17" name="Donut 16"/>
          <p:cNvSpPr/>
          <p:nvPr/>
        </p:nvSpPr>
        <p:spPr>
          <a:xfrm>
            <a:off x="4343400" y="914400"/>
            <a:ext cx="457200" cy="457200"/>
          </a:xfrm>
          <a:prstGeom prst="donut">
            <a:avLst>
              <a:gd name="adj" fmla="val 11960"/>
            </a:avLst>
          </a:prstGeom>
          <a:ln>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schemeClr val="tx1"/>
              </a:solidFill>
            </a:endParaRPr>
          </a:p>
        </p:txBody>
      </p:sp>
      <p:cxnSp>
        <p:nvCxnSpPr>
          <p:cNvPr id="19" name="Straight Connector 18"/>
          <p:cNvCxnSpPr/>
          <p:nvPr/>
        </p:nvCxnSpPr>
        <p:spPr>
          <a:xfrm>
            <a:off x="228600" y="1143000"/>
            <a:ext cx="4038600" cy="1588"/>
          </a:xfrm>
          <a:prstGeom prst="line">
            <a:avLst/>
          </a:prstGeom>
          <a:ln w="19050">
            <a:solidFill>
              <a:schemeClr val="accent1">
                <a:lumMod val="50000"/>
              </a:schemeClr>
            </a:solidFill>
            <a:prstDash val="sysDash"/>
          </a:ln>
        </p:spPr>
        <p:style>
          <a:lnRef idx="1">
            <a:schemeClr val="accent1"/>
          </a:lnRef>
          <a:fillRef idx="0">
            <a:schemeClr val="accent1"/>
          </a:fillRef>
          <a:effectRef idx="0">
            <a:schemeClr val="accent1"/>
          </a:effectRef>
          <a:fontRef idx="minor">
            <a:schemeClr val="tx1"/>
          </a:fontRef>
        </p:style>
      </p:cxnSp>
      <p:cxnSp>
        <p:nvCxnSpPr>
          <p:cNvPr id="22" name="Straight Connector 21"/>
          <p:cNvCxnSpPr/>
          <p:nvPr/>
        </p:nvCxnSpPr>
        <p:spPr>
          <a:xfrm>
            <a:off x="4876800" y="1143000"/>
            <a:ext cx="4038600" cy="1588"/>
          </a:xfrm>
          <a:prstGeom prst="line">
            <a:avLst/>
          </a:prstGeom>
          <a:ln w="19050">
            <a:solidFill>
              <a:schemeClr val="accent1">
                <a:lumMod val="50000"/>
              </a:schemeClr>
            </a:solidFill>
            <a:prstDash val="sysDash"/>
          </a:ln>
        </p:spPr>
        <p:style>
          <a:lnRef idx="1">
            <a:schemeClr val="accent1"/>
          </a:lnRef>
          <a:fillRef idx="0">
            <a:schemeClr val="accent1"/>
          </a:fillRef>
          <a:effectRef idx="0">
            <a:schemeClr val="accent1"/>
          </a:effectRef>
          <a:fontRef idx="minor">
            <a:schemeClr val="tx1"/>
          </a:fontRef>
        </p:style>
      </p:cxnSp>
      <p:sp>
        <p:nvSpPr>
          <p:cNvPr id="27" name="TextBox 26"/>
          <p:cNvSpPr txBox="1"/>
          <p:nvPr/>
        </p:nvSpPr>
        <p:spPr>
          <a:xfrm>
            <a:off x="228600" y="304800"/>
            <a:ext cx="8686800" cy="584200"/>
          </a:xfrm>
          <a:prstGeom prst="rect">
            <a:avLst/>
          </a:prstGeom>
          <a:noFill/>
        </p:spPr>
        <p:txBody>
          <a:bodyPr>
            <a:spAutoFit/>
          </a:bodyPr>
          <a:lstStyle/>
          <a:p>
            <a:pPr algn="ctr">
              <a:defRPr/>
            </a:pPr>
            <a:r>
              <a:rPr lang="en-US" sz="3200" b="1" dirty="0">
                <a:solidFill>
                  <a:srgbClr val="C00000"/>
                </a:solidFill>
                <a:effectLst>
                  <a:outerShdw blurRad="38100" dist="38100" dir="2700000" algn="tl">
                    <a:srgbClr val="000000">
                      <a:alpha val="43137"/>
                    </a:srgbClr>
                  </a:outerShdw>
                </a:effectLst>
                <a:cs typeface="Arial" charset="0"/>
              </a:rPr>
              <a:t>BIBLIOGRAFIA</a:t>
            </a:r>
          </a:p>
        </p:txBody>
      </p:sp>
      <p:sp>
        <p:nvSpPr>
          <p:cNvPr id="28" name="TextBox 44"/>
          <p:cNvSpPr txBox="1">
            <a:spLocks noChangeArrowheads="1"/>
          </p:cNvSpPr>
          <p:nvPr/>
        </p:nvSpPr>
        <p:spPr bwMode="auto">
          <a:xfrm>
            <a:off x="228600" y="1295400"/>
            <a:ext cx="8610600" cy="5016758"/>
          </a:xfrm>
          <a:prstGeom prst="rect">
            <a:avLst/>
          </a:prstGeom>
          <a:noFill/>
          <a:ln w="9525">
            <a:noFill/>
            <a:miter lim="800000"/>
            <a:headEnd/>
            <a:tailEnd/>
          </a:ln>
        </p:spPr>
        <p:txBody>
          <a:bodyPr>
            <a:spAutoFit/>
          </a:bodyPr>
          <a:lstStyle/>
          <a:p>
            <a:pPr algn="just">
              <a:buFont typeface="Wingdings" pitchFamily="2" charset="2"/>
              <a:buChar char="Ø"/>
            </a:pPr>
            <a:r>
              <a:rPr lang="ro-RO" sz="2000" b="1" dirty="0">
                <a:solidFill>
                  <a:srgbClr val="36521A"/>
                </a:solidFill>
              </a:rPr>
              <a:t>Hristev Anatolie, </a:t>
            </a:r>
            <a:r>
              <a:rPr lang="ro-RO" sz="2000" b="1" dirty="0" err="1">
                <a:solidFill>
                  <a:srgbClr val="36521A"/>
                </a:solidFill>
              </a:rPr>
              <a:t>Fălie</a:t>
            </a:r>
            <a:r>
              <a:rPr lang="ro-RO" sz="2000" b="1" dirty="0">
                <a:solidFill>
                  <a:srgbClr val="36521A"/>
                </a:solidFill>
              </a:rPr>
              <a:t> Vasile, </a:t>
            </a:r>
            <a:r>
              <a:rPr lang="ro-RO" sz="2000" b="1" dirty="0" err="1">
                <a:solidFill>
                  <a:srgbClr val="36521A"/>
                </a:solidFill>
              </a:rPr>
              <a:t>Manda</a:t>
            </a:r>
            <a:r>
              <a:rPr lang="ro-RO" sz="2000" b="1" dirty="0">
                <a:solidFill>
                  <a:srgbClr val="36521A"/>
                </a:solidFill>
              </a:rPr>
              <a:t> Dumitru – Fizică, manual pentru clasa a IX-a, Editura Didactică și Pedagogică, București, 1995</a:t>
            </a:r>
          </a:p>
          <a:p>
            <a:pPr algn="just">
              <a:buFont typeface="Wingdings" pitchFamily="2" charset="2"/>
              <a:buChar char="Ø"/>
            </a:pPr>
            <a:r>
              <a:rPr lang="ro-RO" sz="2000" b="1" dirty="0">
                <a:solidFill>
                  <a:srgbClr val="36521A"/>
                </a:solidFill>
              </a:rPr>
              <a:t>Gherbanovschi Cleopatra, Gherbanovschi Nicolae - FIZICĂ, Manual pentru clasa a IX-a, Editura Niculescu, 2004</a:t>
            </a:r>
          </a:p>
          <a:p>
            <a:pPr algn="just">
              <a:buFont typeface="Wingdings" pitchFamily="2" charset="2"/>
              <a:buChar char="Ø"/>
            </a:pPr>
            <a:r>
              <a:rPr lang="ro-RO" sz="2000" b="1" dirty="0">
                <a:solidFill>
                  <a:srgbClr val="36521A"/>
                </a:solidFill>
              </a:rPr>
              <a:t>Ionescu-Andrei Rodica, Onea Cristina, Toma Ion – FIZICĂ, Manual pentru clasa a IX-a, Grupul Editorial ART, București, 2005</a:t>
            </a:r>
            <a:endParaRPr lang="en-US" sz="2000" b="1" dirty="0">
              <a:solidFill>
                <a:srgbClr val="36521A"/>
              </a:solidFill>
            </a:endParaRPr>
          </a:p>
          <a:p>
            <a:pPr algn="just">
              <a:buFont typeface="Wingdings" pitchFamily="2" charset="2"/>
              <a:buChar char="Ø"/>
            </a:pPr>
            <a:r>
              <a:rPr lang="en-US" sz="2000" b="1" dirty="0" err="1">
                <a:solidFill>
                  <a:srgbClr val="36521A"/>
                </a:solidFill>
              </a:rPr>
              <a:t>Mantea</a:t>
            </a:r>
            <a:r>
              <a:rPr lang="en-US" sz="2000" b="1" dirty="0">
                <a:solidFill>
                  <a:srgbClr val="36521A"/>
                </a:solidFill>
              </a:rPr>
              <a:t> </a:t>
            </a:r>
            <a:r>
              <a:rPr lang="en-US" sz="2000" b="1" dirty="0" err="1">
                <a:solidFill>
                  <a:srgbClr val="36521A"/>
                </a:solidFill>
              </a:rPr>
              <a:t>Constanti</a:t>
            </a:r>
            <a:r>
              <a:rPr lang="en-US" sz="2000" b="1" dirty="0">
                <a:solidFill>
                  <a:srgbClr val="36521A"/>
                </a:solidFill>
              </a:rPr>
              <a:t>, </a:t>
            </a:r>
            <a:r>
              <a:rPr lang="en-US" sz="2000" b="1" dirty="0" err="1">
                <a:solidFill>
                  <a:srgbClr val="36521A"/>
                </a:solidFill>
              </a:rPr>
              <a:t>Garabet</a:t>
            </a:r>
            <a:r>
              <a:rPr lang="en-US" sz="2000" b="1" dirty="0">
                <a:solidFill>
                  <a:srgbClr val="36521A"/>
                </a:solidFill>
              </a:rPr>
              <a:t> </a:t>
            </a:r>
            <a:r>
              <a:rPr lang="en-US" sz="2000" b="1" dirty="0" err="1">
                <a:solidFill>
                  <a:srgbClr val="36521A"/>
                </a:solidFill>
              </a:rPr>
              <a:t>Mihaela</a:t>
            </a:r>
            <a:r>
              <a:rPr lang="en-US" sz="2000" b="1" dirty="0">
                <a:solidFill>
                  <a:srgbClr val="36521A"/>
                </a:solidFill>
              </a:rPr>
              <a:t> – FIZIC</a:t>
            </a:r>
            <a:r>
              <a:rPr lang="ro-RO" sz="2000" b="1" dirty="0">
                <a:solidFill>
                  <a:srgbClr val="36521A"/>
                </a:solidFill>
              </a:rPr>
              <a:t>Ă, Manual pentru clasa a 9-a, Editura BIC ALL, 2004</a:t>
            </a:r>
          </a:p>
          <a:p>
            <a:pPr algn="just"/>
            <a:endParaRPr lang="en-US" sz="2000" b="1" dirty="0"/>
          </a:p>
          <a:p>
            <a:pPr algn="just">
              <a:buFont typeface="Arial" pitchFamily="34" charset="0"/>
              <a:buChar char="•"/>
            </a:pPr>
            <a:r>
              <a:rPr lang="ro-RO" sz="2000" b="1" dirty="0"/>
              <a:t>http://ffden-2.phys.uaf.edu/104_2012_web_projects/fabienne-clerc/3rdlaw.html</a:t>
            </a:r>
          </a:p>
          <a:p>
            <a:pPr algn="just">
              <a:buFont typeface="Arial" pitchFamily="34" charset="0"/>
              <a:buChar char="•"/>
            </a:pPr>
            <a:r>
              <a:rPr lang="ro-RO" sz="2000" b="1" dirty="0"/>
              <a:t>http://msabau.xhost.ro/?Fizic%E3:Electrostatica:Electrizarea_corpurilor</a:t>
            </a:r>
          </a:p>
          <a:p>
            <a:pPr algn="just">
              <a:buFont typeface="Arial" pitchFamily="34" charset="0"/>
              <a:buChar char="•"/>
            </a:pPr>
            <a:r>
              <a:rPr lang="ro-RO" sz="2000" b="1" dirty="0"/>
              <a:t>http://onlinephys.haplosciences.com/newton3.html</a:t>
            </a:r>
            <a:endParaRPr lang="en-US" sz="2000" b="1" dirty="0"/>
          </a:p>
          <a:p>
            <a:pPr algn="just">
              <a:buFont typeface="Arial" pitchFamily="34" charset="0"/>
              <a:buChar char="•"/>
            </a:pPr>
            <a:r>
              <a:rPr lang="en-US" sz="2000" b="1" dirty="0"/>
              <a:t>http://www.animatorisland.com/pyhsics-in-animation-the-law-of-inertia/</a:t>
            </a:r>
            <a:endParaRPr lang="ro-RO" sz="2000" b="1" dirty="0"/>
          </a:p>
        </p:txBody>
      </p:sp>
      <p:sp>
        <p:nvSpPr>
          <p:cNvPr id="63" name="AutoShape 54">
            <a:hlinkClick r:id="rId4" action="ppaction://hlinksldjump" highlightClick="1"/>
          </p:cNvPr>
          <p:cNvSpPr>
            <a:spLocks noChangeArrowheads="1"/>
          </p:cNvSpPr>
          <p:nvPr/>
        </p:nvSpPr>
        <p:spPr bwMode="auto">
          <a:xfrm>
            <a:off x="4343400" y="6400800"/>
            <a:ext cx="457200" cy="304800"/>
          </a:xfrm>
          <a:prstGeom prst="actionButtonHome">
            <a:avLst/>
          </a:prstGeom>
          <a:solidFill>
            <a:srgbClr val="9BBA56"/>
          </a:solidFill>
          <a:ln w="9525">
            <a:solidFill>
              <a:srgbClr val="C00000"/>
            </a:solidFill>
            <a:miter lim="800000"/>
            <a:headEnd/>
            <a:tailEnd/>
          </a:ln>
          <a:scene3d>
            <a:camera prst="orthographicFront"/>
            <a:lightRig rig="threePt" dir="t"/>
          </a:scene3d>
          <a:sp3d>
            <a:bevelT/>
          </a:sp3d>
        </p:spPr>
        <p:txBody>
          <a:bodyPr wrap="none" anchor="ctr"/>
          <a:lstStyle/>
          <a:p>
            <a:pPr>
              <a:defRPr/>
            </a:pPr>
            <a:endParaRPr lang="ro-RO"/>
          </a:p>
        </p:txBody>
      </p:sp>
      <p:sp>
        <p:nvSpPr>
          <p:cNvPr id="9" name="Rectangle 8"/>
          <p:cNvSpPr>
            <a:spLocks noChangeArrowheads="1"/>
          </p:cNvSpPr>
          <p:nvPr/>
        </p:nvSpPr>
        <p:spPr bwMode="auto">
          <a:xfrm>
            <a:off x="0" y="6705600"/>
            <a:ext cx="9144000" cy="215444"/>
          </a:xfrm>
          <a:prstGeom prst="rect">
            <a:avLst/>
          </a:prstGeom>
          <a:noFill/>
          <a:ln w="9525">
            <a:noFill/>
            <a:miter lim="800000"/>
            <a:headEnd/>
            <a:tailEnd/>
          </a:ln>
        </p:spPr>
        <p:txBody>
          <a:bodyPr>
            <a:spAutoFit/>
          </a:bodyPr>
          <a:lstStyle/>
          <a:p>
            <a:pPr algn="ctr">
              <a:defRPr/>
            </a:pPr>
            <a:r>
              <a:rPr lang="en-US" sz="800" dirty="0">
                <a:effectLst>
                  <a:outerShdw blurRad="38100" dist="38100" dir="2700000" algn="tl">
                    <a:srgbClr val="000000">
                      <a:alpha val="43137"/>
                    </a:srgbClr>
                  </a:outerShdw>
                </a:effectLst>
                <a:latin typeface="Arial" panose="020B0604020202020204" pitchFamily="34" charset="0"/>
                <a:cs typeface="Arial" pitchFamily="34" charset="0"/>
              </a:rPr>
              <a:t>Prof. </a:t>
            </a:r>
            <a:r>
              <a:rPr lang="ro-RO" sz="800" dirty="0">
                <a:effectLst>
                  <a:outerShdw blurRad="38100" dist="38100" dir="2700000" algn="tl">
                    <a:srgbClr val="000000">
                      <a:alpha val="43137"/>
                    </a:srgbClr>
                  </a:outerShdw>
                </a:effectLst>
                <a:latin typeface="Arial" panose="020B0604020202020204" pitchFamily="34" charset="0"/>
                <a:cs typeface="Arial" pitchFamily="34" charset="0"/>
              </a:rPr>
              <a:t>Barbu MIHAELA FLORICA			 Liceul Tehnologic „Gheorghe Ionescu-Sisești” – Valea Călugărească</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2" name="Picture 3"/>
          <p:cNvPicPr>
            <a:picLocks noChangeAspect="1" noChangeArrowheads="1"/>
          </p:cNvPicPr>
          <p:nvPr/>
        </p:nvPicPr>
        <p:blipFill>
          <a:blip r:embed="rId3">
            <a:duotone>
              <a:prstClr val="black"/>
              <a:schemeClr val="accent3">
                <a:tint val="45000"/>
                <a:satMod val="400000"/>
              </a:schemeClr>
            </a:duotone>
          </a:blip>
          <a:srcRect/>
          <a:stretch>
            <a:fillRect/>
          </a:stretch>
        </p:blipFill>
        <p:spPr bwMode="auto">
          <a:xfrm>
            <a:off x="228600" y="304800"/>
            <a:ext cx="8686800" cy="685800"/>
          </a:xfrm>
          <a:prstGeom prst="rect">
            <a:avLst/>
          </a:prstGeom>
          <a:noFill/>
          <a:ln w="9525">
            <a:noFill/>
            <a:miter lim="800000"/>
            <a:headEnd/>
            <a:tailEnd/>
          </a:ln>
          <a:scene3d>
            <a:camera prst="orthographicFront"/>
            <a:lightRig rig="threePt" dir="t"/>
          </a:scene3d>
          <a:sp3d>
            <a:bevelT w="152400" h="50800" prst="softRound"/>
          </a:sp3d>
        </p:spPr>
      </p:pic>
      <p:sp>
        <p:nvSpPr>
          <p:cNvPr id="17" name="Donut 16"/>
          <p:cNvSpPr/>
          <p:nvPr/>
        </p:nvSpPr>
        <p:spPr>
          <a:xfrm>
            <a:off x="4343400" y="914400"/>
            <a:ext cx="457200" cy="457200"/>
          </a:xfrm>
          <a:prstGeom prst="donut">
            <a:avLst>
              <a:gd name="adj" fmla="val 11960"/>
            </a:avLst>
          </a:prstGeom>
          <a:ln>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schemeClr val="tx1"/>
              </a:solidFill>
            </a:endParaRPr>
          </a:p>
        </p:txBody>
      </p:sp>
      <p:cxnSp>
        <p:nvCxnSpPr>
          <p:cNvPr id="19" name="Straight Connector 18"/>
          <p:cNvCxnSpPr/>
          <p:nvPr/>
        </p:nvCxnSpPr>
        <p:spPr>
          <a:xfrm>
            <a:off x="228600" y="1143000"/>
            <a:ext cx="4038600" cy="1588"/>
          </a:xfrm>
          <a:prstGeom prst="line">
            <a:avLst/>
          </a:prstGeom>
          <a:ln w="19050">
            <a:solidFill>
              <a:schemeClr val="accent1">
                <a:lumMod val="50000"/>
              </a:schemeClr>
            </a:solidFill>
            <a:prstDash val="sysDash"/>
          </a:ln>
        </p:spPr>
        <p:style>
          <a:lnRef idx="1">
            <a:schemeClr val="accent1"/>
          </a:lnRef>
          <a:fillRef idx="0">
            <a:schemeClr val="accent1"/>
          </a:fillRef>
          <a:effectRef idx="0">
            <a:schemeClr val="accent1"/>
          </a:effectRef>
          <a:fontRef idx="minor">
            <a:schemeClr val="tx1"/>
          </a:fontRef>
        </p:style>
      </p:cxnSp>
      <p:cxnSp>
        <p:nvCxnSpPr>
          <p:cNvPr id="22" name="Straight Connector 21"/>
          <p:cNvCxnSpPr/>
          <p:nvPr/>
        </p:nvCxnSpPr>
        <p:spPr>
          <a:xfrm>
            <a:off x="4876800" y="1143000"/>
            <a:ext cx="4038600" cy="1588"/>
          </a:xfrm>
          <a:prstGeom prst="line">
            <a:avLst/>
          </a:prstGeom>
          <a:ln w="19050">
            <a:solidFill>
              <a:schemeClr val="accent1">
                <a:lumMod val="50000"/>
              </a:schemeClr>
            </a:solidFill>
            <a:prstDash val="sysDash"/>
          </a:ln>
        </p:spPr>
        <p:style>
          <a:lnRef idx="1">
            <a:schemeClr val="accent1"/>
          </a:lnRef>
          <a:fillRef idx="0">
            <a:schemeClr val="accent1"/>
          </a:fillRef>
          <a:effectRef idx="0">
            <a:schemeClr val="accent1"/>
          </a:effectRef>
          <a:fontRef idx="minor">
            <a:schemeClr val="tx1"/>
          </a:fontRef>
        </p:style>
      </p:cxnSp>
      <p:sp>
        <p:nvSpPr>
          <p:cNvPr id="27" name="TextBox 26"/>
          <p:cNvSpPr txBox="1"/>
          <p:nvPr/>
        </p:nvSpPr>
        <p:spPr>
          <a:xfrm>
            <a:off x="228600" y="304800"/>
            <a:ext cx="8686800" cy="584200"/>
          </a:xfrm>
          <a:prstGeom prst="rect">
            <a:avLst/>
          </a:prstGeom>
          <a:noFill/>
        </p:spPr>
        <p:txBody>
          <a:bodyPr>
            <a:spAutoFit/>
          </a:bodyPr>
          <a:lstStyle/>
          <a:p>
            <a:pPr algn="ctr">
              <a:defRPr/>
            </a:pPr>
            <a:r>
              <a:rPr lang="en-US" sz="3200" b="1" dirty="0">
                <a:solidFill>
                  <a:srgbClr val="C00000"/>
                </a:solidFill>
                <a:effectLst>
                  <a:outerShdw blurRad="38100" dist="38100" dir="2700000" algn="tl">
                    <a:srgbClr val="000000">
                      <a:alpha val="43137"/>
                    </a:srgbClr>
                  </a:outerShdw>
                </a:effectLst>
                <a:cs typeface="Arial" charset="0"/>
              </a:rPr>
              <a:t>BIBLIOGRAFIA</a:t>
            </a:r>
          </a:p>
        </p:txBody>
      </p:sp>
      <p:sp>
        <p:nvSpPr>
          <p:cNvPr id="28" name="TextBox 44"/>
          <p:cNvSpPr txBox="1">
            <a:spLocks noChangeArrowheads="1"/>
          </p:cNvSpPr>
          <p:nvPr/>
        </p:nvSpPr>
        <p:spPr bwMode="auto">
          <a:xfrm>
            <a:off x="228600" y="1295400"/>
            <a:ext cx="8610600" cy="5016758"/>
          </a:xfrm>
          <a:prstGeom prst="rect">
            <a:avLst/>
          </a:prstGeom>
          <a:noFill/>
          <a:ln w="9525">
            <a:noFill/>
            <a:miter lim="800000"/>
            <a:headEnd/>
            <a:tailEnd/>
          </a:ln>
        </p:spPr>
        <p:txBody>
          <a:bodyPr>
            <a:spAutoFit/>
          </a:bodyPr>
          <a:lstStyle/>
          <a:p>
            <a:pPr algn="just">
              <a:buFont typeface="Arial" pitchFamily="34" charset="0"/>
              <a:buChar char="•"/>
            </a:pPr>
            <a:r>
              <a:rPr lang="en-US" sz="2000" b="1" dirty="0"/>
              <a:t>http://www.design-simulation.com/Documents/IP/images/simulationimages/newtonlaws/newtonandapple.gif</a:t>
            </a:r>
            <a:endParaRPr lang="ro-RO" sz="2000" b="1" dirty="0"/>
          </a:p>
          <a:p>
            <a:pPr algn="just">
              <a:buFont typeface="Arial" pitchFamily="34" charset="0"/>
              <a:buChar char="•"/>
            </a:pPr>
            <a:r>
              <a:rPr lang="en-US" sz="2000" b="1" dirty="0"/>
              <a:t>http://www.hk-phy.org/contextual/mechanics/for/ac_re03_e.html</a:t>
            </a:r>
          </a:p>
          <a:p>
            <a:pPr algn="just">
              <a:buFont typeface="Arial" pitchFamily="34" charset="0"/>
              <a:buChar char="•"/>
            </a:pPr>
            <a:r>
              <a:rPr lang="ro-RO" sz="2000" b="1" dirty="0"/>
              <a:t>http://www.laughinggif.com/gifs/eyu0zrmqpq</a:t>
            </a:r>
          </a:p>
          <a:p>
            <a:pPr algn="just">
              <a:buFont typeface="Arial" pitchFamily="34" charset="0"/>
              <a:buChar char="•"/>
            </a:pPr>
            <a:r>
              <a:rPr lang="ro-RO" sz="2000" b="1" dirty="0"/>
              <a:t>http://www.physicsclassroom.com/mmedia/newtlaws/cci.cfm</a:t>
            </a:r>
          </a:p>
          <a:p>
            <a:pPr algn="just">
              <a:buFont typeface="Arial" pitchFamily="34" charset="0"/>
              <a:buChar char="•"/>
            </a:pPr>
            <a:r>
              <a:rPr lang="ro-RO" sz="2000" b="1" dirty="0"/>
              <a:t>http://www.physicsclassroom.com/mmedia/newtlaws/il.cfm</a:t>
            </a:r>
          </a:p>
          <a:p>
            <a:pPr algn="just">
              <a:buFont typeface="Arial" pitchFamily="34" charset="0"/>
              <a:buChar char="•"/>
            </a:pPr>
            <a:r>
              <a:rPr lang="ro-RO" sz="2000" b="1" dirty="0"/>
              <a:t>http://www.physicsclassroom.com/mmedia/newtlaws/mb.cfm</a:t>
            </a:r>
          </a:p>
          <a:p>
            <a:pPr algn="just">
              <a:buFont typeface="Arial" pitchFamily="34" charset="0"/>
              <a:buChar char="•"/>
            </a:pPr>
            <a:r>
              <a:rPr lang="ro-RO" sz="2000" b="1" dirty="0"/>
              <a:t>http://www.physicslessons.com/demos.html</a:t>
            </a:r>
          </a:p>
          <a:p>
            <a:pPr algn="just">
              <a:buFont typeface="Arial" pitchFamily="34" charset="0"/>
              <a:buChar char="•"/>
            </a:pPr>
            <a:r>
              <a:rPr lang="ro-RO" sz="2000" b="1" dirty="0"/>
              <a:t>http://www.radioromanul.es/stiri-sport/haltere-medalii-de-aur-cucerite-de-dumitru-captari-la-europenele-de-la-split-argint-si-bronz-pentru-razvan-martin/</a:t>
            </a:r>
          </a:p>
          <a:p>
            <a:pPr algn="just">
              <a:buFont typeface="Arial" pitchFamily="34" charset="0"/>
              <a:buChar char="•"/>
            </a:pPr>
            <a:r>
              <a:rPr lang="ro-RO" sz="2000" b="1" dirty="0"/>
              <a:t>https://www.tes.com/lessons/UkBIfaUcIXKdUw/newton-s-third-law-of-motion</a:t>
            </a:r>
          </a:p>
          <a:p>
            <a:pPr algn="just">
              <a:buFont typeface="Arial" pitchFamily="34" charset="0"/>
              <a:buChar char="•"/>
            </a:pPr>
            <a:r>
              <a:rPr lang="ro-RO" sz="2000" b="1" dirty="0"/>
              <a:t>http://www.tutorvista.com/content/physics/physics-i/newtons-laws-motion/newtons-third-law-motion.php</a:t>
            </a:r>
          </a:p>
        </p:txBody>
      </p:sp>
      <p:sp>
        <p:nvSpPr>
          <p:cNvPr id="63" name="AutoShape 54">
            <a:hlinkClick r:id="rId4" action="ppaction://hlinksldjump" highlightClick="1"/>
          </p:cNvPr>
          <p:cNvSpPr>
            <a:spLocks noChangeArrowheads="1"/>
          </p:cNvSpPr>
          <p:nvPr/>
        </p:nvSpPr>
        <p:spPr bwMode="auto">
          <a:xfrm>
            <a:off x="4343400" y="6400800"/>
            <a:ext cx="457200" cy="304800"/>
          </a:xfrm>
          <a:prstGeom prst="actionButtonHome">
            <a:avLst/>
          </a:prstGeom>
          <a:solidFill>
            <a:srgbClr val="9BBA56"/>
          </a:solidFill>
          <a:ln w="9525">
            <a:solidFill>
              <a:srgbClr val="C00000"/>
            </a:solidFill>
            <a:miter lim="800000"/>
            <a:headEnd/>
            <a:tailEnd/>
          </a:ln>
          <a:scene3d>
            <a:camera prst="orthographicFront"/>
            <a:lightRig rig="threePt" dir="t"/>
          </a:scene3d>
          <a:sp3d>
            <a:bevelT/>
          </a:sp3d>
        </p:spPr>
        <p:txBody>
          <a:bodyPr wrap="none" anchor="ctr"/>
          <a:lstStyle/>
          <a:p>
            <a:pPr>
              <a:defRPr/>
            </a:pPr>
            <a:endParaRPr lang="ro-RO"/>
          </a:p>
        </p:txBody>
      </p:sp>
      <p:sp>
        <p:nvSpPr>
          <p:cNvPr id="9" name="Rectangle 8"/>
          <p:cNvSpPr>
            <a:spLocks noChangeArrowheads="1"/>
          </p:cNvSpPr>
          <p:nvPr/>
        </p:nvSpPr>
        <p:spPr bwMode="auto">
          <a:xfrm>
            <a:off x="0" y="6705600"/>
            <a:ext cx="9144000" cy="215444"/>
          </a:xfrm>
          <a:prstGeom prst="rect">
            <a:avLst/>
          </a:prstGeom>
          <a:noFill/>
          <a:ln w="9525">
            <a:noFill/>
            <a:miter lim="800000"/>
            <a:headEnd/>
            <a:tailEnd/>
          </a:ln>
        </p:spPr>
        <p:txBody>
          <a:bodyPr>
            <a:spAutoFit/>
          </a:bodyPr>
          <a:lstStyle/>
          <a:p>
            <a:pPr algn="ctr">
              <a:defRPr/>
            </a:pPr>
            <a:r>
              <a:rPr lang="en-US" sz="800" dirty="0">
                <a:effectLst>
                  <a:outerShdw blurRad="38100" dist="38100" dir="2700000" algn="tl">
                    <a:srgbClr val="000000">
                      <a:alpha val="43137"/>
                    </a:srgbClr>
                  </a:outerShdw>
                </a:effectLst>
                <a:latin typeface="Arial" panose="020B0604020202020204" pitchFamily="34" charset="0"/>
                <a:cs typeface="Arial" pitchFamily="34" charset="0"/>
              </a:rPr>
              <a:t>Prof. </a:t>
            </a:r>
            <a:r>
              <a:rPr lang="ro-RO" sz="800" dirty="0">
                <a:effectLst>
                  <a:outerShdw blurRad="38100" dist="38100" dir="2700000" algn="tl">
                    <a:srgbClr val="000000">
                      <a:alpha val="43137"/>
                    </a:srgbClr>
                  </a:outerShdw>
                </a:effectLst>
                <a:latin typeface="Arial" panose="020B0604020202020204" pitchFamily="34" charset="0"/>
                <a:cs typeface="Arial" pitchFamily="34" charset="0"/>
              </a:rPr>
              <a:t>Barbu MIHAELA FLORICA			 Liceul Tehnologic „Gheorghe Ionescu-Sisești” – Valea Călugărească</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pic>
        <p:nvPicPr>
          <p:cNvPr id="15362" name="Picture 3"/>
          <p:cNvPicPr>
            <a:picLocks noChangeAspect="1" noChangeArrowheads="1"/>
          </p:cNvPicPr>
          <p:nvPr/>
        </p:nvPicPr>
        <p:blipFill>
          <a:blip r:embed="rId2">
            <a:duotone>
              <a:prstClr val="black"/>
              <a:schemeClr val="accent3">
                <a:tint val="45000"/>
                <a:satMod val="400000"/>
              </a:schemeClr>
            </a:duotone>
          </a:blip>
          <a:srcRect/>
          <a:stretch>
            <a:fillRect/>
          </a:stretch>
        </p:blipFill>
        <p:spPr bwMode="auto">
          <a:xfrm>
            <a:off x="228600" y="304800"/>
            <a:ext cx="8686800" cy="685800"/>
          </a:xfrm>
          <a:prstGeom prst="rect">
            <a:avLst/>
          </a:prstGeom>
          <a:noFill/>
          <a:ln w="9525">
            <a:noFill/>
            <a:miter lim="800000"/>
            <a:headEnd/>
            <a:tailEnd/>
          </a:ln>
          <a:scene3d>
            <a:camera prst="orthographicFront"/>
            <a:lightRig rig="threePt" dir="t"/>
          </a:scene3d>
          <a:sp3d>
            <a:bevelT w="152400" h="50800" prst="softRound"/>
          </a:sp3d>
        </p:spPr>
      </p:pic>
      <p:sp>
        <p:nvSpPr>
          <p:cNvPr id="4" name="Donut 3"/>
          <p:cNvSpPr/>
          <p:nvPr/>
        </p:nvSpPr>
        <p:spPr>
          <a:xfrm>
            <a:off x="4343400" y="914400"/>
            <a:ext cx="457200" cy="457200"/>
          </a:xfrm>
          <a:prstGeom prst="donut">
            <a:avLst>
              <a:gd name="adj" fmla="val 11960"/>
            </a:avLst>
          </a:prstGeom>
          <a:ln>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schemeClr val="tx1"/>
              </a:solidFill>
            </a:endParaRPr>
          </a:p>
        </p:txBody>
      </p:sp>
      <p:cxnSp>
        <p:nvCxnSpPr>
          <p:cNvPr id="6" name="Straight Connector 5"/>
          <p:cNvCxnSpPr/>
          <p:nvPr/>
        </p:nvCxnSpPr>
        <p:spPr>
          <a:xfrm>
            <a:off x="228600" y="1143000"/>
            <a:ext cx="4038600" cy="1588"/>
          </a:xfrm>
          <a:prstGeom prst="line">
            <a:avLst/>
          </a:prstGeom>
          <a:ln w="19050">
            <a:solidFill>
              <a:schemeClr val="accent1">
                <a:lumMod val="50000"/>
              </a:schemeClr>
            </a:solidFill>
            <a:prstDash val="sysDash"/>
          </a:ln>
        </p:spPr>
        <p:style>
          <a:lnRef idx="1">
            <a:schemeClr val="accent1"/>
          </a:lnRef>
          <a:fillRef idx="0">
            <a:schemeClr val="accent1"/>
          </a:fillRef>
          <a:effectRef idx="0">
            <a:schemeClr val="accent1"/>
          </a:effectRef>
          <a:fontRef idx="minor">
            <a:schemeClr val="tx1"/>
          </a:fontRef>
        </p:style>
      </p:cxnSp>
      <p:cxnSp>
        <p:nvCxnSpPr>
          <p:cNvPr id="7" name="Straight Connector 6"/>
          <p:cNvCxnSpPr/>
          <p:nvPr/>
        </p:nvCxnSpPr>
        <p:spPr>
          <a:xfrm>
            <a:off x="4876800" y="1143000"/>
            <a:ext cx="4038600" cy="1588"/>
          </a:xfrm>
          <a:prstGeom prst="line">
            <a:avLst/>
          </a:prstGeom>
          <a:ln w="19050">
            <a:solidFill>
              <a:schemeClr val="accent1">
                <a:lumMod val="50000"/>
              </a:schemeClr>
            </a:solidFill>
            <a:prstDash val="sysDash"/>
          </a:ln>
        </p:spPr>
        <p:style>
          <a:lnRef idx="1">
            <a:schemeClr val="accent1"/>
          </a:lnRef>
          <a:fillRef idx="0">
            <a:schemeClr val="accent1"/>
          </a:fillRef>
          <a:effectRef idx="0">
            <a:schemeClr val="accent1"/>
          </a:effectRef>
          <a:fontRef idx="minor">
            <a:schemeClr val="tx1"/>
          </a:fontRef>
        </p:style>
      </p:cxnSp>
      <p:sp>
        <p:nvSpPr>
          <p:cNvPr id="15368" name="AutoShape 53">
            <a:hlinkClick r:id="" action="ppaction://hlinkshowjump?jump=firstslide" highlightClick="1"/>
          </p:cNvPr>
          <p:cNvSpPr>
            <a:spLocks noChangeArrowheads="1"/>
          </p:cNvSpPr>
          <p:nvPr/>
        </p:nvSpPr>
        <p:spPr bwMode="auto">
          <a:xfrm>
            <a:off x="4343400" y="6400800"/>
            <a:ext cx="457200" cy="304800"/>
          </a:xfrm>
          <a:prstGeom prst="actionButtonHome">
            <a:avLst/>
          </a:prstGeom>
          <a:solidFill>
            <a:schemeClr val="accent1"/>
          </a:solidFill>
          <a:ln w="9525">
            <a:solidFill>
              <a:srgbClr val="C00000"/>
            </a:solidFill>
            <a:miter lim="800000"/>
            <a:headEnd/>
            <a:tailEnd/>
          </a:ln>
        </p:spPr>
        <p:txBody>
          <a:bodyPr wrap="none" anchor="ctr"/>
          <a:lstStyle/>
          <a:p>
            <a:endParaRPr lang="ro-RO"/>
          </a:p>
        </p:txBody>
      </p:sp>
      <p:sp>
        <p:nvSpPr>
          <p:cNvPr id="15373" name="AutoShape 54">
            <a:hlinkClick r:id="rId3" action="ppaction://hlinksldjump" highlightClick="1"/>
          </p:cNvPr>
          <p:cNvSpPr>
            <a:spLocks noChangeArrowheads="1"/>
          </p:cNvSpPr>
          <p:nvPr/>
        </p:nvSpPr>
        <p:spPr bwMode="auto">
          <a:xfrm>
            <a:off x="4343400" y="6400800"/>
            <a:ext cx="457200" cy="304800"/>
          </a:xfrm>
          <a:prstGeom prst="actionButtonHome">
            <a:avLst/>
          </a:prstGeom>
          <a:solidFill>
            <a:srgbClr val="9BBA56"/>
          </a:solidFill>
          <a:ln w="9525">
            <a:solidFill>
              <a:srgbClr val="C00000"/>
            </a:solidFill>
            <a:miter lim="800000"/>
            <a:headEnd/>
            <a:tailEnd/>
          </a:ln>
          <a:scene3d>
            <a:camera prst="orthographicFront"/>
            <a:lightRig rig="threePt" dir="t"/>
          </a:scene3d>
          <a:sp3d>
            <a:bevelT/>
          </a:sp3d>
        </p:spPr>
        <p:txBody>
          <a:bodyPr wrap="none" anchor="ctr"/>
          <a:lstStyle/>
          <a:p>
            <a:pPr>
              <a:defRPr/>
            </a:pPr>
            <a:endParaRPr lang="ro-RO"/>
          </a:p>
        </p:txBody>
      </p:sp>
      <p:sp>
        <p:nvSpPr>
          <p:cNvPr id="12" name="Rectangle 11"/>
          <p:cNvSpPr/>
          <p:nvPr/>
        </p:nvSpPr>
        <p:spPr>
          <a:xfrm>
            <a:off x="4343400" y="1371600"/>
            <a:ext cx="4572000" cy="1754326"/>
          </a:xfrm>
          <a:prstGeom prst="rect">
            <a:avLst/>
          </a:prstGeom>
        </p:spPr>
        <p:txBody>
          <a:bodyPr>
            <a:spAutoFit/>
          </a:bodyPr>
          <a:lstStyle/>
          <a:p>
            <a:pPr lvl="0" algn="just"/>
            <a:r>
              <a:rPr lang="ro-RO" b="1" dirty="0"/>
              <a:t>Isaac Newton (1642 - 1727) a enunțat cele trei legi ale dinamicii î</a:t>
            </a:r>
            <a:r>
              <a:rPr lang="vi-VN" b="1" dirty="0"/>
              <a:t>n lucrarea </a:t>
            </a:r>
            <a:r>
              <a:rPr lang="vi-VN" b="1" i="1" dirty="0"/>
              <a:t>Philosophiae naturalis principia</a:t>
            </a:r>
            <a:r>
              <a:rPr lang="ro-RO" b="1" i="1" dirty="0"/>
              <a:t> m</a:t>
            </a:r>
            <a:r>
              <a:rPr lang="vi-VN" b="1" i="1" dirty="0"/>
              <a:t>athematica</a:t>
            </a:r>
            <a:r>
              <a:rPr lang="ro-RO" b="1" i="1" dirty="0"/>
              <a:t> </a:t>
            </a:r>
            <a:r>
              <a:rPr lang="ro-RO" b="1" dirty="0"/>
              <a:t>(Principiile matematice ale filozofiei)</a:t>
            </a:r>
            <a:r>
              <a:rPr lang="vi-VN" b="1" dirty="0"/>
              <a:t> </a:t>
            </a:r>
            <a:r>
              <a:rPr lang="ro-RO" b="1" dirty="0"/>
              <a:t> în 1697. Este considerat „părintele dinamicii”.</a:t>
            </a:r>
            <a:endParaRPr lang="ro-RO" dirty="0"/>
          </a:p>
        </p:txBody>
      </p:sp>
      <p:pic>
        <p:nvPicPr>
          <p:cNvPr id="1029" name="Picture 5" descr="https://upload.wikimedia.org/wikipedia/commons/thumb/4/41/NewtonsPrincipia.jpg/280px-NewtonsPrincipia.jpg"/>
          <p:cNvPicPr>
            <a:picLocks noChangeAspect="1" noChangeArrowheads="1"/>
          </p:cNvPicPr>
          <p:nvPr/>
        </p:nvPicPr>
        <p:blipFill>
          <a:blip r:embed="rId4"/>
          <a:srcRect/>
          <a:stretch>
            <a:fillRect/>
          </a:stretch>
        </p:blipFill>
        <p:spPr bwMode="auto">
          <a:xfrm>
            <a:off x="4343400" y="3154136"/>
            <a:ext cx="4572000" cy="3037116"/>
          </a:xfrm>
          <a:prstGeom prst="rect">
            <a:avLst/>
          </a:prstGeom>
          <a:noFill/>
          <a:ln w="19050">
            <a:solidFill>
              <a:schemeClr val="accent1"/>
            </a:solidFill>
          </a:ln>
        </p:spPr>
      </p:pic>
      <p:pic>
        <p:nvPicPr>
          <p:cNvPr id="1031" name="Picture 7" descr="File:Sir Isaac Newton (1643-1727).jpg"/>
          <p:cNvPicPr>
            <a:picLocks noChangeAspect="1" noChangeArrowheads="1"/>
          </p:cNvPicPr>
          <p:nvPr/>
        </p:nvPicPr>
        <p:blipFill>
          <a:blip r:embed="rId5" cstate="email"/>
          <a:srcRect/>
          <a:stretch>
            <a:fillRect/>
          </a:stretch>
        </p:blipFill>
        <p:spPr bwMode="auto">
          <a:xfrm>
            <a:off x="228601" y="1295400"/>
            <a:ext cx="4038599" cy="4926927"/>
          </a:xfrm>
          <a:prstGeom prst="rect">
            <a:avLst/>
          </a:prstGeom>
          <a:noFill/>
          <a:ln w="28575">
            <a:solidFill>
              <a:schemeClr val="accent1"/>
            </a:solidFill>
          </a:ln>
        </p:spPr>
      </p:pic>
      <p:sp>
        <p:nvSpPr>
          <p:cNvPr id="22" name="Rectangle 21"/>
          <p:cNvSpPr>
            <a:spLocks noChangeArrowheads="1"/>
          </p:cNvSpPr>
          <p:nvPr/>
        </p:nvSpPr>
        <p:spPr bwMode="auto">
          <a:xfrm>
            <a:off x="0" y="6705600"/>
            <a:ext cx="9144000" cy="338554"/>
          </a:xfrm>
          <a:prstGeom prst="rect">
            <a:avLst/>
          </a:prstGeom>
          <a:noFill/>
          <a:ln w="9525">
            <a:noFill/>
            <a:miter lim="800000"/>
            <a:headEnd/>
            <a:tailEnd/>
          </a:ln>
        </p:spPr>
        <p:txBody>
          <a:bodyPr>
            <a:spAutoFit/>
          </a:bodyPr>
          <a:lstStyle/>
          <a:p>
            <a:pPr algn="ctr">
              <a:defRPr/>
            </a:pPr>
            <a:r>
              <a:rPr lang="en-US" sz="800" dirty="0">
                <a:effectLst>
                  <a:outerShdw blurRad="38100" dist="38100" dir="2700000" algn="tl">
                    <a:srgbClr val="000000">
                      <a:alpha val="43137"/>
                    </a:srgbClr>
                  </a:outerShdw>
                </a:effectLst>
                <a:latin typeface="Arial" panose="020B0604020202020204" pitchFamily="34" charset="0"/>
                <a:cs typeface="Arial" pitchFamily="34" charset="0"/>
              </a:rPr>
              <a:t>Prof. </a:t>
            </a:r>
            <a:r>
              <a:rPr lang="ro-RO" sz="800" dirty="0">
                <a:effectLst>
                  <a:outerShdw blurRad="38100" dist="38100" dir="2700000" algn="tl">
                    <a:srgbClr val="000000">
                      <a:alpha val="43137"/>
                    </a:srgbClr>
                  </a:outerShdw>
                </a:effectLst>
                <a:latin typeface="Arial" panose="020B0604020202020204" pitchFamily="34" charset="0"/>
                <a:cs typeface="Arial" pitchFamily="34" charset="0"/>
              </a:rPr>
              <a:t>Barbu MIHAELA FLORICA			 Liceul Tehnologic „Gheorghe Ionescu-Sisești” – Valea Călugărească</a:t>
            </a:r>
          </a:p>
          <a:p>
            <a:pPr algn="ctr">
              <a:defRPr/>
            </a:pPr>
            <a:endParaRPr lang="en-US" sz="800" b="1" dirty="0">
              <a:latin typeface="Arial" panose="020B0604020202020204" pitchFamily="34" charset="0"/>
              <a:cs typeface="Arial" panose="020B0604020202020204" pitchFamily="34" charset="0"/>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2" name="Picture 3"/>
          <p:cNvPicPr>
            <a:picLocks noChangeAspect="1" noChangeArrowheads="1"/>
          </p:cNvPicPr>
          <p:nvPr/>
        </p:nvPicPr>
        <p:blipFill>
          <a:blip r:embed="rId3">
            <a:duotone>
              <a:prstClr val="black"/>
              <a:schemeClr val="accent3">
                <a:tint val="45000"/>
                <a:satMod val="400000"/>
              </a:schemeClr>
            </a:duotone>
          </a:blip>
          <a:srcRect/>
          <a:stretch>
            <a:fillRect/>
          </a:stretch>
        </p:blipFill>
        <p:spPr bwMode="auto">
          <a:xfrm>
            <a:off x="228600" y="304800"/>
            <a:ext cx="8686800" cy="685800"/>
          </a:xfrm>
          <a:prstGeom prst="rect">
            <a:avLst/>
          </a:prstGeom>
          <a:noFill/>
          <a:ln w="9525">
            <a:noFill/>
            <a:miter lim="800000"/>
            <a:headEnd/>
            <a:tailEnd/>
          </a:ln>
          <a:scene3d>
            <a:camera prst="orthographicFront"/>
            <a:lightRig rig="threePt" dir="t"/>
          </a:scene3d>
          <a:sp3d>
            <a:bevelT w="152400" h="50800" prst="softRound"/>
          </a:sp3d>
        </p:spPr>
      </p:pic>
      <p:sp>
        <p:nvSpPr>
          <p:cNvPr id="17" name="Donut 16"/>
          <p:cNvSpPr/>
          <p:nvPr/>
        </p:nvSpPr>
        <p:spPr>
          <a:xfrm>
            <a:off x="4343400" y="914400"/>
            <a:ext cx="457200" cy="457200"/>
          </a:xfrm>
          <a:prstGeom prst="donut">
            <a:avLst>
              <a:gd name="adj" fmla="val 11960"/>
            </a:avLst>
          </a:prstGeom>
          <a:ln>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schemeClr val="tx1"/>
              </a:solidFill>
            </a:endParaRPr>
          </a:p>
        </p:txBody>
      </p:sp>
      <p:cxnSp>
        <p:nvCxnSpPr>
          <p:cNvPr id="19" name="Straight Connector 18"/>
          <p:cNvCxnSpPr/>
          <p:nvPr/>
        </p:nvCxnSpPr>
        <p:spPr>
          <a:xfrm>
            <a:off x="228600" y="1143000"/>
            <a:ext cx="4038600" cy="1588"/>
          </a:xfrm>
          <a:prstGeom prst="line">
            <a:avLst/>
          </a:prstGeom>
          <a:ln w="19050">
            <a:solidFill>
              <a:schemeClr val="accent1">
                <a:lumMod val="50000"/>
              </a:schemeClr>
            </a:solidFill>
            <a:prstDash val="sysDash"/>
          </a:ln>
        </p:spPr>
        <p:style>
          <a:lnRef idx="1">
            <a:schemeClr val="accent1"/>
          </a:lnRef>
          <a:fillRef idx="0">
            <a:schemeClr val="accent1"/>
          </a:fillRef>
          <a:effectRef idx="0">
            <a:schemeClr val="accent1"/>
          </a:effectRef>
          <a:fontRef idx="minor">
            <a:schemeClr val="tx1"/>
          </a:fontRef>
        </p:style>
      </p:cxnSp>
      <p:cxnSp>
        <p:nvCxnSpPr>
          <p:cNvPr id="22" name="Straight Connector 21"/>
          <p:cNvCxnSpPr/>
          <p:nvPr/>
        </p:nvCxnSpPr>
        <p:spPr>
          <a:xfrm>
            <a:off x="4876800" y="1143000"/>
            <a:ext cx="4038600" cy="1588"/>
          </a:xfrm>
          <a:prstGeom prst="line">
            <a:avLst/>
          </a:prstGeom>
          <a:ln w="19050">
            <a:solidFill>
              <a:schemeClr val="accent1">
                <a:lumMod val="50000"/>
              </a:schemeClr>
            </a:solidFill>
            <a:prstDash val="sysDash"/>
          </a:ln>
        </p:spPr>
        <p:style>
          <a:lnRef idx="1">
            <a:schemeClr val="accent1"/>
          </a:lnRef>
          <a:fillRef idx="0">
            <a:schemeClr val="accent1"/>
          </a:fillRef>
          <a:effectRef idx="0">
            <a:schemeClr val="accent1"/>
          </a:effectRef>
          <a:fontRef idx="minor">
            <a:schemeClr val="tx1"/>
          </a:fontRef>
        </p:style>
      </p:cxnSp>
      <p:sp>
        <p:nvSpPr>
          <p:cNvPr id="27" name="TextBox 26"/>
          <p:cNvSpPr txBox="1"/>
          <p:nvPr/>
        </p:nvSpPr>
        <p:spPr>
          <a:xfrm>
            <a:off x="228600" y="304800"/>
            <a:ext cx="8686800" cy="584200"/>
          </a:xfrm>
          <a:prstGeom prst="rect">
            <a:avLst/>
          </a:prstGeom>
          <a:noFill/>
        </p:spPr>
        <p:txBody>
          <a:bodyPr>
            <a:spAutoFit/>
          </a:bodyPr>
          <a:lstStyle/>
          <a:p>
            <a:pPr algn="ctr">
              <a:defRPr/>
            </a:pPr>
            <a:r>
              <a:rPr lang="en-US" sz="3200" b="1" dirty="0">
                <a:solidFill>
                  <a:srgbClr val="C00000"/>
                </a:solidFill>
                <a:effectLst>
                  <a:outerShdw blurRad="38100" dist="38100" dir="2700000" algn="tl">
                    <a:srgbClr val="000000">
                      <a:alpha val="43137"/>
                    </a:srgbClr>
                  </a:outerShdw>
                </a:effectLst>
                <a:cs typeface="Arial" charset="0"/>
              </a:rPr>
              <a:t>BIBLIOGRAFIA</a:t>
            </a:r>
          </a:p>
        </p:txBody>
      </p:sp>
      <p:sp>
        <p:nvSpPr>
          <p:cNvPr id="28" name="TextBox 44"/>
          <p:cNvSpPr txBox="1">
            <a:spLocks noChangeArrowheads="1"/>
          </p:cNvSpPr>
          <p:nvPr/>
        </p:nvSpPr>
        <p:spPr bwMode="auto">
          <a:xfrm>
            <a:off x="228600" y="1295400"/>
            <a:ext cx="8610600" cy="2862322"/>
          </a:xfrm>
          <a:prstGeom prst="rect">
            <a:avLst/>
          </a:prstGeom>
          <a:noFill/>
          <a:ln w="9525">
            <a:noFill/>
            <a:miter lim="800000"/>
            <a:headEnd/>
            <a:tailEnd/>
          </a:ln>
        </p:spPr>
        <p:txBody>
          <a:bodyPr>
            <a:spAutoFit/>
          </a:bodyPr>
          <a:lstStyle/>
          <a:p>
            <a:pPr algn="just">
              <a:buFont typeface="Arial" pitchFamily="34" charset="0"/>
              <a:buChar char="•"/>
            </a:pPr>
            <a:r>
              <a:rPr lang="ro-RO" sz="2000" b="1" dirty="0"/>
              <a:t>https://commons.wikimedia.org/wiki/File:Sir_Isaac_Newton_(1643-1727).jpg</a:t>
            </a:r>
            <a:endParaRPr lang="en-US" sz="2000" b="1" dirty="0"/>
          </a:p>
          <a:p>
            <a:pPr algn="just">
              <a:buFont typeface="Arial" pitchFamily="34" charset="0"/>
              <a:buChar char="•"/>
            </a:pPr>
            <a:r>
              <a:rPr lang="ro-RO" sz="2000" b="1" dirty="0"/>
              <a:t>https://giphy.com/gifs/motion-sa5axRkSQrToI</a:t>
            </a:r>
          </a:p>
          <a:p>
            <a:pPr algn="just">
              <a:buFont typeface="Arial" pitchFamily="34" charset="0"/>
              <a:buChar char="•"/>
            </a:pPr>
            <a:r>
              <a:rPr lang="ro-RO" sz="2000" b="1" dirty="0"/>
              <a:t>https://ro.wikipedia.org/wiki/Philosophiae_Naturalis_Principia_Mathematica</a:t>
            </a:r>
          </a:p>
          <a:p>
            <a:pPr algn="just">
              <a:buFont typeface="Arial" pitchFamily="34" charset="0"/>
              <a:buChar char="•"/>
            </a:pPr>
            <a:r>
              <a:rPr lang="ro-RO" sz="2000" b="1" dirty="0"/>
              <a:t>https://ro.wikipedia.org/wiki/Isaac_Newton</a:t>
            </a:r>
          </a:p>
          <a:p>
            <a:pPr algn="just">
              <a:buFont typeface="Arial" pitchFamily="34" charset="0"/>
              <a:buChar char="•"/>
            </a:pPr>
            <a:r>
              <a:rPr lang="ro-RO" sz="2000" b="1" dirty="0"/>
              <a:t>https://www.teachengineering.org/activities/view/cub_mechanics_lesson04_activity2</a:t>
            </a:r>
          </a:p>
          <a:p>
            <a:pPr algn="just">
              <a:buFont typeface="Arial" pitchFamily="34" charset="0"/>
              <a:buChar char="•"/>
            </a:pPr>
            <a:endParaRPr lang="ro-RO" sz="2000" b="1" dirty="0"/>
          </a:p>
        </p:txBody>
      </p:sp>
      <p:sp>
        <p:nvSpPr>
          <p:cNvPr id="63" name="AutoShape 54">
            <a:hlinkClick r:id="rId4" action="ppaction://hlinksldjump" highlightClick="1"/>
          </p:cNvPr>
          <p:cNvSpPr>
            <a:spLocks noChangeArrowheads="1"/>
          </p:cNvSpPr>
          <p:nvPr/>
        </p:nvSpPr>
        <p:spPr bwMode="auto">
          <a:xfrm>
            <a:off x="4343400" y="6400800"/>
            <a:ext cx="457200" cy="304800"/>
          </a:xfrm>
          <a:prstGeom prst="actionButtonHome">
            <a:avLst/>
          </a:prstGeom>
          <a:solidFill>
            <a:srgbClr val="9BBA56"/>
          </a:solidFill>
          <a:ln w="9525">
            <a:solidFill>
              <a:srgbClr val="C00000"/>
            </a:solidFill>
            <a:miter lim="800000"/>
            <a:headEnd/>
            <a:tailEnd/>
          </a:ln>
          <a:scene3d>
            <a:camera prst="orthographicFront"/>
            <a:lightRig rig="threePt" dir="t"/>
          </a:scene3d>
          <a:sp3d>
            <a:bevelT/>
          </a:sp3d>
        </p:spPr>
        <p:txBody>
          <a:bodyPr wrap="none" anchor="ctr"/>
          <a:lstStyle/>
          <a:p>
            <a:pPr>
              <a:defRPr/>
            </a:pPr>
            <a:endParaRPr lang="ro-RO"/>
          </a:p>
        </p:txBody>
      </p:sp>
      <p:sp>
        <p:nvSpPr>
          <p:cNvPr id="9" name="Rectangle 8"/>
          <p:cNvSpPr>
            <a:spLocks noChangeArrowheads="1"/>
          </p:cNvSpPr>
          <p:nvPr/>
        </p:nvSpPr>
        <p:spPr bwMode="auto">
          <a:xfrm>
            <a:off x="0" y="6705600"/>
            <a:ext cx="9144000" cy="215444"/>
          </a:xfrm>
          <a:prstGeom prst="rect">
            <a:avLst/>
          </a:prstGeom>
          <a:noFill/>
          <a:ln w="9525">
            <a:noFill/>
            <a:miter lim="800000"/>
            <a:headEnd/>
            <a:tailEnd/>
          </a:ln>
        </p:spPr>
        <p:txBody>
          <a:bodyPr>
            <a:spAutoFit/>
          </a:bodyPr>
          <a:lstStyle/>
          <a:p>
            <a:pPr algn="ctr">
              <a:defRPr/>
            </a:pPr>
            <a:r>
              <a:rPr lang="en-US" sz="800" dirty="0">
                <a:effectLst>
                  <a:outerShdw blurRad="38100" dist="38100" dir="2700000" algn="tl">
                    <a:srgbClr val="000000">
                      <a:alpha val="43137"/>
                    </a:srgbClr>
                  </a:outerShdw>
                </a:effectLst>
                <a:latin typeface="Arial" panose="020B0604020202020204" pitchFamily="34" charset="0"/>
                <a:cs typeface="Arial" pitchFamily="34" charset="0"/>
              </a:rPr>
              <a:t>Prof. </a:t>
            </a:r>
            <a:r>
              <a:rPr lang="ro-RO" sz="800" dirty="0">
                <a:effectLst>
                  <a:outerShdw blurRad="38100" dist="38100" dir="2700000" algn="tl">
                    <a:srgbClr val="000000">
                      <a:alpha val="43137"/>
                    </a:srgbClr>
                  </a:outerShdw>
                </a:effectLst>
                <a:latin typeface="Arial" panose="020B0604020202020204" pitchFamily="34" charset="0"/>
                <a:cs typeface="Arial" pitchFamily="34" charset="0"/>
              </a:rPr>
              <a:t>Barbu MIHAELA FLORICA			 Liceul Tehnologic „Gheorghe Ionescu-Sisești” – Valea Călugărească</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utoShape 54">
            <a:hlinkClick r:id="rId3" action="ppaction://hlinksldjump" highlightClick="1"/>
          </p:cNvPr>
          <p:cNvSpPr>
            <a:spLocks noChangeArrowheads="1"/>
          </p:cNvSpPr>
          <p:nvPr/>
        </p:nvSpPr>
        <p:spPr bwMode="auto">
          <a:xfrm>
            <a:off x="4343400" y="6400800"/>
            <a:ext cx="457200" cy="304800"/>
          </a:xfrm>
          <a:prstGeom prst="actionButtonHome">
            <a:avLst/>
          </a:prstGeom>
          <a:solidFill>
            <a:srgbClr val="9BBA56"/>
          </a:solidFill>
          <a:ln w="9525">
            <a:solidFill>
              <a:srgbClr val="C00000"/>
            </a:solidFill>
            <a:miter lim="800000"/>
            <a:headEnd/>
            <a:tailEnd/>
          </a:ln>
          <a:scene3d>
            <a:camera prst="orthographicFront"/>
            <a:lightRig rig="threePt" dir="t"/>
          </a:scene3d>
          <a:sp3d>
            <a:bevelT/>
          </a:sp3d>
        </p:spPr>
        <p:txBody>
          <a:bodyPr wrap="none" anchor="ctr"/>
          <a:lstStyle/>
          <a:p>
            <a:pPr>
              <a:defRPr/>
            </a:pPr>
            <a:endParaRPr lang="ro-RO"/>
          </a:p>
        </p:txBody>
      </p:sp>
      <p:pic>
        <p:nvPicPr>
          <p:cNvPr id="3" name="Picture 11" descr="D:\1.PP_oanamihaela\mecanica\newtonandapple.gif"/>
          <p:cNvPicPr>
            <a:picLocks noChangeAspect="1" noChangeArrowheads="1" noCrop="1"/>
          </p:cNvPicPr>
          <p:nvPr/>
        </p:nvPicPr>
        <p:blipFill>
          <a:blip r:embed="rId4"/>
          <a:srcRect/>
          <a:stretch>
            <a:fillRect/>
          </a:stretch>
        </p:blipFill>
        <p:spPr bwMode="auto">
          <a:xfrm>
            <a:off x="2438400" y="2743200"/>
            <a:ext cx="4267200" cy="3486150"/>
          </a:xfrm>
          <a:prstGeom prst="rect">
            <a:avLst/>
          </a:prstGeom>
          <a:noFill/>
          <a:ln w="19050">
            <a:solidFill>
              <a:schemeClr val="accent1">
                <a:lumMod val="75000"/>
              </a:schemeClr>
            </a:solidFill>
            <a:miter lim="800000"/>
            <a:headEnd/>
            <a:tailEnd/>
          </a:ln>
        </p:spPr>
      </p:pic>
      <p:sp>
        <p:nvSpPr>
          <p:cNvPr id="5" name="TextBox 44"/>
          <p:cNvSpPr txBox="1">
            <a:spLocks noChangeArrowheads="1"/>
          </p:cNvSpPr>
          <p:nvPr/>
        </p:nvSpPr>
        <p:spPr bwMode="auto">
          <a:xfrm>
            <a:off x="228600" y="381000"/>
            <a:ext cx="8686800" cy="1569660"/>
          </a:xfrm>
          <a:prstGeom prst="rect">
            <a:avLst/>
          </a:prstGeom>
          <a:noFill/>
          <a:ln w="9525">
            <a:noFill/>
            <a:miter lim="800000"/>
            <a:headEnd/>
            <a:tailEnd/>
          </a:ln>
        </p:spPr>
        <p:txBody>
          <a:bodyPr wrap="square">
            <a:spAutoFit/>
          </a:bodyPr>
          <a:lstStyle/>
          <a:p>
            <a:pPr algn="ctr">
              <a:lnSpc>
                <a:spcPct val="150000"/>
              </a:lnSpc>
            </a:pPr>
            <a:r>
              <a:rPr lang="ro-RO" sz="2200" b="1" dirty="0"/>
              <a:t>„Natura și legile naturii stăteau ascunse în noapte și Dumnezeu a spus „să fie Newton” și atunci s-a făcut lumină” </a:t>
            </a:r>
          </a:p>
          <a:p>
            <a:pPr algn="ctr">
              <a:lnSpc>
                <a:spcPct val="150000"/>
              </a:lnSpc>
            </a:pPr>
            <a:r>
              <a:rPr lang="ro-RO" sz="2000" b="1" dirty="0"/>
              <a:t>(</a:t>
            </a:r>
            <a:r>
              <a:rPr lang="ro-RO" sz="2000" b="1" i="1" dirty="0"/>
              <a:t>poetul Alexander Pope despre Isaac Newton</a:t>
            </a:r>
            <a:r>
              <a:rPr lang="ro-RO" sz="2000" b="1" dirty="0"/>
              <a:t>)</a:t>
            </a:r>
          </a:p>
        </p:txBody>
      </p:sp>
      <p:sp>
        <p:nvSpPr>
          <p:cNvPr id="6" name="Rectangle 5"/>
          <p:cNvSpPr>
            <a:spLocks noChangeArrowheads="1"/>
          </p:cNvSpPr>
          <p:nvPr/>
        </p:nvSpPr>
        <p:spPr bwMode="auto">
          <a:xfrm>
            <a:off x="0" y="6705600"/>
            <a:ext cx="9144000" cy="215444"/>
          </a:xfrm>
          <a:prstGeom prst="rect">
            <a:avLst/>
          </a:prstGeom>
          <a:noFill/>
          <a:ln w="9525">
            <a:noFill/>
            <a:miter lim="800000"/>
            <a:headEnd/>
            <a:tailEnd/>
          </a:ln>
        </p:spPr>
        <p:txBody>
          <a:bodyPr>
            <a:spAutoFit/>
          </a:bodyPr>
          <a:lstStyle/>
          <a:p>
            <a:pPr algn="ctr">
              <a:defRPr/>
            </a:pPr>
            <a:r>
              <a:rPr lang="en-US" sz="800" dirty="0">
                <a:effectLst>
                  <a:outerShdw blurRad="38100" dist="38100" dir="2700000" algn="tl">
                    <a:srgbClr val="000000">
                      <a:alpha val="43137"/>
                    </a:srgbClr>
                  </a:outerShdw>
                </a:effectLst>
                <a:latin typeface="Arial" panose="020B0604020202020204" pitchFamily="34" charset="0"/>
                <a:cs typeface="Arial" pitchFamily="34" charset="0"/>
              </a:rPr>
              <a:t>Prof. </a:t>
            </a:r>
            <a:r>
              <a:rPr lang="ro-RO" sz="800" dirty="0">
                <a:effectLst>
                  <a:outerShdw blurRad="38100" dist="38100" dir="2700000" algn="tl">
                    <a:srgbClr val="000000">
                      <a:alpha val="43137"/>
                    </a:srgbClr>
                  </a:outerShdw>
                </a:effectLst>
                <a:latin typeface="Arial" panose="020B0604020202020204" pitchFamily="34" charset="0"/>
                <a:cs typeface="Arial" pitchFamily="34" charset="0"/>
              </a:rPr>
              <a:t>Barbu MIHAELA FLORICA			 Liceul Tehnologic „Gheorghe Ionescu-Sisești” – Valea Călugărească</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3"/>
          <p:cNvPicPr>
            <a:picLocks noChangeAspect="1" noChangeArrowheads="1"/>
          </p:cNvPicPr>
          <p:nvPr/>
        </p:nvPicPr>
        <p:blipFill>
          <a:blip r:embed="rId2">
            <a:duotone>
              <a:prstClr val="black"/>
              <a:schemeClr val="accent3">
                <a:tint val="45000"/>
                <a:satMod val="400000"/>
              </a:schemeClr>
            </a:duotone>
          </a:blip>
          <a:srcRect/>
          <a:stretch>
            <a:fillRect/>
          </a:stretch>
        </p:blipFill>
        <p:spPr bwMode="auto">
          <a:xfrm>
            <a:off x="228600" y="304800"/>
            <a:ext cx="8686800" cy="685800"/>
          </a:xfrm>
          <a:prstGeom prst="rect">
            <a:avLst/>
          </a:prstGeom>
          <a:noFill/>
          <a:ln w="9525">
            <a:noFill/>
            <a:miter lim="800000"/>
            <a:headEnd/>
            <a:tailEnd/>
          </a:ln>
          <a:scene3d>
            <a:camera prst="orthographicFront"/>
            <a:lightRig rig="threePt" dir="t"/>
          </a:scene3d>
          <a:sp3d>
            <a:bevelT w="152400" h="50800" prst="softRound"/>
          </a:sp3d>
        </p:spPr>
      </p:pic>
      <p:sp>
        <p:nvSpPr>
          <p:cNvPr id="4" name="Donut 3"/>
          <p:cNvSpPr/>
          <p:nvPr/>
        </p:nvSpPr>
        <p:spPr>
          <a:xfrm>
            <a:off x="4343400" y="914400"/>
            <a:ext cx="457200" cy="457200"/>
          </a:xfrm>
          <a:prstGeom prst="donut">
            <a:avLst>
              <a:gd name="adj" fmla="val 11960"/>
            </a:avLst>
          </a:prstGeom>
          <a:ln>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schemeClr val="tx1"/>
              </a:solidFill>
            </a:endParaRPr>
          </a:p>
        </p:txBody>
      </p:sp>
      <p:cxnSp>
        <p:nvCxnSpPr>
          <p:cNvPr id="6" name="Straight Connector 5"/>
          <p:cNvCxnSpPr/>
          <p:nvPr/>
        </p:nvCxnSpPr>
        <p:spPr>
          <a:xfrm>
            <a:off x="228600" y="1143000"/>
            <a:ext cx="4038600" cy="1588"/>
          </a:xfrm>
          <a:prstGeom prst="line">
            <a:avLst/>
          </a:prstGeom>
          <a:ln w="19050">
            <a:solidFill>
              <a:schemeClr val="accent1">
                <a:lumMod val="50000"/>
              </a:schemeClr>
            </a:solidFill>
            <a:prstDash val="sysDash"/>
          </a:ln>
        </p:spPr>
        <p:style>
          <a:lnRef idx="1">
            <a:schemeClr val="accent1"/>
          </a:lnRef>
          <a:fillRef idx="0">
            <a:schemeClr val="accent1"/>
          </a:fillRef>
          <a:effectRef idx="0">
            <a:schemeClr val="accent1"/>
          </a:effectRef>
          <a:fontRef idx="minor">
            <a:schemeClr val="tx1"/>
          </a:fontRef>
        </p:style>
      </p:cxnSp>
      <p:cxnSp>
        <p:nvCxnSpPr>
          <p:cNvPr id="7" name="Straight Connector 6"/>
          <p:cNvCxnSpPr/>
          <p:nvPr/>
        </p:nvCxnSpPr>
        <p:spPr>
          <a:xfrm>
            <a:off x="4876800" y="1143000"/>
            <a:ext cx="4038600" cy="1588"/>
          </a:xfrm>
          <a:prstGeom prst="line">
            <a:avLst/>
          </a:prstGeom>
          <a:ln w="19050">
            <a:solidFill>
              <a:schemeClr val="accent1">
                <a:lumMod val="50000"/>
              </a:schemeClr>
            </a:solidFill>
            <a:prstDash val="sysDash"/>
          </a:ln>
        </p:spPr>
        <p:style>
          <a:lnRef idx="1">
            <a:schemeClr val="accent1"/>
          </a:lnRef>
          <a:fillRef idx="0">
            <a:schemeClr val="accent1"/>
          </a:fillRef>
          <a:effectRef idx="0">
            <a:schemeClr val="accent1"/>
          </a:effectRef>
          <a:fontRef idx="minor">
            <a:schemeClr val="tx1"/>
          </a:fontRef>
        </p:style>
      </p:cxnSp>
      <p:sp>
        <p:nvSpPr>
          <p:cNvPr id="9" name="TextBox 8"/>
          <p:cNvSpPr txBox="1"/>
          <p:nvPr/>
        </p:nvSpPr>
        <p:spPr>
          <a:xfrm>
            <a:off x="228600" y="381000"/>
            <a:ext cx="8686800" cy="523220"/>
          </a:xfrm>
          <a:prstGeom prst="rect">
            <a:avLst/>
          </a:prstGeom>
          <a:noFill/>
        </p:spPr>
        <p:txBody>
          <a:bodyPr>
            <a:spAutoFit/>
          </a:bodyPr>
          <a:lstStyle/>
          <a:p>
            <a:pPr algn="ctr">
              <a:defRPr/>
            </a:pPr>
            <a:r>
              <a:rPr lang="ro-RO" sz="2800" b="1" dirty="0">
                <a:solidFill>
                  <a:srgbClr val="C00000"/>
                </a:solidFill>
                <a:effectLst>
                  <a:outerShdw blurRad="38100" dist="38100" dir="2700000" algn="tl">
                    <a:srgbClr val="000000">
                      <a:alpha val="43137"/>
                    </a:srgbClr>
                  </a:outerShdw>
                </a:effectLst>
                <a:cs typeface="Arial" charset="0"/>
              </a:rPr>
              <a:t>Principiul inerției (primul principiu al dinamicii)</a:t>
            </a:r>
            <a:endParaRPr lang="vi-VN" sz="2800" b="1" dirty="0">
              <a:solidFill>
                <a:srgbClr val="C00000"/>
              </a:solidFill>
              <a:effectLst>
                <a:outerShdw blurRad="38100" dist="38100" dir="2700000" algn="tl">
                  <a:srgbClr val="000000">
                    <a:alpha val="43137"/>
                  </a:srgbClr>
                </a:outerShdw>
              </a:effectLst>
              <a:cs typeface="Arial" charset="0"/>
            </a:endParaRPr>
          </a:p>
        </p:txBody>
      </p:sp>
      <p:sp>
        <p:nvSpPr>
          <p:cNvPr id="3" name="TextBox 2"/>
          <p:cNvSpPr txBox="1"/>
          <p:nvPr/>
        </p:nvSpPr>
        <p:spPr>
          <a:xfrm>
            <a:off x="228600" y="1447800"/>
            <a:ext cx="8686800" cy="1446550"/>
          </a:xfrm>
          <a:prstGeom prst="rect">
            <a:avLst/>
          </a:prstGeom>
          <a:solidFill>
            <a:srgbClr val="F5F9ED"/>
          </a:solidFill>
          <a:ln w="28575">
            <a:solidFill>
              <a:srgbClr val="9BBA56"/>
            </a:solidFill>
          </a:ln>
        </p:spPr>
        <p:txBody>
          <a:bodyPr>
            <a:spAutoFit/>
          </a:bodyPr>
          <a:lstStyle/>
          <a:p>
            <a:pPr algn="just">
              <a:defRPr/>
            </a:pPr>
            <a:r>
              <a:rPr lang="en-US" sz="2800" b="1" dirty="0">
                <a:solidFill>
                  <a:srgbClr val="C00000"/>
                </a:solidFill>
              </a:rPr>
              <a:t>      </a:t>
            </a:r>
            <a:r>
              <a:rPr lang="ro-RO" sz="2000" b="1" dirty="0">
                <a:solidFill>
                  <a:srgbClr val="C00000"/>
                </a:solidFill>
              </a:rPr>
              <a:t>Orice corp tinde să-și păstreze starea de mișcare rectilinie uniformă sau de repaus relativ atât timp cât asupra lui nu intervine </a:t>
            </a:r>
            <a:r>
              <a:rPr lang="ro-RO" sz="2000" b="1" dirty="0" err="1">
                <a:solidFill>
                  <a:srgbClr val="C00000"/>
                </a:solidFill>
              </a:rPr>
              <a:t>nicio</a:t>
            </a:r>
            <a:r>
              <a:rPr lang="ro-RO" sz="2000" b="1" dirty="0">
                <a:solidFill>
                  <a:srgbClr val="C00000"/>
                </a:solidFill>
              </a:rPr>
              <a:t> acțiune din exterior (cât nu acționează alte corpuri care să-i modifice starea mecanică).</a:t>
            </a:r>
            <a:endParaRPr lang="en-US" sz="2000" b="1" dirty="0">
              <a:solidFill>
                <a:srgbClr val="C00000"/>
              </a:solidFill>
            </a:endParaRPr>
          </a:p>
        </p:txBody>
      </p:sp>
      <p:sp>
        <p:nvSpPr>
          <p:cNvPr id="15368" name="AutoShape 53">
            <a:hlinkClick r:id="" action="ppaction://hlinkshowjump?jump=firstslide" highlightClick="1"/>
          </p:cNvPr>
          <p:cNvSpPr>
            <a:spLocks noChangeArrowheads="1"/>
          </p:cNvSpPr>
          <p:nvPr/>
        </p:nvSpPr>
        <p:spPr bwMode="auto">
          <a:xfrm>
            <a:off x="4343400" y="6400800"/>
            <a:ext cx="457200" cy="304800"/>
          </a:xfrm>
          <a:prstGeom prst="actionButtonHome">
            <a:avLst/>
          </a:prstGeom>
          <a:solidFill>
            <a:schemeClr val="accent1"/>
          </a:solidFill>
          <a:ln w="9525">
            <a:solidFill>
              <a:srgbClr val="C00000"/>
            </a:solidFill>
            <a:miter lim="800000"/>
            <a:headEnd/>
            <a:tailEnd/>
          </a:ln>
        </p:spPr>
        <p:txBody>
          <a:bodyPr wrap="none" anchor="ctr"/>
          <a:lstStyle/>
          <a:p>
            <a:endParaRPr lang="ro-RO"/>
          </a:p>
        </p:txBody>
      </p:sp>
      <p:sp>
        <p:nvSpPr>
          <p:cNvPr id="15373" name="AutoShape 54">
            <a:hlinkClick r:id="rId3" action="ppaction://hlinksldjump" highlightClick="1"/>
          </p:cNvPr>
          <p:cNvSpPr>
            <a:spLocks noChangeArrowheads="1"/>
          </p:cNvSpPr>
          <p:nvPr/>
        </p:nvSpPr>
        <p:spPr bwMode="auto">
          <a:xfrm>
            <a:off x="4343400" y="6400800"/>
            <a:ext cx="457200" cy="304800"/>
          </a:xfrm>
          <a:prstGeom prst="actionButtonHome">
            <a:avLst/>
          </a:prstGeom>
          <a:solidFill>
            <a:srgbClr val="9BBA56"/>
          </a:solidFill>
          <a:ln w="9525">
            <a:solidFill>
              <a:srgbClr val="C00000"/>
            </a:solidFill>
            <a:miter lim="800000"/>
            <a:headEnd/>
            <a:tailEnd/>
          </a:ln>
          <a:scene3d>
            <a:camera prst="orthographicFront"/>
            <a:lightRig rig="threePt" dir="t"/>
          </a:scene3d>
          <a:sp3d>
            <a:bevelT/>
          </a:sp3d>
        </p:spPr>
        <p:txBody>
          <a:bodyPr wrap="none" anchor="ctr"/>
          <a:lstStyle/>
          <a:p>
            <a:pPr>
              <a:defRPr/>
            </a:pPr>
            <a:endParaRPr lang="ro-RO"/>
          </a:p>
        </p:txBody>
      </p:sp>
      <p:sp>
        <p:nvSpPr>
          <p:cNvPr id="11" name="Rectangle 10"/>
          <p:cNvSpPr>
            <a:spLocks noChangeArrowheads="1"/>
          </p:cNvSpPr>
          <p:nvPr/>
        </p:nvSpPr>
        <p:spPr bwMode="auto">
          <a:xfrm>
            <a:off x="0" y="6705600"/>
            <a:ext cx="9144000" cy="338554"/>
          </a:xfrm>
          <a:prstGeom prst="rect">
            <a:avLst/>
          </a:prstGeom>
          <a:noFill/>
          <a:ln w="9525">
            <a:noFill/>
            <a:miter lim="800000"/>
            <a:headEnd/>
            <a:tailEnd/>
          </a:ln>
        </p:spPr>
        <p:txBody>
          <a:bodyPr>
            <a:spAutoFit/>
          </a:bodyPr>
          <a:lstStyle/>
          <a:p>
            <a:pPr algn="ctr">
              <a:defRPr/>
            </a:pPr>
            <a:r>
              <a:rPr lang="en-US" sz="800" dirty="0">
                <a:effectLst>
                  <a:outerShdw blurRad="38100" dist="38100" dir="2700000" algn="tl">
                    <a:srgbClr val="000000">
                      <a:alpha val="43137"/>
                    </a:srgbClr>
                  </a:outerShdw>
                </a:effectLst>
                <a:latin typeface="Arial" panose="020B0604020202020204" pitchFamily="34" charset="0"/>
                <a:cs typeface="Arial" pitchFamily="34" charset="0"/>
              </a:rPr>
              <a:t>Prof. </a:t>
            </a:r>
            <a:r>
              <a:rPr lang="ro-RO" sz="800" dirty="0">
                <a:effectLst>
                  <a:outerShdw blurRad="38100" dist="38100" dir="2700000" algn="tl">
                    <a:srgbClr val="000000">
                      <a:alpha val="43137"/>
                    </a:srgbClr>
                  </a:outerShdw>
                </a:effectLst>
                <a:latin typeface="Arial" panose="020B0604020202020204" pitchFamily="34" charset="0"/>
                <a:cs typeface="Arial" pitchFamily="34" charset="0"/>
              </a:rPr>
              <a:t>Barbu MIHAELA FLORICA			 Liceul Tehnologic „Gheorghe Ionescu-Sisești” – Valea Călugărească</a:t>
            </a:r>
          </a:p>
          <a:p>
            <a:pPr algn="ctr">
              <a:defRPr/>
            </a:pPr>
            <a:endParaRPr lang="en-US" sz="800" b="1" dirty="0">
              <a:latin typeface="Arial" panose="020B0604020202020204" pitchFamily="34" charset="0"/>
              <a:cs typeface="Arial" panose="020B0604020202020204" pitchFamily="34" charset="0"/>
            </a:endParaRPr>
          </a:p>
        </p:txBody>
      </p:sp>
      <p:grpSp>
        <p:nvGrpSpPr>
          <p:cNvPr id="12" name="Group 11"/>
          <p:cNvGrpSpPr/>
          <p:nvPr/>
        </p:nvGrpSpPr>
        <p:grpSpPr>
          <a:xfrm>
            <a:off x="304800" y="2997200"/>
            <a:ext cx="4876800" cy="3251200"/>
            <a:chOff x="1828800" y="1196008"/>
            <a:chExt cx="5230192" cy="3604591"/>
          </a:xfrm>
        </p:grpSpPr>
        <p:pic>
          <p:nvPicPr>
            <p:cNvPr id="13" name="Picture 2"/>
            <p:cNvPicPr>
              <a:picLocks noChangeAspect="1" noChangeArrowheads="1"/>
            </p:cNvPicPr>
            <p:nvPr/>
          </p:nvPicPr>
          <p:blipFill>
            <a:blip r:embed="rId4" cstate="email"/>
            <a:srcRect/>
            <a:stretch>
              <a:fillRect/>
            </a:stretch>
          </p:blipFill>
          <p:spPr bwMode="auto">
            <a:xfrm>
              <a:off x="1828800" y="1196008"/>
              <a:ext cx="5230192" cy="3604591"/>
            </a:xfrm>
            <a:prstGeom prst="rect">
              <a:avLst/>
            </a:prstGeom>
            <a:noFill/>
            <a:ln w="9525">
              <a:noFill/>
              <a:miter lim="800000"/>
              <a:headEnd/>
              <a:tailEnd/>
            </a:ln>
          </p:spPr>
        </p:pic>
        <p:sp>
          <p:nvSpPr>
            <p:cNvPr id="14" name="Rectangle 2"/>
            <p:cNvSpPr>
              <a:spLocks noChangeArrowheads="1"/>
            </p:cNvSpPr>
            <p:nvPr/>
          </p:nvSpPr>
          <p:spPr bwMode="auto">
            <a:xfrm>
              <a:off x="1910522" y="1336812"/>
              <a:ext cx="5066749" cy="1023692"/>
            </a:xfrm>
            <a:prstGeom prst="rect">
              <a:avLst/>
            </a:prstGeom>
            <a:noFill/>
            <a:ln w="9525">
              <a:noFill/>
              <a:miter lim="800000"/>
              <a:headEnd/>
              <a:tailEnd/>
            </a:ln>
          </p:spPr>
          <p:txBody>
            <a:bodyPr wrap="square">
              <a:spAutoFit/>
            </a:bodyPr>
            <a:lstStyle/>
            <a:p>
              <a:pPr algn="ctr"/>
              <a:r>
                <a:rPr lang="ro-RO" b="1" dirty="0">
                  <a:hlinkClick r:id="rId5"/>
                </a:rPr>
                <a:t>http://www.vascak.cz/data/android/physicsatschool/template.php?f=mech_newton1&amp;l=ro</a:t>
              </a:r>
              <a:endParaRPr lang="ro-RO" b="1" dirty="0"/>
            </a:p>
          </p:txBody>
        </p:sp>
      </p:grpSp>
      <p:pic>
        <p:nvPicPr>
          <p:cNvPr id="18" name="Picture 17" descr="3.gif"/>
          <p:cNvPicPr>
            <a:picLocks noChangeAspect="1"/>
          </p:cNvPicPr>
          <p:nvPr/>
        </p:nvPicPr>
        <p:blipFill>
          <a:blip r:embed="rId6"/>
          <a:stretch>
            <a:fillRect/>
          </a:stretch>
        </p:blipFill>
        <p:spPr>
          <a:xfrm>
            <a:off x="5257800" y="3048000"/>
            <a:ext cx="3657600" cy="1066800"/>
          </a:xfrm>
          <a:prstGeom prst="rect">
            <a:avLst/>
          </a:prstGeom>
        </p:spPr>
      </p:pic>
      <p:pic>
        <p:nvPicPr>
          <p:cNvPr id="19" name="Picture 18" descr="4.inertia.gif"/>
          <p:cNvPicPr>
            <a:picLocks noChangeAspect="1"/>
          </p:cNvPicPr>
          <p:nvPr/>
        </p:nvPicPr>
        <p:blipFill>
          <a:blip r:embed="rId7"/>
          <a:stretch>
            <a:fillRect/>
          </a:stretch>
        </p:blipFill>
        <p:spPr>
          <a:xfrm>
            <a:off x="5257800" y="4191000"/>
            <a:ext cx="3657600" cy="990600"/>
          </a:xfrm>
          <a:prstGeom prst="rect">
            <a:avLst/>
          </a:prstGeom>
        </p:spPr>
      </p:pic>
      <p:pic>
        <p:nvPicPr>
          <p:cNvPr id="21" name="Picture 20" descr="giphy.gif"/>
          <p:cNvPicPr>
            <a:picLocks noChangeAspect="1"/>
          </p:cNvPicPr>
          <p:nvPr/>
        </p:nvPicPr>
        <p:blipFill>
          <a:blip r:embed="rId8"/>
          <a:stretch>
            <a:fillRect/>
          </a:stretch>
        </p:blipFill>
        <p:spPr>
          <a:xfrm>
            <a:off x="5295900" y="5257800"/>
            <a:ext cx="3581400" cy="990600"/>
          </a:xfrm>
          <a:prstGeom prst="rect">
            <a:avLst/>
          </a:prstGeom>
          <a:ln w="28575">
            <a:solidFill>
              <a:srgbClr val="C00000"/>
            </a:solid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utoShape 54">
            <a:hlinkClick r:id="" action="ppaction://noaction" highlightClick="1"/>
          </p:cNvPr>
          <p:cNvSpPr>
            <a:spLocks noChangeArrowheads="1"/>
          </p:cNvSpPr>
          <p:nvPr/>
        </p:nvSpPr>
        <p:spPr bwMode="auto">
          <a:xfrm>
            <a:off x="4343400" y="6400800"/>
            <a:ext cx="457200" cy="304800"/>
          </a:xfrm>
          <a:prstGeom prst="actionButtonHome">
            <a:avLst/>
          </a:prstGeom>
          <a:solidFill>
            <a:srgbClr val="9BBA56"/>
          </a:solidFill>
          <a:ln w="9525">
            <a:solidFill>
              <a:srgbClr val="C00000"/>
            </a:solidFill>
            <a:miter lim="800000"/>
            <a:headEnd/>
            <a:tailEnd/>
          </a:ln>
          <a:scene3d>
            <a:camera prst="orthographicFront"/>
            <a:lightRig rig="threePt" dir="t"/>
          </a:scene3d>
          <a:sp3d>
            <a:bevelT/>
          </a:sp3d>
        </p:spPr>
        <p:txBody>
          <a:bodyPr wrap="none" anchor="ctr"/>
          <a:lstStyle/>
          <a:p>
            <a:pPr>
              <a:defRPr/>
            </a:pPr>
            <a:endParaRPr lang="ro-RO">
              <a:latin typeface="Arial" pitchFamily="34" charset="0"/>
            </a:endParaRPr>
          </a:p>
        </p:txBody>
      </p:sp>
      <p:pic>
        <p:nvPicPr>
          <p:cNvPr id="16385" name="Picture 1"/>
          <p:cNvPicPr>
            <a:picLocks noChangeAspect="1" noChangeArrowheads="1"/>
          </p:cNvPicPr>
          <p:nvPr/>
        </p:nvPicPr>
        <p:blipFill>
          <a:blip r:embed="rId3" cstate="email"/>
          <a:srcRect/>
          <a:stretch>
            <a:fillRect/>
          </a:stretch>
        </p:blipFill>
        <p:spPr bwMode="auto">
          <a:xfrm>
            <a:off x="304800" y="304800"/>
            <a:ext cx="8513621" cy="5105401"/>
          </a:xfrm>
          <a:prstGeom prst="rect">
            <a:avLst/>
          </a:prstGeom>
          <a:noFill/>
          <a:ln w="19050">
            <a:solidFill>
              <a:srgbClr val="9BBA56"/>
            </a:solidFill>
            <a:miter lim="800000"/>
            <a:headEnd/>
            <a:tailEnd/>
          </a:ln>
          <a:effectLst/>
        </p:spPr>
      </p:pic>
      <p:sp>
        <p:nvSpPr>
          <p:cNvPr id="11" name="Rectangle 10"/>
          <p:cNvSpPr/>
          <p:nvPr/>
        </p:nvSpPr>
        <p:spPr>
          <a:xfrm>
            <a:off x="457200" y="381000"/>
            <a:ext cx="8229600" cy="369332"/>
          </a:xfrm>
          <a:prstGeom prst="rect">
            <a:avLst/>
          </a:prstGeom>
        </p:spPr>
        <p:txBody>
          <a:bodyPr wrap="square">
            <a:spAutoFit/>
          </a:bodyPr>
          <a:lstStyle/>
          <a:p>
            <a:pPr algn="ctr"/>
            <a:r>
              <a:rPr lang="ro-RO" b="1" dirty="0">
                <a:hlinkClick r:id="rId4"/>
              </a:rPr>
              <a:t>https://www.youtube.com/watch?v=iiUzRKW_4lw</a:t>
            </a:r>
            <a:endParaRPr lang="ro-RO" b="1" dirty="0"/>
          </a:p>
        </p:txBody>
      </p:sp>
      <p:sp>
        <p:nvSpPr>
          <p:cNvPr id="12" name="Rectangle 11"/>
          <p:cNvSpPr/>
          <p:nvPr/>
        </p:nvSpPr>
        <p:spPr>
          <a:xfrm>
            <a:off x="304800" y="5562600"/>
            <a:ext cx="8534400" cy="685800"/>
          </a:xfrm>
          <a:prstGeom prst="rect">
            <a:avLst/>
          </a:prstGeom>
          <a:noFill/>
          <a:ln w="19050">
            <a:solidFill>
              <a:srgbClr val="9BBA56"/>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o-RO"/>
          </a:p>
        </p:txBody>
      </p:sp>
      <p:sp>
        <p:nvSpPr>
          <p:cNvPr id="13" name="Rectangle 9"/>
          <p:cNvSpPr>
            <a:spLocks noChangeArrowheads="1"/>
          </p:cNvSpPr>
          <p:nvPr/>
        </p:nvSpPr>
        <p:spPr bwMode="auto">
          <a:xfrm>
            <a:off x="457200" y="5562600"/>
            <a:ext cx="8229600" cy="646331"/>
          </a:xfrm>
          <a:prstGeom prst="rect">
            <a:avLst/>
          </a:prstGeom>
          <a:noFill/>
          <a:ln w="9525">
            <a:noFill/>
            <a:miter lim="800000"/>
            <a:headEnd/>
            <a:tailEnd/>
          </a:ln>
        </p:spPr>
        <p:txBody>
          <a:bodyPr wrap="square">
            <a:spAutoFit/>
          </a:bodyPr>
          <a:lstStyle/>
          <a:p>
            <a:pPr algn="ctr"/>
            <a:r>
              <a:rPr lang="ro-RO" b="1" dirty="0">
                <a:hlinkClick r:id="rId5"/>
              </a:rPr>
              <a:t>http://physiquecollege.free.fr/physique_chimie_college_lycee/lycee/premiere_1S/premiere_1_loi_newton_principe_inertie.htm</a:t>
            </a:r>
            <a:endParaRPr lang="en-US" b="1" dirty="0"/>
          </a:p>
        </p:txBody>
      </p:sp>
      <p:pic>
        <p:nvPicPr>
          <p:cNvPr id="8" name="Picture 7" descr="1.inertia.gif"/>
          <p:cNvPicPr>
            <a:picLocks noChangeAspect="1"/>
          </p:cNvPicPr>
          <p:nvPr/>
        </p:nvPicPr>
        <p:blipFill>
          <a:blip r:embed="rId6"/>
          <a:stretch>
            <a:fillRect/>
          </a:stretch>
        </p:blipFill>
        <p:spPr>
          <a:xfrm>
            <a:off x="533400" y="1066800"/>
            <a:ext cx="1854495" cy="1752600"/>
          </a:xfrm>
          <a:prstGeom prst="rect">
            <a:avLst/>
          </a:prstGeom>
          <a:ln>
            <a:solidFill>
              <a:schemeClr val="accent1">
                <a:lumMod val="50000"/>
              </a:schemeClr>
            </a:solidFill>
          </a:ln>
        </p:spPr>
      </p:pic>
      <p:sp>
        <p:nvSpPr>
          <p:cNvPr id="9" name="Rectangle 8"/>
          <p:cNvSpPr>
            <a:spLocks noChangeArrowheads="1"/>
          </p:cNvSpPr>
          <p:nvPr/>
        </p:nvSpPr>
        <p:spPr bwMode="auto">
          <a:xfrm>
            <a:off x="0" y="6705600"/>
            <a:ext cx="9144000" cy="338554"/>
          </a:xfrm>
          <a:prstGeom prst="rect">
            <a:avLst/>
          </a:prstGeom>
          <a:noFill/>
          <a:ln w="9525">
            <a:noFill/>
            <a:miter lim="800000"/>
            <a:headEnd/>
            <a:tailEnd/>
          </a:ln>
        </p:spPr>
        <p:txBody>
          <a:bodyPr>
            <a:spAutoFit/>
          </a:bodyPr>
          <a:lstStyle/>
          <a:p>
            <a:pPr algn="ctr">
              <a:defRPr/>
            </a:pPr>
            <a:r>
              <a:rPr lang="en-US" sz="800" dirty="0">
                <a:effectLst>
                  <a:outerShdw blurRad="38100" dist="38100" dir="2700000" algn="tl">
                    <a:srgbClr val="000000">
                      <a:alpha val="43137"/>
                    </a:srgbClr>
                  </a:outerShdw>
                </a:effectLst>
                <a:latin typeface="Arial" panose="020B0604020202020204" pitchFamily="34" charset="0"/>
                <a:cs typeface="Arial" pitchFamily="34" charset="0"/>
              </a:rPr>
              <a:t>Prof. </a:t>
            </a:r>
            <a:r>
              <a:rPr lang="ro-RO" sz="800" dirty="0">
                <a:effectLst>
                  <a:outerShdw blurRad="38100" dist="38100" dir="2700000" algn="tl">
                    <a:srgbClr val="000000">
                      <a:alpha val="43137"/>
                    </a:srgbClr>
                  </a:outerShdw>
                </a:effectLst>
                <a:latin typeface="Arial" panose="020B0604020202020204" pitchFamily="34" charset="0"/>
                <a:cs typeface="Arial" pitchFamily="34" charset="0"/>
              </a:rPr>
              <a:t>Barbu MIHAELA FLORICA			 Liceul Tehnologic „Gheorghe Ionescu-Sisești” – Valea Călugărească</a:t>
            </a:r>
          </a:p>
          <a:p>
            <a:pPr algn="ctr">
              <a:defRPr/>
            </a:pPr>
            <a:endParaRPr lang="en-US" sz="800" b="1" dirty="0">
              <a:latin typeface="Arial" panose="020B0604020202020204" pitchFamily="34" charset="0"/>
              <a:cs typeface="Arial" panose="020B0604020202020204" pitchFamily="34"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utoShape 54">
            <a:hlinkClick r:id="" action="ppaction://noaction" highlightClick="1"/>
          </p:cNvPr>
          <p:cNvSpPr>
            <a:spLocks noChangeArrowheads="1"/>
          </p:cNvSpPr>
          <p:nvPr/>
        </p:nvSpPr>
        <p:spPr bwMode="auto">
          <a:xfrm>
            <a:off x="4343400" y="6400800"/>
            <a:ext cx="457200" cy="304800"/>
          </a:xfrm>
          <a:prstGeom prst="actionButtonHome">
            <a:avLst/>
          </a:prstGeom>
          <a:solidFill>
            <a:srgbClr val="9BBA56"/>
          </a:solidFill>
          <a:ln w="9525">
            <a:solidFill>
              <a:srgbClr val="C00000"/>
            </a:solidFill>
            <a:miter lim="800000"/>
            <a:headEnd/>
            <a:tailEnd/>
          </a:ln>
          <a:scene3d>
            <a:camera prst="orthographicFront"/>
            <a:lightRig rig="threePt" dir="t"/>
          </a:scene3d>
          <a:sp3d>
            <a:bevelT/>
          </a:sp3d>
        </p:spPr>
        <p:txBody>
          <a:bodyPr wrap="none" anchor="ctr"/>
          <a:lstStyle/>
          <a:p>
            <a:pPr>
              <a:defRPr/>
            </a:pPr>
            <a:endParaRPr lang="ro-RO">
              <a:latin typeface="Arial" pitchFamily="34" charset="0"/>
            </a:endParaRPr>
          </a:p>
        </p:txBody>
      </p:sp>
      <p:sp>
        <p:nvSpPr>
          <p:cNvPr id="6" name="TextBox 5"/>
          <p:cNvSpPr txBox="1"/>
          <p:nvPr/>
        </p:nvSpPr>
        <p:spPr>
          <a:xfrm>
            <a:off x="228600" y="228600"/>
            <a:ext cx="8686800" cy="1754326"/>
          </a:xfrm>
          <a:prstGeom prst="rect">
            <a:avLst/>
          </a:prstGeom>
          <a:noFill/>
        </p:spPr>
        <p:txBody>
          <a:bodyPr wrap="square" rtlCol="0">
            <a:spAutoFit/>
          </a:bodyPr>
          <a:lstStyle/>
          <a:p>
            <a:pPr algn="just"/>
            <a:r>
              <a:rPr lang="ro-RO" b="1" dirty="0"/>
              <a:t>      </a:t>
            </a:r>
            <a:r>
              <a:rPr lang="ro-RO" b="1" dirty="0">
                <a:solidFill>
                  <a:srgbClr val="0033CC"/>
                </a:solidFill>
              </a:rPr>
              <a:t>Proprietatea unui corp de a-și menține starea de mișcare rectilinie uniformă sau de repaus se numește inerție</a:t>
            </a:r>
            <a:r>
              <a:rPr lang="ro-RO" b="1" dirty="0"/>
              <a:t>. Un corp izolat își păstrează starea de mișcare rectilinie sau de repaus </a:t>
            </a:r>
            <a:r>
              <a:rPr lang="ro-RO" b="1" dirty="0">
                <a:solidFill>
                  <a:srgbClr val="0033CC"/>
                </a:solidFill>
              </a:rPr>
              <a:t>în virtutea inerției</a:t>
            </a:r>
            <a:r>
              <a:rPr lang="ro-RO" b="1" dirty="0"/>
              <a:t>.</a:t>
            </a:r>
          </a:p>
          <a:p>
            <a:pPr algn="just"/>
            <a:r>
              <a:rPr lang="ro-RO" b="1" dirty="0"/>
              <a:t>      </a:t>
            </a:r>
            <a:r>
              <a:rPr lang="ro-RO" b="1" dirty="0">
                <a:solidFill>
                  <a:srgbClr val="C00000"/>
                </a:solidFill>
              </a:rPr>
              <a:t>Masa este o măsură a inerției unui corp.</a:t>
            </a:r>
            <a:r>
              <a:rPr lang="ro-RO" b="1" dirty="0">
                <a:solidFill>
                  <a:srgbClr val="0033CC"/>
                </a:solidFill>
              </a:rPr>
              <a:t> </a:t>
            </a:r>
            <a:r>
              <a:rPr lang="ro-RO" b="1" dirty="0"/>
              <a:t>În această calitate se numește </a:t>
            </a:r>
            <a:r>
              <a:rPr lang="ro-RO" b="1" dirty="0">
                <a:solidFill>
                  <a:srgbClr val="0033CC"/>
                </a:solidFill>
              </a:rPr>
              <a:t>masă inerțială</a:t>
            </a:r>
            <a:r>
              <a:rPr lang="ro-RO" b="1" dirty="0"/>
              <a:t>.  Cu cât masa este mai mare, deci cu cât corpul are inerție mai mare, cu atât este mai greu de modificat starea mecanică a corpului.</a:t>
            </a:r>
          </a:p>
        </p:txBody>
      </p:sp>
      <p:pic>
        <p:nvPicPr>
          <p:cNvPr id="34818" name="Picture 2" descr="Haltere: Medalii de aur cucerite de Dumitru Captari, la Europenele de la Split; Argint și bronz, pentru Răzvan Martin"/>
          <p:cNvPicPr>
            <a:picLocks noChangeAspect="1" noChangeArrowheads="1"/>
          </p:cNvPicPr>
          <p:nvPr/>
        </p:nvPicPr>
        <p:blipFill>
          <a:blip r:embed="rId3"/>
          <a:srcRect/>
          <a:stretch>
            <a:fillRect/>
          </a:stretch>
        </p:blipFill>
        <p:spPr bwMode="auto">
          <a:xfrm>
            <a:off x="381000" y="1981200"/>
            <a:ext cx="8382000" cy="3962400"/>
          </a:xfrm>
          <a:prstGeom prst="rect">
            <a:avLst/>
          </a:prstGeom>
          <a:noFill/>
        </p:spPr>
      </p:pic>
      <p:sp>
        <p:nvSpPr>
          <p:cNvPr id="8" name="Rectangle 7"/>
          <p:cNvSpPr/>
          <p:nvPr/>
        </p:nvSpPr>
        <p:spPr>
          <a:xfrm>
            <a:off x="381000" y="5562600"/>
            <a:ext cx="8382000" cy="338554"/>
          </a:xfrm>
          <a:prstGeom prst="rect">
            <a:avLst/>
          </a:prstGeom>
        </p:spPr>
        <p:txBody>
          <a:bodyPr wrap="square">
            <a:spAutoFit/>
          </a:bodyPr>
          <a:lstStyle/>
          <a:p>
            <a:pPr algn="ctr"/>
            <a:r>
              <a:rPr lang="ro-RO" sz="1600" b="1" dirty="0">
                <a:solidFill>
                  <a:schemeClr val="bg1"/>
                </a:solidFill>
              </a:rPr>
              <a:t>Dumitru </a:t>
            </a:r>
            <a:r>
              <a:rPr lang="ro-RO" sz="1600" b="1" dirty="0" err="1">
                <a:solidFill>
                  <a:schemeClr val="bg1"/>
                </a:solidFill>
              </a:rPr>
              <a:t>Captari</a:t>
            </a:r>
            <a:r>
              <a:rPr lang="ro-RO" sz="1600" b="1" dirty="0">
                <a:solidFill>
                  <a:schemeClr val="bg1"/>
                </a:solidFill>
              </a:rPr>
              <a:t>, Campionatele Europene de haltere de la Split (Croația), 2017</a:t>
            </a:r>
            <a:endParaRPr lang="ro-RO" sz="1600" dirty="0">
              <a:solidFill>
                <a:schemeClr val="bg1"/>
              </a:solidFill>
            </a:endParaRPr>
          </a:p>
        </p:txBody>
      </p:sp>
      <p:sp>
        <p:nvSpPr>
          <p:cNvPr id="9" name="TextBox 8"/>
          <p:cNvSpPr txBox="1"/>
          <p:nvPr/>
        </p:nvSpPr>
        <p:spPr>
          <a:xfrm>
            <a:off x="228600" y="6019800"/>
            <a:ext cx="8686800" cy="369332"/>
          </a:xfrm>
          <a:prstGeom prst="rect">
            <a:avLst/>
          </a:prstGeom>
          <a:noFill/>
        </p:spPr>
        <p:txBody>
          <a:bodyPr wrap="square" rtlCol="0">
            <a:spAutoFit/>
          </a:bodyPr>
          <a:lstStyle/>
          <a:p>
            <a:pPr algn="just"/>
            <a:r>
              <a:rPr lang="ro-RO" b="1" dirty="0"/>
              <a:t>      </a:t>
            </a:r>
            <a:r>
              <a:rPr lang="vi-VN" b="1" dirty="0"/>
              <a:t>Conform principiului inerţiei, mişcarea rectilinie uniformă se autoîntreţine.</a:t>
            </a:r>
            <a:r>
              <a:rPr lang="ro-RO" b="1" dirty="0"/>
              <a:t>      </a:t>
            </a:r>
          </a:p>
        </p:txBody>
      </p:sp>
      <p:sp>
        <p:nvSpPr>
          <p:cNvPr id="7" name="Rectangle 6"/>
          <p:cNvSpPr>
            <a:spLocks noChangeArrowheads="1"/>
          </p:cNvSpPr>
          <p:nvPr/>
        </p:nvSpPr>
        <p:spPr bwMode="auto">
          <a:xfrm>
            <a:off x="0" y="6705600"/>
            <a:ext cx="9144000" cy="338554"/>
          </a:xfrm>
          <a:prstGeom prst="rect">
            <a:avLst/>
          </a:prstGeom>
          <a:noFill/>
          <a:ln w="9525">
            <a:noFill/>
            <a:miter lim="800000"/>
            <a:headEnd/>
            <a:tailEnd/>
          </a:ln>
        </p:spPr>
        <p:txBody>
          <a:bodyPr>
            <a:spAutoFit/>
          </a:bodyPr>
          <a:lstStyle/>
          <a:p>
            <a:pPr algn="ctr">
              <a:defRPr/>
            </a:pPr>
            <a:r>
              <a:rPr lang="en-US" sz="800" dirty="0">
                <a:effectLst>
                  <a:outerShdw blurRad="38100" dist="38100" dir="2700000" algn="tl">
                    <a:srgbClr val="000000">
                      <a:alpha val="43137"/>
                    </a:srgbClr>
                  </a:outerShdw>
                </a:effectLst>
                <a:latin typeface="Arial" panose="020B0604020202020204" pitchFamily="34" charset="0"/>
                <a:cs typeface="Arial" pitchFamily="34" charset="0"/>
              </a:rPr>
              <a:t>Prof. </a:t>
            </a:r>
            <a:r>
              <a:rPr lang="ro-RO" sz="800" dirty="0">
                <a:effectLst>
                  <a:outerShdw blurRad="38100" dist="38100" dir="2700000" algn="tl">
                    <a:srgbClr val="000000">
                      <a:alpha val="43137"/>
                    </a:srgbClr>
                  </a:outerShdw>
                </a:effectLst>
                <a:latin typeface="Arial" panose="020B0604020202020204" pitchFamily="34" charset="0"/>
                <a:cs typeface="Arial" pitchFamily="34" charset="0"/>
              </a:rPr>
              <a:t>Barbu MIHAELA FLORICA			 Liceul Tehnologic „Gheorghe Ionescu-Sisești” – Valea Călugărească</a:t>
            </a:r>
          </a:p>
          <a:p>
            <a:pPr algn="ctr">
              <a:defRPr/>
            </a:pPr>
            <a:endParaRPr lang="en-US" sz="800" b="1" dirty="0">
              <a:latin typeface="Arial" panose="020B0604020202020204" pitchFamily="34" charset="0"/>
              <a:cs typeface="Arial" panose="020B0604020202020204" pitchFamily="34"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3"/>
          <p:cNvPicPr>
            <a:picLocks noChangeAspect="1" noChangeArrowheads="1"/>
          </p:cNvPicPr>
          <p:nvPr/>
        </p:nvPicPr>
        <p:blipFill>
          <a:blip r:embed="rId2">
            <a:duotone>
              <a:prstClr val="black"/>
              <a:schemeClr val="accent3">
                <a:tint val="45000"/>
                <a:satMod val="400000"/>
              </a:schemeClr>
            </a:duotone>
          </a:blip>
          <a:srcRect/>
          <a:stretch>
            <a:fillRect/>
          </a:stretch>
        </p:blipFill>
        <p:spPr bwMode="auto">
          <a:xfrm>
            <a:off x="228600" y="304800"/>
            <a:ext cx="8686800" cy="685800"/>
          </a:xfrm>
          <a:prstGeom prst="rect">
            <a:avLst/>
          </a:prstGeom>
          <a:noFill/>
          <a:ln w="9525">
            <a:noFill/>
            <a:miter lim="800000"/>
            <a:headEnd/>
            <a:tailEnd/>
          </a:ln>
          <a:scene3d>
            <a:camera prst="orthographicFront"/>
            <a:lightRig rig="threePt" dir="t"/>
          </a:scene3d>
          <a:sp3d>
            <a:bevelT w="152400" h="50800" prst="softRound"/>
          </a:sp3d>
        </p:spPr>
      </p:pic>
      <p:sp>
        <p:nvSpPr>
          <p:cNvPr id="4" name="Donut 3"/>
          <p:cNvSpPr/>
          <p:nvPr/>
        </p:nvSpPr>
        <p:spPr>
          <a:xfrm>
            <a:off x="4343400" y="914400"/>
            <a:ext cx="457200" cy="457200"/>
          </a:xfrm>
          <a:prstGeom prst="donut">
            <a:avLst>
              <a:gd name="adj" fmla="val 11960"/>
            </a:avLst>
          </a:prstGeom>
          <a:ln>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schemeClr val="tx1"/>
              </a:solidFill>
            </a:endParaRPr>
          </a:p>
        </p:txBody>
      </p:sp>
      <p:cxnSp>
        <p:nvCxnSpPr>
          <p:cNvPr id="6" name="Straight Connector 5"/>
          <p:cNvCxnSpPr/>
          <p:nvPr/>
        </p:nvCxnSpPr>
        <p:spPr>
          <a:xfrm>
            <a:off x="228600" y="1143000"/>
            <a:ext cx="4038600" cy="1588"/>
          </a:xfrm>
          <a:prstGeom prst="line">
            <a:avLst/>
          </a:prstGeom>
          <a:ln w="19050">
            <a:solidFill>
              <a:schemeClr val="accent1">
                <a:lumMod val="50000"/>
              </a:schemeClr>
            </a:solidFill>
            <a:prstDash val="sysDash"/>
          </a:ln>
        </p:spPr>
        <p:style>
          <a:lnRef idx="1">
            <a:schemeClr val="accent1"/>
          </a:lnRef>
          <a:fillRef idx="0">
            <a:schemeClr val="accent1"/>
          </a:fillRef>
          <a:effectRef idx="0">
            <a:schemeClr val="accent1"/>
          </a:effectRef>
          <a:fontRef idx="minor">
            <a:schemeClr val="tx1"/>
          </a:fontRef>
        </p:style>
      </p:cxnSp>
      <p:cxnSp>
        <p:nvCxnSpPr>
          <p:cNvPr id="7" name="Straight Connector 6"/>
          <p:cNvCxnSpPr/>
          <p:nvPr/>
        </p:nvCxnSpPr>
        <p:spPr>
          <a:xfrm>
            <a:off x="4876800" y="1143000"/>
            <a:ext cx="4038600" cy="1588"/>
          </a:xfrm>
          <a:prstGeom prst="line">
            <a:avLst/>
          </a:prstGeom>
          <a:ln w="19050">
            <a:solidFill>
              <a:schemeClr val="accent1">
                <a:lumMod val="50000"/>
              </a:schemeClr>
            </a:solidFill>
            <a:prstDash val="sysDash"/>
          </a:ln>
        </p:spPr>
        <p:style>
          <a:lnRef idx="1">
            <a:schemeClr val="accent1"/>
          </a:lnRef>
          <a:fillRef idx="0">
            <a:schemeClr val="accent1"/>
          </a:fillRef>
          <a:effectRef idx="0">
            <a:schemeClr val="accent1"/>
          </a:effectRef>
          <a:fontRef idx="minor">
            <a:schemeClr val="tx1"/>
          </a:fontRef>
        </p:style>
      </p:cxnSp>
      <p:sp>
        <p:nvSpPr>
          <p:cNvPr id="3" name="TextBox 2"/>
          <p:cNvSpPr txBox="1"/>
          <p:nvPr/>
        </p:nvSpPr>
        <p:spPr>
          <a:xfrm>
            <a:off x="228600" y="1447800"/>
            <a:ext cx="8686800" cy="707886"/>
          </a:xfrm>
          <a:prstGeom prst="rect">
            <a:avLst/>
          </a:prstGeom>
          <a:solidFill>
            <a:srgbClr val="F5F9ED"/>
          </a:solidFill>
          <a:ln w="28575">
            <a:solidFill>
              <a:srgbClr val="9BBA56"/>
            </a:solidFill>
          </a:ln>
        </p:spPr>
        <p:txBody>
          <a:bodyPr>
            <a:spAutoFit/>
          </a:bodyPr>
          <a:lstStyle/>
          <a:p>
            <a:pPr algn="just">
              <a:defRPr/>
            </a:pPr>
            <a:r>
              <a:rPr lang="en-US" sz="2000" b="1" dirty="0">
                <a:solidFill>
                  <a:srgbClr val="C00000"/>
                </a:solidFill>
              </a:rPr>
              <a:t>      </a:t>
            </a:r>
            <a:r>
              <a:rPr lang="ro-RO" sz="2000" b="1" dirty="0">
                <a:solidFill>
                  <a:srgbClr val="C00000"/>
                </a:solidFill>
              </a:rPr>
              <a:t>Sistemul de referință inerțial (SRI) este sistemul de referință în care este valabil principiul inerției. </a:t>
            </a:r>
            <a:endParaRPr lang="en-US" sz="2000" b="1" dirty="0">
              <a:solidFill>
                <a:srgbClr val="C00000"/>
              </a:solidFill>
            </a:endParaRPr>
          </a:p>
        </p:txBody>
      </p:sp>
      <p:sp>
        <p:nvSpPr>
          <p:cNvPr id="15368" name="AutoShape 53">
            <a:hlinkClick r:id="" action="ppaction://hlinkshowjump?jump=firstslide" highlightClick="1"/>
          </p:cNvPr>
          <p:cNvSpPr>
            <a:spLocks noChangeArrowheads="1"/>
          </p:cNvSpPr>
          <p:nvPr/>
        </p:nvSpPr>
        <p:spPr bwMode="auto">
          <a:xfrm>
            <a:off x="4343400" y="6400800"/>
            <a:ext cx="457200" cy="304800"/>
          </a:xfrm>
          <a:prstGeom prst="actionButtonHome">
            <a:avLst/>
          </a:prstGeom>
          <a:solidFill>
            <a:schemeClr val="accent1"/>
          </a:solidFill>
          <a:ln w="9525">
            <a:solidFill>
              <a:srgbClr val="C00000"/>
            </a:solidFill>
            <a:miter lim="800000"/>
            <a:headEnd/>
            <a:tailEnd/>
          </a:ln>
        </p:spPr>
        <p:txBody>
          <a:bodyPr wrap="none" anchor="ctr"/>
          <a:lstStyle/>
          <a:p>
            <a:endParaRPr lang="ro-RO"/>
          </a:p>
        </p:txBody>
      </p:sp>
      <p:sp>
        <p:nvSpPr>
          <p:cNvPr id="15373" name="AutoShape 54">
            <a:hlinkClick r:id="rId3" action="ppaction://hlinksldjump" highlightClick="1"/>
          </p:cNvPr>
          <p:cNvSpPr>
            <a:spLocks noChangeArrowheads="1"/>
          </p:cNvSpPr>
          <p:nvPr/>
        </p:nvSpPr>
        <p:spPr bwMode="auto">
          <a:xfrm>
            <a:off x="4343400" y="6400800"/>
            <a:ext cx="457200" cy="304800"/>
          </a:xfrm>
          <a:prstGeom prst="actionButtonHome">
            <a:avLst/>
          </a:prstGeom>
          <a:solidFill>
            <a:srgbClr val="9BBA56"/>
          </a:solidFill>
          <a:ln w="9525">
            <a:solidFill>
              <a:srgbClr val="C00000"/>
            </a:solidFill>
            <a:miter lim="800000"/>
            <a:headEnd/>
            <a:tailEnd/>
          </a:ln>
          <a:scene3d>
            <a:camera prst="orthographicFront"/>
            <a:lightRig rig="threePt" dir="t"/>
          </a:scene3d>
          <a:sp3d>
            <a:bevelT/>
          </a:sp3d>
        </p:spPr>
        <p:txBody>
          <a:bodyPr wrap="none" anchor="ctr"/>
          <a:lstStyle/>
          <a:p>
            <a:pPr>
              <a:defRPr/>
            </a:pPr>
            <a:endParaRPr lang="ro-RO"/>
          </a:p>
        </p:txBody>
      </p:sp>
      <p:sp>
        <p:nvSpPr>
          <p:cNvPr id="11" name="TextBox 10"/>
          <p:cNvSpPr txBox="1"/>
          <p:nvPr/>
        </p:nvSpPr>
        <p:spPr>
          <a:xfrm>
            <a:off x="228600" y="381000"/>
            <a:ext cx="8686800" cy="523220"/>
          </a:xfrm>
          <a:prstGeom prst="rect">
            <a:avLst/>
          </a:prstGeom>
          <a:noFill/>
        </p:spPr>
        <p:txBody>
          <a:bodyPr>
            <a:spAutoFit/>
          </a:bodyPr>
          <a:lstStyle/>
          <a:p>
            <a:pPr algn="ctr">
              <a:defRPr/>
            </a:pPr>
            <a:r>
              <a:rPr lang="ro-RO" sz="2800" b="1" dirty="0">
                <a:solidFill>
                  <a:srgbClr val="C00000"/>
                </a:solidFill>
                <a:effectLst>
                  <a:outerShdw blurRad="38100" dist="38100" dir="2700000" algn="tl">
                    <a:srgbClr val="000000">
                      <a:alpha val="43137"/>
                    </a:srgbClr>
                  </a:outerShdw>
                </a:effectLst>
                <a:cs typeface="Arial" charset="0"/>
              </a:rPr>
              <a:t>Sistemele de referință inerțiale</a:t>
            </a:r>
            <a:endParaRPr lang="vi-VN" sz="2800" b="1" dirty="0">
              <a:solidFill>
                <a:srgbClr val="C00000"/>
              </a:solidFill>
              <a:effectLst>
                <a:outerShdw blurRad="38100" dist="38100" dir="2700000" algn="tl">
                  <a:srgbClr val="000000">
                    <a:alpha val="43137"/>
                  </a:srgbClr>
                </a:outerShdw>
              </a:effectLst>
              <a:cs typeface="Arial" charset="0"/>
            </a:endParaRPr>
          </a:p>
        </p:txBody>
      </p:sp>
      <p:sp>
        <p:nvSpPr>
          <p:cNvPr id="12" name="TextBox 11"/>
          <p:cNvSpPr txBox="1"/>
          <p:nvPr/>
        </p:nvSpPr>
        <p:spPr>
          <a:xfrm>
            <a:off x="228600" y="2209800"/>
            <a:ext cx="8686800" cy="1831271"/>
          </a:xfrm>
          <a:prstGeom prst="rect">
            <a:avLst/>
          </a:prstGeom>
          <a:noFill/>
        </p:spPr>
        <p:txBody>
          <a:bodyPr wrap="square" rtlCol="0">
            <a:spAutoFit/>
          </a:bodyPr>
          <a:lstStyle/>
          <a:p>
            <a:pPr algn="just">
              <a:spcAft>
                <a:spcPts val="600"/>
              </a:spcAft>
            </a:pPr>
            <a:r>
              <a:rPr lang="ro-RO" b="1" dirty="0"/>
              <a:t>      </a:t>
            </a:r>
            <a:r>
              <a:rPr lang="ro-RO" b="1" dirty="0">
                <a:solidFill>
                  <a:srgbClr val="0033CC"/>
                </a:solidFill>
              </a:rPr>
              <a:t>În mecanica clasică se consideră că Pământul este un sistem de referință inerțial</a:t>
            </a:r>
            <a:r>
              <a:rPr lang="ro-RO" b="1" dirty="0"/>
              <a:t>.  În realitate, sistemele de referință legate de Pământ sunt sisteme de referință neinerțiale (SRN) întrucât Pământul are atât o mișcare de rotație în jurul axei proprii, cât și o mișcare de revoluție în jurul Soarelui.</a:t>
            </a:r>
          </a:p>
          <a:p>
            <a:pPr algn="just"/>
            <a:r>
              <a:rPr lang="ro-RO" b="1" dirty="0"/>
              <a:t>      </a:t>
            </a:r>
            <a:r>
              <a:rPr lang="ro-RO" b="1" dirty="0">
                <a:solidFill>
                  <a:srgbClr val="0033CC"/>
                </a:solidFill>
              </a:rPr>
              <a:t>Toate sistemele de referință inerțiale se mișcă rectiliniu și uniform unele față de celelalte.</a:t>
            </a:r>
            <a:r>
              <a:rPr lang="ro-RO" b="1" dirty="0"/>
              <a:t>  </a:t>
            </a:r>
          </a:p>
        </p:txBody>
      </p:sp>
      <p:grpSp>
        <p:nvGrpSpPr>
          <p:cNvPr id="134" name="Group 133"/>
          <p:cNvGrpSpPr/>
          <p:nvPr/>
        </p:nvGrpSpPr>
        <p:grpSpPr>
          <a:xfrm>
            <a:off x="457200" y="4093028"/>
            <a:ext cx="4038600" cy="2155372"/>
            <a:chOff x="457200" y="4093028"/>
            <a:chExt cx="4038600" cy="2155372"/>
          </a:xfrm>
        </p:grpSpPr>
        <p:sp>
          <p:nvSpPr>
            <p:cNvPr id="46" name="Rectangle 45"/>
            <p:cNvSpPr/>
            <p:nvPr/>
          </p:nvSpPr>
          <p:spPr>
            <a:xfrm>
              <a:off x="3200400" y="5029200"/>
              <a:ext cx="1295400" cy="369332"/>
            </a:xfrm>
            <a:prstGeom prst="rect">
              <a:avLst/>
            </a:prstGeom>
          </p:spPr>
          <p:txBody>
            <a:bodyPr wrap="square">
              <a:spAutoFit/>
            </a:bodyPr>
            <a:lstStyle/>
            <a:p>
              <a:r>
                <a:rPr lang="ro-RO" b="1" dirty="0"/>
                <a:t>v = </a:t>
              </a:r>
              <a:r>
                <a:rPr lang="ro-RO" b="1" dirty="0" err="1"/>
                <a:t>const</a:t>
              </a:r>
              <a:r>
                <a:rPr lang="ro-RO" b="1" dirty="0"/>
                <a:t>.</a:t>
              </a:r>
              <a:endParaRPr lang="ro-RO" dirty="0"/>
            </a:p>
          </p:txBody>
        </p:sp>
        <p:grpSp>
          <p:nvGrpSpPr>
            <p:cNvPr id="99" name="Group 98"/>
            <p:cNvGrpSpPr/>
            <p:nvPr/>
          </p:nvGrpSpPr>
          <p:grpSpPr>
            <a:xfrm>
              <a:off x="457200" y="4093028"/>
              <a:ext cx="3886200" cy="1873931"/>
              <a:chOff x="457200" y="4299857"/>
              <a:chExt cx="3886200" cy="1873931"/>
            </a:xfrm>
          </p:grpSpPr>
          <p:sp>
            <p:nvSpPr>
              <p:cNvPr id="100" name="Oval 99"/>
              <p:cNvSpPr/>
              <p:nvPr/>
            </p:nvSpPr>
            <p:spPr>
              <a:xfrm>
                <a:off x="1143000" y="5867400"/>
                <a:ext cx="304800" cy="304800"/>
              </a:xfrm>
              <a:prstGeom prst="ellipse">
                <a:avLst/>
              </a:prstGeom>
              <a:solidFill>
                <a:schemeClr val="tx2">
                  <a:lumMod val="20000"/>
                  <a:lumOff val="80000"/>
                </a:schemeClr>
              </a:solidFill>
              <a:ln w="19050">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o-RO"/>
              </a:p>
            </p:txBody>
          </p:sp>
          <p:sp>
            <p:nvSpPr>
              <p:cNvPr id="101" name="Oval 100"/>
              <p:cNvSpPr/>
              <p:nvPr/>
            </p:nvSpPr>
            <p:spPr>
              <a:xfrm>
                <a:off x="2286000" y="5867400"/>
                <a:ext cx="304800" cy="304800"/>
              </a:xfrm>
              <a:prstGeom prst="ellipse">
                <a:avLst/>
              </a:prstGeom>
              <a:solidFill>
                <a:schemeClr val="tx2">
                  <a:lumMod val="20000"/>
                  <a:lumOff val="80000"/>
                </a:schemeClr>
              </a:solidFill>
              <a:ln w="19050">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o-RO"/>
              </a:p>
            </p:txBody>
          </p:sp>
          <p:cxnSp>
            <p:nvCxnSpPr>
              <p:cNvPr id="102" name="Straight Connector 101"/>
              <p:cNvCxnSpPr/>
              <p:nvPr/>
            </p:nvCxnSpPr>
            <p:spPr>
              <a:xfrm>
                <a:off x="457200" y="6172200"/>
                <a:ext cx="3886200" cy="1588"/>
              </a:xfrm>
              <a:prstGeom prst="line">
                <a:avLst/>
              </a:prstGeom>
              <a:ln w="28575">
                <a:solidFill>
                  <a:schemeClr val="tx1"/>
                </a:solidFill>
                <a:prstDash val="solid"/>
              </a:ln>
            </p:spPr>
            <p:style>
              <a:lnRef idx="1">
                <a:schemeClr val="accent1"/>
              </a:lnRef>
              <a:fillRef idx="0">
                <a:schemeClr val="accent1"/>
              </a:fillRef>
              <a:effectRef idx="0">
                <a:schemeClr val="accent1"/>
              </a:effectRef>
              <a:fontRef idx="minor">
                <a:schemeClr val="tx1"/>
              </a:fontRef>
            </p:style>
          </p:cxnSp>
          <p:sp>
            <p:nvSpPr>
              <p:cNvPr id="103" name="Rectangle 102"/>
              <p:cNvSpPr/>
              <p:nvPr/>
            </p:nvSpPr>
            <p:spPr>
              <a:xfrm>
                <a:off x="609600" y="5464629"/>
                <a:ext cx="2590800" cy="381000"/>
              </a:xfrm>
              <a:prstGeom prst="rect">
                <a:avLst/>
              </a:prstGeom>
              <a:ln w="19050">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o-RO">
                  <a:ln w="19050">
                    <a:solidFill>
                      <a:schemeClr val="tx1"/>
                    </a:solidFill>
                    <a:prstDash val="solid"/>
                  </a:ln>
                </a:endParaRPr>
              </a:p>
            </p:txBody>
          </p:sp>
          <p:cxnSp>
            <p:nvCxnSpPr>
              <p:cNvPr id="104" name="Straight Arrow Connector 103"/>
              <p:cNvCxnSpPr/>
              <p:nvPr/>
            </p:nvCxnSpPr>
            <p:spPr>
              <a:xfrm>
                <a:off x="3200400" y="5638800"/>
                <a:ext cx="609600" cy="1588"/>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05" name="Rectangle 104"/>
              <p:cNvSpPr/>
              <p:nvPr/>
            </p:nvSpPr>
            <p:spPr>
              <a:xfrm>
                <a:off x="1371600" y="4724400"/>
                <a:ext cx="914400" cy="685800"/>
              </a:xfrm>
              <a:prstGeom prst="rect">
                <a:avLst/>
              </a:prstGeom>
              <a:solidFill>
                <a:schemeClr val="accent5">
                  <a:lumMod val="20000"/>
                  <a:lumOff val="80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o-RO"/>
              </a:p>
            </p:txBody>
          </p:sp>
          <p:cxnSp>
            <p:nvCxnSpPr>
              <p:cNvPr id="106" name="Straight Connector 105"/>
              <p:cNvCxnSpPr/>
              <p:nvPr/>
            </p:nvCxnSpPr>
            <p:spPr>
              <a:xfrm flipV="1">
                <a:off x="1382486" y="5431971"/>
                <a:ext cx="903514" cy="1"/>
              </a:xfrm>
              <a:prstGeom prst="line">
                <a:avLst/>
              </a:prstGeom>
              <a:ln w="28575">
                <a:solidFill>
                  <a:schemeClr val="tx1"/>
                </a:solidFill>
                <a:prstDash val="solid"/>
              </a:ln>
            </p:spPr>
            <p:style>
              <a:lnRef idx="1">
                <a:schemeClr val="accent1"/>
              </a:lnRef>
              <a:fillRef idx="0">
                <a:schemeClr val="accent1"/>
              </a:fillRef>
              <a:effectRef idx="0">
                <a:schemeClr val="accent1"/>
              </a:effectRef>
              <a:fontRef idx="minor">
                <a:schemeClr val="tx1"/>
              </a:fontRef>
            </p:style>
          </p:cxnSp>
          <p:cxnSp>
            <p:nvCxnSpPr>
              <p:cNvPr id="107" name="Straight Connector 106"/>
              <p:cNvCxnSpPr/>
              <p:nvPr/>
            </p:nvCxnSpPr>
            <p:spPr>
              <a:xfrm rot="16200000" flipV="1">
                <a:off x="816430" y="4865914"/>
                <a:ext cx="1132115" cy="1"/>
              </a:xfrm>
              <a:prstGeom prst="line">
                <a:avLst/>
              </a:prstGeom>
              <a:ln w="28575">
                <a:solidFill>
                  <a:schemeClr val="tx1"/>
                </a:solidFill>
                <a:prstDash val="solid"/>
              </a:ln>
            </p:spPr>
            <p:style>
              <a:lnRef idx="1">
                <a:schemeClr val="accent1"/>
              </a:lnRef>
              <a:fillRef idx="0">
                <a:schemeClr val="accent1"/>
              </a:fillRef>
              <a:effectRef idx="0">
                <a:schemeClr val="accent1"/>
              </a:effectRef>
              <a:fontRef idx="minor">
                <a:schemeClr val="tx1"/>
              </a:fontRef>
            </p:style>
          </p:cxnSp>
          <p:cxnSp>
            <p:nvCxnSpPr>
              <p:cNvPr id="108" name="Straight Connector 107"/>
              <p:cNvCxnSpPr/>
              <p:nvPr/>
            </p:nvCxnSpPr>
            <p:spPr>
              <a:xfrm rot="16200000" flipV="1">
                <a:off x="1719944" y="4865914"/>
                <a:ext cx="1132115" cy="1"/>
              </a:xfrm>
              <a:prstGeom prst="line">
                <a:avLst/>
              </a:prstGeom>
              <a:ln w="28575">
                <a:solidFill>
                  <a:schemeClr val="tx1"/>
                </a:solidFill>
                <a:prstDash val="solid"/>
              </a:ln>
            </p:spPr>
            <p:style>
              <a:lnRef idx="1">
                <a:schemeClr val="accent1"/>
              </a:lnRef>
              <a:fillRef idx="0">
                <a:schemeClr val="accent1"/>
              </a:fillRef>
              <a:effectRef idx="0">
                <a:schemeClr val="accent1"/>
              </a:effectRef>
              <a:fontRef idx="minor">
                <a:schemeClr val="tx1"/>
              </a:fontRef>
            </p:style>
          </p:cxnSp>
          <p:cxnSp>
            <p:nvCxnSpPr>
              <p:cNvPr id="109" name="Straight Connector 108"/>
              <p:cNvCxnSpPr/>
              <p:nvPr/>
            </p:nvCxnSpPr>
            <p:spPr>
              <a:xfrm>
                <a:off x="1426029" y="4735286"/>
                <a:ext cx="838200" cy="1588"/>
              </a:xfrm>
              <a:prstGeom prst="line">
                <a:avLst/>
              </a:prstGeom>
              <a:ln w="28575">
                <a:solidFill>
                  <a:schemeClr val="accent5">
                    <a:lumMod val="40000"/>
                    <a:lumOff val="60000"/>
                  </a:schemeClr>
                </a:solidFill>
                <a:prstDash val="solid"/>
              </a:ln>
            </p:spPr>
            <p:style>
              <a:lnRef idx="1">
                <a:schemeClr val="accent1"/>
              </a:lnRef>
              <a:fillRef idx="0">
                <a:schemeClr val="accent1"/>
              </a:fillRef>
              <a:effectRef idx="0">
                <a:schemeClr val="accent1"/>
              </a:effectRef>
              <a:fontRef idx="minor">
                <a:schemeClr val="tx1"/>
              </a:fontRef>
            </p:style>
          </p:cxnSp>
          <p:cxnSp>
            <p:nvCxnSpPr>
              <p:cNvPr id="110" name="Straight Arrow Connector 109"/>
              <p:cNvCxnSpPr/>
              <p:nvPr/>
            </p:nvCxnSpPr>
            <p:spPr>
              <a:xfrm>
                <a:off x="3276600" y="5323114"/>
                <a:ext cx="152400" cy="1588"/>
              </a:xfrm>
              <a:prstGeom prst="straightConnector1">
                <a:avLst/>
              </a:prstGeom>
              <a:ln w="19050">
                <a:solidFill>
                  <a:schemeClr val="tx1"/>
                </a:solidFill>
                <a:prstDash val="solid"/>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111" name="Rectangle 110"/>
              <p:cNvSpPr/>
              <p:nvPr/>
            </p:nvSpPr>
            <p:spPr>
              <a:xfrm>
                <a:off x="1600200" y="5486400"/>
                <a:ext cx="569387" cy="369332"/>
              </a:xfrm>
              <a:prstGeom prst="rect">
                <a:avLst/>
              </a:prstGeom>
            </p:spPr>
            <p:txBody>
              <a:bodyPr wrap="none">
                <a:spAutoFit/>
              </a:bodyPr>
              <a:lstStyle/>
              <a:p>
                <a:r>
                  <a:rPr lang="ro-RO" b="1" dirty="0">
                    <a:solidFill>
                      <a:srgbClr val="C00000"/>
                    </a:solidFill>
                    <a:effectLst>
                      <a:outerShdw blurRad="38100" dist="38100" dir="2700000" algn="tl">
                        <a:srgbClr val="C0C0C0"/>
                      </a:outerShdw>
                    </a:effectLst>
                  </a:rPr>
                  <a:t>SRI</a:t>
                </a:r>
                <a:endParaRPr lang="ro-RO" dirty="0"/>
              </a:p>
            </p:txBody>
          </p:sp>
          <p:sp>
            <p:nvSpPr>
              <p:cNvPr id="112" name="Rectangle 111"/>
              <p:cNvSpPr/>
              <p:nvPr/>
            </p:nvSpPr>
            <p:spPr>
              <a:xfrm>
                <a:off x="1524000" y="5029200"/>
                <a:ext cx="609600" cy="369332"/>
              </a:xfrm>
              <a:prstGeom prst="rect">
                <a:avLst/>
              </a:prstGeom>
            </p:spPr>
            <p:txBody>
              <a:bodyPr wrap="square">
                <a:spAutoFit/>
              </a:bodyPr>
              <a:lstStyle/>
              <a:p>
                <a:pPr algn="ctr"/>
                <a:r>
                  <a:rPr lang="ro-RO" b="1" dirty="0"/>
                  <a:t>apă</a:t>
                </a:r>
                <a:endParaRPr lang="ro-RO" dirty="0"/>
              </a:p>
            </p:txBody>
          </p:sp>
        </p:grpSp>
        <p:sp>
          <p:nvSpPr>
            <p:cNvPr id="131" name="Rectangle 130"/>
            <p:cNvSpPr/>
            <p:nvPr/>
          </p:nvSpPr>
          <p:spPr>
            <a:xfrm>
              <a:off x="457200" y="5998029"/>
              <a:ext cx="3886200" cy="250371"/>
            </a:xfrm>
            <a:prstGeom prst="rect">
              <a:avLst/>
            </a:prstGeom>
            <a:solidFill>
              <a:srgbClr val="95866B"/>
            </a:solidFill>
            <a:ln w="19050">
              <a:solidFill>
                <a:srgbClr val="95866B"/>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o-RO">
                <a:ln w="19050">
                  <a:solidFill>
                    <a:schemeClr val="tx1"/>
                  </a:solidFill>
                  <a:prstDash val="solid"/>
                </a:ln>
              </a:endParaRPr>
            </a:p>
          </p:txBody>
        </p:sp>
      </p:grpSp>
      <p:grpSp>
        <p:nvGrpSpPr>
          <p:cNvPr id="136" name="Group 135"/>
          <p:cNvGrpSpPr/>
          <p:nvPr/>
        </p:nvGrpSpPr>
        <p:grpSpPr>
          <a:xfrm>
            <a:off x="4778829" y="4082143"/>
            <a:ext cx="3897085" cy="2166257"/>
            <a:chOff x="4778829" y="4060371"/>
            <a:chExt cx="3897085" cy="2166257"/>
          </a:xfrm>
        </p:grpSpPr>
        <p:grpSp>
          <p:nvGrpSpPr>
            <p:cNvPr id="137" name="Group 136"/>
            <p:cNvGrpSpPr/>
            <p:nvPr/>
          </p:nvGrpSpPr>
          <p:grpSpPr>
            <a:xfrm>
              <a:off x="4778829" y="4060371"/>
              <a:ext cx="3886200" cy="1873931"/>
              <a:chOff x="4767943" y="4288971"/>
              <a:chExt cx="3886200" cy="1873931"/>
            </a:xfrm>
          </p:grpSpPr>
          <p:cxnSp>
            <p:nvCxnSpPr>
              <p:cNvPr id="139" name="Straight Connector 138"/>
              <p:cNvCxnSpPr/>
              <p:nvPr/>
            </p:nvCxnSpPr>
            <p:spPr>
              <a:xfrm>
                <a:off x="4767943" y="6161314"/>
                <a:ext cx="3886200" cy="1588"/>
              </a:xfrm>
              <a:prstGeom prst="line">
                <a:avLst/>
              </a:prstGeom>
              <a:ln w="28575">
                <a:solidFill>
                  <a:schemeClr val="tx1"/>
                </a:solidFill>
                <a:prstDash val="solid"/>
              </a:ln>
            </p:spPr>
            <p:style>
              <a:lnRef idx="1">
                <a:schemeClr val="accent1"/>
              </a:lnRef>
              <a:fillRef idx="0">
                <a:schemeClr val="accent1"/>
              </a:fillRef>
              <a:effectRef idx="0">
                <a:schemeClr val="accent1"/>
              </a:effectRef>
              <a:fontRef idx="minor">
                <a:schemeClr val="tx1"/>
              </a:fontRef>
            </p:style>
          </p:cxnSp>
          <p:sp>
            <p:nvSpPr>
              <p:cNvPr id="140" name="Flowchart: Manual Input 139"/>
              <p:cNvSpPr/>
              <p:nvPr/>
            </p:nvSpPr>
            <p:spPr>
              <a:xfrm flipH="1">
                <a:off x="6085113" y="4648200"/>
                <a:ext cx="892629" cy="762000"/>
              </a:xfrm>
              <a:prstGeom prst="flowChartManualInput">
                <a:avLst/>
              </a:prstGeom>
              <a:solidFill>
                <a:schemeClr val="accent5">
                  <a:lumMod val="20000"/>
                  <a:lumOff val="80000"/>
                </a:schemeClr>
              </a:solidFill>
              <a:ln>
                <a:solidFill>
                  <a:schemeClr val="accent5">
                    <a:lumMod val="20000"/>
                    <a:lumOff val="80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o-RO"/>
              </a:p>
            </p:txBody>
          </p:sp>
          <p:cxnSp>
            <p:nvCxnSpPr>
              <p:cNvPr id="141" name="Straight Connector 140"/>
              <p:cNvCxnSpPr/>
              <p:nvPr/>
            </p:nvCxnSpPr>
            <p:spPr>
              <a:xfrm rot="10800000">
                <a:off x="6085114" y="4648200"/>
                <a:ext cx="914400" cy="152400"/>
              </a:xfrm>
              <a:prstGeom prst="line">
                <a:avLst/>
              </a:prstGeom>
              <a:ln w="28575">
                <a:solidFill>
                  <a:schemeClr val="accent5">
                    <a:lumMod val="40000"/>
                    <a:lumOff val="60000"/>
                  </a:schemeClr>
                </a:solidFill>
                <a:prstDash val="solid"/>
              </a:ln>
            </p:spPr>
            <p:style>
              <a:lnRef idx="1">
                <a:schemeClr val="accent1"/>
              </a:lnRef>
              <a:fillRef idx="0">
                <a:schemeClr val="accent1"/>
              </a:fillRef>
              <a:effectRef idx="0">
                <a:schemeClr val="accent1"/>
              </a:effectRef>
              <a:fontRef idx="minor">
                <a:schemeClr val="tx1"/>
              </a:fontRef>
            </p:style>
          </p:cxnSp>
          <p:sp>
            <p:nvSpPr>
              <p:cNvPr id="142" name="Oval 141"/>
              <p:cNvSpPr/>
              <p:nvPr/>
            </p:nvSpPr>
            <p:spPr>
              <a:xfrm>
                <a:off x="5823857" y="5856514"/>
                <a:ext cx="304800" cy="304800"/>
              </a:xfrm>
              <a:prstGeom prst="ellipse">
                <a:avLst/>
              </a:prstGeom>
              <a:solidFill>
                <a:schemeClr val="tx2">
                  <a:lumMod val="20000"/>
                  <a:lumOff val="80000"/>
                </a:schemeClr>
              </a:solidFill>
              <a:ln w="19050">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o-RO"/>
              </a:p>
            </p:txBody>
          </p:sp>
          <p:sp>
            <p:nvSpPr>
              <p:cNvPr id="143" name="Oval 142"/>
              <p:cNvSpPr/>
              <p:nvPr/>
            </p:nvSpPr>
            <p:spPr>
              <a:xfrm>
                <a:off x="6966857" y="5856514"/>
                <a:ext cx="304800" cy="304800"/>
              </a:xfrm>
              <a:prstGeom prst="ellipse">
                <a:avLst/>
              </a:prstGeom>
              <a:solidFill>
                <a:schemeClr val="tx2">
                  <a:lumMod val="20000"/>
                  <a:lumOff val="80000"/>
                </a:schemeClr>
              </a:solidFill>
              <a:ln w="19050">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o-RO"/>
              </a:p>
            </p:txBody>
          </p:sp>
          <p:sp>
            <p:nvSpPr>
              <p:cNvPr id="144" name="Rectangle 143"/>
              <p:cNvSpPr/>
              <p:nvPr/>
            </p:nvSpPr>
            <p:spPr>
              <a:xfrm>
                <a:off x="5290457" y="5453743"/>
                <a:ext cx="2590800" cy="381000"/>
              </a:xfrm>
              <a:prstGeom prst="rect">
                <a:avLst/>
              </a:prstGeom>
              <a:ln w="19050">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o-RO">
                  <a:ln w="19050">
                    <a:solidFill>
                      <a:schemeClr val="tx1"/>
                    </a:solidFill>
                    <a:prstDash val="solid"/>
                  </a:ln>
                </a:endParaRPr>
              </a:p>
            </p:txBody>
          </p:sp>
          <p:cxnSp>
            <p:nvCxnSpPr>
              <p:cNvPr id="145" name="Straight Arrow Connector 144"/>
              <p:cNvCxnSpPr/>
              <p:nvPr/>
            </p:nvCxnSpPr>
            <p:spPr>
              <a:xfrm>
                <a:off x="7881257" y="5627914"/>
                <a:ext cx="609600" cy="1588"/>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46" name="Straight Connector 145"/>
              <p:cNvCxnSpPr/>
              <p:nvPr/>
            </p:nvCxnSpPr>
            <p:spPr>
              <a:xfrm flipV="1">
                <a:off x="6063343" y="5421085"/>
                <a:ext cx="903514" cy="1"/>
              </a:xfrm>
              <a:prstGeom prst="line">
                <a:avLst/>
              </a:prstGeom>
              <a:ln w="28575">
                <a:solidFill>
                  <a:schemeClr val="tx1"/>
                </a:solidFill>
                <a:prstDash val="solid"/>
              </a:ln>
            </p:spPr>
            <p:style>
              <a:lnRef idx="1">
                <a:schemeClr val="accent1"/>
              </a:lnRef>
              <a:fillRef idx="0">
                <a:schemeClr val="accent1"/>
              </a:fillRef>
              <a:effectRef idx="0">
                <a:schemeClr val="accent1"/>
              </a:effectRef>
              <a:fontRef idx="minor">
                <a:schemeClr val="tx1"/>
              </a:fontRef>
            </p:style>
          </p:cxnSp>
          <p:cxnSp>
            <p:nvCxnSpPr>
              <p:cNvPr id="147" name="Straight Connector 146"/>
              <p:cNvCxnSpPr/>
              <p:nvPr/>
            </p:nvCxnSpPr>
            <p:spPr>
              <a:xfrm rot="16200000" flipV="1">
                <a:off x="5497287" y="4855028"/>
                <a:ext cx="1132115" cy="1"/>
              </a:xfrm>
              <a:prstGeom prst="line">
                <a:avLst/>
              </a:prstGeom>
              <a:ln w="28575">
                <a:solidFill>
                  <a:schemeClr val="tx1"/>
                </a:solidFill>
                <a:prstDash val="solid"/>
              </a:ln>
            </p:spPr>
            <p:style>
              <a:lnRef idx="1">
                <a:schemeClr val="accent1"/>
              </a:lnRef>
              <a:fillRef idx="0">
                <a:schemeClr val="accent1"/>
              </a:fillRef>
              <a:effectRef idx="0">
                <a:schemeClr val="accent1"/>
              </a:effectRef>
              <a:fontRef idx="minor">
                <a:schemeClr val="tx1"/>
              </a:fontRef>
            </p:style>
          </p:cxnSp>
          <p:cxnSp>
            <p:nvCxnSpPr>
              <p:cNvPr id="148" name="Straight Connector 147"/>
              <p:cNvCxnSpPr/>
              <p:nvPr/>
            </p:nvCxnSpPr>
            <p:spPr>
              <a:xfrm rot="16200000" flipV="1">
                <a:off x="6400801" y="4855028"/>
                <a:ext cx="1132115" cy="1"/>
              </a:xfrm>
              <a:prstGeom prst="line">
                <a:avLst/>
              </a:prstGeom>
              <a:ln w="28575">
                <a:solidFill>
                  <a:schemeClr val="tx1"/>
                </a:solidFill>
                <a:prstDash val="solid"/>
              </a:ln>
            </p:spPr>
            <p:style>
              <a:lnRef idx="1">
                <a:schemeClr val="accent1"/>
              </a:lnRef>
              <a:fillRef idx="0">
                <a:schemeClr val="accent1"/>
              </a:fillRef>
              <a:effectRef idx="0">
                <a:schemeClr val="accent1"/>
              </a:effectRef>
              <a:fontRef idx="minor">
                <a:schemeClr val="tx1"/>
              </a:fontRef>
            </p:style>
          </p:cxnSp>
          <p:sp>
            <p:nvSpPr>
              <p:cNvPr id="149" name="Rectangle 148"/>
              <p:cNvSpPr/>
              <p:nvPr/>
            </p:nvSpPr>
            <p:spPr>
              <a:xfrm>
                <a:off x="8066314" y="5257800"/>
                <a:ext cx="381000" cy="369332"/>
              </a:xfrm>
              <a:prstGeom prst="rect">
                <a:avLst/>
              </a:prstGeom>
            </p:spPr>
            <p:txBody>
              <a:bodyPr wrap="square">
                <a:spAutoFit/>
              </a:bodyPr>
              <a:lstStyle/>
              <a:p>
                <a:pPr algn="ctr"/>
                <a:r>
                  <a:rPr lang="ro-RO" b="1" dirty="0"/>
                  <a:t>a</a:t>
                </a:r>
                <a:endParaRPr lang="ro-RO" dirty="0"/>
              </a:p>
            </p:txBody>
          </p:sp>
          <p:cxnSp>
            <p:nvCxnSpPr>
              <p:cNvPr id="150" name="Straight Arrow Connector 149"/>
              <p:cNvCxnSpPr/>
              <p:nvPr/>
            </p:nvCxnSpPr>
            <p:spPr>
              <a:xfrm>
                <a:off x="8186057" y="5323114"/>
                <a:ext cx="152400" cy="1588"/>
              </a:xfrm>
              <a:prstGeom prst="straightConnector1">
                <a:avLst/>
              </a:prstGeom>
              <a:ln w="19050">
                <a:solidFill>
                  <a:schemeClr val="tx1"/>
                </a:solidFill>
                <a:prstDash val="solid"/>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151" name="Rectangle 150"/>
              <p:cNvSpPr/>
              <p:nvPr/>
            </p:nvSpPr>
            <p:spPr>
              <a:xfrm>
                <a:off x="6237514" y="5486400"/>
                <a:ext cx="671979" cy="369332"/>
              </a:xfrm>
              <a:prstGeom prst="rect">
                <a:avLst/>
              </a:prstGeom>
            </p:spPr>
            <p:txBody>
              <a:bodyPr wrap="none">
                <a:spAutoFit/>
              </a:bodyPr>
              <a:lstStyle/>
              <a:p>
                <a:r>
                  <a:rPr lang="ro-RO" b="1" dirty="0">
                    <a:solidFill>
                      <a:srgbClr val="C00000"/>
                    </a:solidFill>
                    <a:effectLst>
                      <a:outerShdw blurRad="38100" dist="38100" dir="2700000" algn="tl">
                        <a:srgbClr val="C0C0C0"/>
                      </a:outerShdw>
                    </a:effectLst>
                  </a:rPr>
                  <a:t>SRN</a:t>
                </a:r>
                <a:endParaRPr lang="ro-RO" dirty="0"/>
              </a:p>
            </p:txBody>
          </p:sp>
          <p:sp>
            <p:nvSpPr>
              <p:cNvPr id="152" name="Rectangle 151"/>
              <p:cNvSpPr/>
              <p:nvPr/>
            </p:nvSpPr>
            <p:spPr>
              <a:xfrm>
                <a:off x="6237514" y="5029200"/>
                <a:ext cx="609600" cy="369332"/>
              </a:xfrm>
              <a:prstGeom prst="rect">
                <a:avLst/>
              </a:prstGeom>
            </p:spPr>
            <p:txBody>
              <a:bodyPr wrap="square">
                <a:spAutoFit/>
              </a:bodyPr>
              <a:lstStyle/>
              <a:p>
                <a:pPr algn="ctr"/>
                <a:r>
                  <a:rPr lang="ro-RO" b="1" dirty="0"/>
                  <a:t>apă</a:t>
                </a:r>
                <a:endParaRPr lang="ro-RO" dirty="0"/>
              </a:p>
            </p:txBody>
          </p:sp>
        </p:grpSp>
        <p:sp>
          <p:nvSpPr>
            <p:cNvPr id="138" name="Rectangle 137"/>
            <p:cNvSpPr/>
            <p:nvPr/>
          </p:nvSpPr>
          <p:spPr>
            <a:xfrm>
              <a:off x="4789714" y="5976257"/>
              <a:ext cx="3886200" cy="250371"/>
            </a:xfrm>
            <a:prstGeom prst="rect">
              <a:avLst/>
            </a:prstGeom>
            <a:solidFill>
              <a:srgbClr val="95866B"/>
            </a:solidFill>
            <a:ln w="19050">
              <a:solidFill>
                <a:srgbClr val="95866B"/>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o-RO">
                <a:ln w="19050">
                  <a:solidFill>
                    <a:schemeClr val="tx1"/>
                  </a:solidFill>
                  <a:prstDash val="solid"/>
                </a:ln>
              </a:endParaRPr>
            </a:p>
          </p:txBody>
        </p:sp>
      </p:grpSp>
      <p:sp>
        <p:nvSpPr>
          <p:cNvPr id="153" name="Rectangle 152"/>
          <p:cNvSpPr/>
          <p:nvPr/>
        </p:nvSpPr>
        <p:spPr>
          <a:xfrm>
            <a:off x="3429000" y="5943600"/>
            <a:ext cx="569387" cy="369332"/>
          </a:xfrm>
          <a:prstGeom prst="rect">
            <a:avLst/>
          </a:prstGeom>
        </p:spPr>
        <p:txBody>
          <a:bodyPr wrap="none">
            <a:spAutoFit/>
          </a:bodyPr>
          <a:lstStyle/>
          <a:p>
            <a:r>
              <a:rPr lang="ro-RO" b="1" dirty="0">
                <a:solidFill>
                  <a:srgbClr val="C00000"/>
                </a:solidFill>
                <a:effectLst>
                  <a:outerShdw blurRad="38100" dist="38100" dir="2700000" algn="tl">
                    <a:srgbClr val="C0C0C0"/>
                  </a:outerShdw>
                </a:effectLst>
              </a:rPr>
              <a:t>SRI</a:t>
            </a:r>
            <a:endParaRPr lang="ro-RO" dirty="0"/>
          </a:p>
        </p:txBody>
      </p:sp>
      <p:sp>
        <p:nvSpPr>
          <p:cNvPr id="154" name="Rectangle 153"/>
          <p:cNvSpPr/>
          <p:nvPr/>
        </p:nvSpPr>
        <p:spPr>
          <a:xfrm>
            <a:off x="8088086" y="5943600"/>
            <a:ext cx="569387" cy="369332"/>
          </a:xfrm>
          <a:prstGeom prst="rect">
            <a:avLst/>
          </a:prstGeom>
        </p:spPr>
        <p:txBody>
          <a:bodyPr wrap="none">
            <a:spAutoFit/>
          </a:bodyPr>
          <a:lstStyle/>
          <a:p>
            <a:r>
              <a:rPr lang="ro-RO" b="1" dirty="0">
                <a:solidFill>
                  <a:srgbClr val="C00000"/>
                </a:solidFill>
                <a:effectLst>
                  <a:outerShdw blurRad="38100" dist="38100" dir="2700000" algn="tl">
                    <a:srgbClr val="C0C0C0"/>
                  </a:outerShdw>
                </a:effectLst>
              </a:rPr>
              <a:t>SRI</a:t>
            </a:r>
            <a:endParaRPr lang="ro-RO" dirty="0"/>
          </a:p>
        </p:txBody>
      </p:sp>
      <p:sp>
        <p:nvSpPr>
          <p:cNvPr id="47" name="Rectangle 46"/>
          <p:cNvSpPr>
            <a:spLocks noChangeArrowheads="1"/>
          </p:cNvSpPr>
          <p:nvPr/>
        </p:nvSpPr>
        <p:spPr bwMode="auto">
          <a:xfrm>
            <a:off x="0" y="6705600"/>
            <a:ext cx="9144000" cy="338554"/>
          </a:xfrm>
          <a:prstGeom prst="rect">
            <a:avLst/>
          </a:prstGeom>
          <a:noFill/>
          <a:ln w="9525">
            <a:noFill/>
            <a:miter lim="800000"/>
            <a:headEnd/>
            <a:tailEnd/>
          </a:ln>
        </p:spPr>
        <p:txBody>
          <a:bodyPr>
            <a:spAutoFit/>
          </a:bodyPr>
          <a:lstStyle/>
          <a:p>
            <a:pPr algn="ctr">
              <a:defRPr/>
            </a:pPr>
            <a:r>
              <a:rPr lang="en-US" sz="800" dirty="0">
                <a:effectLst>
                  <a:outerShdw blurRad="38100" dist="38100" dir="2700000" algn="tl">
                    <a:srgbClr val="000000">
                      <a:alpha val="43137"/>
                    </a:srgbClr>
                  </a:outerShdw>
                </a:effectLst>
                <a:latin typeface="Arial" panose="020B0604020202020204" pitchFamily="34" charset="0"/>
                <a:cs typeface="Arial" pitchFamily="34" charset="0"/>
              </a:rPr>
              <a:t>Prof. </a:t>
            </a:r>
            <a:r>
              <a:rPr lang="ro-RO" sz="800" dirty="0">
                <a:effectLst>
                  <a:outerShdw blurRad="38100" dist="38100" dir="2700000" algn="tl">
                    <a:srgbClr val="000000">
                      <a:alpha val="43137"/>
                    </a:srgbClr>
                  </a:outerShdw>
                </a:effectLst>
                <a:latin typeface="Arial" panose="020B0604020202020204" pitchFamily="34" charset="0"/>
                <a:cs typeface="Arial" pitchFamily="34" charset="0"/>
              </a:rPr>
              <a:t>Barbu MIHAELA FLORICA			 Liceul Tehnologic „Gheorghe Ionescu-Sisești” – Valea Călugărească</a:t>
            </a:r>
          </a:p>
          <a:p>
            <a:pPr algn="ctr">
              <a:defRPr/>
            </a:pPr>
            <a:endParaRPr lang="en-US" sz="800" b="1" dirty="0">
              <a:latin typeface="Arial" panose="020B0604020202020204" pitchFamily="34" charset="0"/>
              <a:cs typeface="Arial" panose="020B0604020202020204" pitchFamily="34"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 name="Rectangle 74"/>
          <p:cNvSpPr/>
          <p:nvPr/>
        </p:nvSpPr>
        <p:spPr>
          <a:xfrm>
            <a:off x="4495800" y="4114800"/>
            <a:ext cx="4419600" cy="2308324"/>
          </a:xfrm>
          <a:prstGeom prst="rect">
            <a:avLst/>
          </a:prstGeom>
        </p:spPr>
        <p:txBody>
          <a:bodyPr wrap="square">
            <a:spAutoFit/>
          </a:bodyPr>
          <a:lstStyle/>
          <a:p>
            <a:pPr algn="just"/>
            <a:r>
              <a:rPr lang="ro-RO" b="1" dirty="0"/>
              <a:t>      Pentru corpul suspendat de un fir prins de tavanul mașinii, mașina este:</a:t>
            </a:r>
          </a:p>
          <a:p>
            <a:pPr algn="just"/>
            <a:r>
              <a:rPr lang="ro-RO" b="1" dirty="0">
                <a:latin typeface="Arial"/>
                <a:cs typeface="Arial"/>
              </a:rPr>
              <a:t>–</a:t>
            </a:r>
            <a:r>
              <a:rPr lang="ro-RO" b="1" dirty="0"/>
              <a:t> </a:t>
            </a:r>
            <a:r>
              <a:rPr lang="ro-RO" b="1" dirty="0">
                <a:solidFill>
                  <a:srgbClr val="0033CC"/>
                </a:solidFill>
              </a:rPr>
              <a:t>SRI</a:t>
            </a:r>
            <a:r>
              <a:rPr lang="ro-RO" b="1" dirty="0"/>
              <a:t> în cazurile 1 (mașina în repaus) și 2 (mașina în mișcare rectilinie uniformă);</a:t>
            </a:r>
          </a:p>
          <a:p>
            <a:pPr algn="just"/>
            <a:r>
              <a:rPr lang="ro-RO" b="1" dirty="0">
                <a:latin typeface="Arial"/>
                <a:cs typeface="Arial"/>
              </a:rPr>
              <a:t>– </a:t>
            </a:r>
            <a:r>
              <a:rPr lang="ro-RO" b="1" dirty="0">
                <a:solidFill>
                  <a:srgbClr val="0033CC"/>
                </a:solidFill>
              </a:rPr>
              <a:t>SRN</a:t>
            </a:r>
            <a:r>
              <a:rPr lang="ro-RO" b="1" dirty="0"/>
              <a:t> în cazurile 3 și 4 (mașina în mișcare rectilinie accelerată, respectiv frânată) și 5 (mașina ia o curbă).</a:t>
            </a:r>
            <a:endParaRPr lang="ro-RO" dirty="0"/>
          </a:p>
        </p:txBody>
      </p:sp>
      <p:grpSp>
        <p:nvGrpSpPr>
          <p:cNvPr id="110" name="Group 109"/>
          <p:cNvGrpSpPr/>
          <p:nvPr/>
        </p:nvGrpSpPr>
        <p:grpSpPr>
          <a:xfrm>
            <a:off x="457201" y="304800"/>
            <a:ext cx="3886200" cy="1771650"/>
            <a:chOff x="457201" y="304800"/>
            <a:chExt cx="3886200" cy="1771650"/>
          </a:xfrm>
        </p:grpSpPr>
        <p:pic>
          <p:nvPicPr>
            <p:cNvPr id="13325" name="Picture 13"/>
            <p:cNvPicPr>
              <a:picLocks noChangeAspect="1" noChangeArrowheads="1"/>
            </p:cNvPicPr>
            <p:nvPr/>
          </p:nvPicPr>
          <p:blipFill>
            <a:blip r:embed="rId2"/>
            <a:srcRect/>
            <a:stretch>
              <a:fillRect/>
            </a:stretch>
          </p:blipFill>
          <p:spPr bwMode="auto">
            <a:xfrm>
              <a:off x="457201" y="304800"/>
              <a:ext cx="3886200" cy="1771650"/>
            </a:xfrm>
            <a:prstGeom prst="rect">
              <a:avLst/>
            </a:prstGeom>
            <a:noFill/>
            <a:ln w="9525">
              <a:solidFill>
                <a:schemeClr val="accent1">
                  <a:lumMod val="50000"/>
                </a:schemeClr>
              </a:solidFill>
              <a:miter lim="800000"/>
              <a:headEnd/>
              <a:tailEnd/>
            </a:ln>
            <a:effectLst/>
          </p:spPr>
        </p:pic>
        <p:sp>
          <p:nvSpPr>
            <p:cNvPr id="76" name="Rectangle 75"/>
            <p:cNvSpPr/>
            <p:nvPr/>
          </p:nvSpPr>
          <p:spPr>
            <a:xfrm>
              <a:off x="3352800" y="838200"/>
              <a:ext cx="762000" cy="646331"/>
            </a:xfrm>
            <a:prstGeom prst="rect">
              <a:avLst/>
            </a:prstGeom>
          </p:spPr>
          <p:txBody>
            <a:bodyPr wrap="square">
              <a:spAutoFit/>
            </a:bodyPr>
            <a:lstStyle/>
            <a:p>
              <a:r>
                <a:rPr lang="ro-RO" b="1" dirty="0">
                  <a:latin typeface="Arial"/>
                  <a:cs typeface="Arial"/>
                </a:rPr>
                <a:t>v = 0</a:t>
              </a:r>
            </a:p>
            <a:p>
              <a:r>
                <a:rPr lang="ro-RO" b="1" dirty="0">
                  <a:latin typeface="Arial"/>
                  <a:cs typeface="Arial"/>
                </a:rPr>
                <a:t>a = 0</a:t>
              </a:r>
              <a:endParaRPr lang="ro-RO" dirty="0"/>
            </a:p>
          </p:txBody>
        </p:sp>
        <p:sp>
          <p:nvSpPr>
            <p:cNvPr id="103" name="Oval 102"/>
            <p:cNvSpPr/>
            <p:nvPr/>
          </p:nvSpPr>
          <p:spPr>
            <a:xfrm>
              <a:off x="533400" y="381000"/>
              <a:ext cx="381000" cy="381000"/>
            </a:xfrm>
            <a:prstGeom prst="ellipse">
              <a:avLst/>
            </a:prstGeom>
            <a:solidFill>
              <a:schemeClr val="bg1"/>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o-RO" b="1" dirty="0">
                  <a:solidFill>
                    <a:schemeClr val="tx1"/>
                  </a:solidFill>
                  <a:latin typeface="Arial" pitchFamily="34" charset="0"/>
                  <a:cs typeface="Arial" pitchFamily="34" charset="0"/>
                </a:rPr>
                <a:t>1</a:t>
              </a:r>
            </a:p>
          </p:txBody>
        </p:sp>
      </p:grpSp>
      <p:grpSp>
        <p:nvGrpSpPr>
          <p:cNvPr id="109" name="Group 108"/>
          <p:cNvGrpSpPr/>
          <p:nvPr/>
        </p:nvGrpSpPr>
        <p:grpSpPr>
          <a:xfrm>
            <a:off x="4800600" y="304800"/>
            <a:ext cx="3895725" cy="1771650"/>
            <a:chOff x="4800600" y="304800"/>
            <a:chExt cx="3895725" cy="1771650"/>
          </a:xfrm>
        </p:grpSpPr>
        <p:pic>
          <p:nvPicPr>
            <p:cNvPr id="13326" name="Picture 14"/>
            <p:cNvPicPr>
              <a:picLocks noChangeAspect="1" noChangeArrowheads="1"/>
            </p:cNvPicPr>
            <p:nvPr/>
          </p:nvPicPr>
          <p:blipFill>
            <a:blip r:embed="rId3" cstate="email"/>
            <a:srcRect/>
            <a:stretch>
              <a:fillRect/>
            </a:stretch>
          </p:blipFill>
          <p:spPr bwMode="auto">
            <a:xfrm>
              <a:off x="4800600" y="304800"/>
              <a:ext cx="3895725" cy="1771650"/>
            </a:xfrm>
            <a:prstGeom prst="rect">
              <a:avLst/>
            </a:prstGeom>
            <a:noFill/>
            <a:ln w="9525">
              <a:solidFill>
                <a:schemeClr val="accent1">
                  <a:lumMod val="50000"/>
                </a:schemeClr>
              </a:solidFill>
              <a:miter lim="800000"/>
              <a:headEnd/>
              <a:tailEnd/>
            </a:ln>
            <a:effectLst/>
          </p:spPr>
        </p:pic>
        <p:sp>
          <p:nvSpPr>
            <p:cNvPr id="78" name="Rectangle 77"/>
            <p:cNvSpPr/>
            <p:nvPr/>
          </p:nvSpPr>
          <p:spPr>
            <a:xfrm>
              <a:off x="7620000" y="685800"/>
              <a:ext cx="704039" cy="369332"/>
            </a:xfrm>
            <a:prstGeom prst="rect">
              <a:avLst/>
            </a:prstGeom>
          </p:spPr>
          <p:txBody>
            <a:bodyPr wrap="none">
              <a:spAutoFit/>
            </a:bodyPr>
            <a:lstStyle/>
            <a:p>
              <a:r>
                <a:rPr lang="ro-RO" b="1" dirty="0">
                  <a:latin typeface="Arial"/>
                  <a:cs typeface="Arial"/>
                </a:rPr>
                <a:t>a = 0</a:t>
              </a:r>
              <a:endParaRPr lang="ro-RO" dirty="0"/>
            </a:p>
          </p:txBody>
        </p:sp>
        <p:sp>
          <p:nvSpPr>
            <p:cNvPr id="79" name="Rectangle 78"/>
            <p:cNvSpPr/>
            <p:nvPr/>
          </p:nvSpPr>
          <p:spPr>
            <a:xfrm>
              <a:off x="7620000" y="1066800"/>
              <a:ext cx="990600" cy="369332"/>
            </a:xfrm>
            <a:prstGeom prst="rect">
              <a:avLst/>
            </a:prstGeom>
          </p:spPr>
          <p:txBody>
            <a:bodyPr wrap="square">
              <a:spAutoFit/>
            </a:bodyPr>
            <a:lstStyle/>
            <a:p>
              <a:r>
                <a:rPr lang="ro-RO" b="1" dirty="0"/>
                <a:t>v = </a:t>
              </a:r>
              <a:r>
                <a:rPr lang="ro-RO" b="1" dirty="0" err="1"/>
                <a:t>ct</a:t>
              </a:r>
              <a:r>
                <a:rPr lang="ro-RO" b="1" dirty="0"/>
                <a:t>.</a:t>
              </a:r>
              <a:endParaRPr lang="ro-RO" dirty="0"/>
            </a:p>
          </p:txBody>
        </p:sp>
        <p:cxnSp>
          <p:nvCxnSpPr>
            <p:cNvPr id="80" name="Straight Arrow Connector 79"/>
            <p:cNvCxnSpPr/>
            <p:nvPr/>
          </p:nvCxnSpPr>
          <p:spPr>
            <a:xfrm>
              <a:off x="7620000" y="1469571"/>
              <a:ext cx="609600" cy="1588"/>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81" name="Straight Arrow Connector 80"/>
            <p:cNvCxnSpPr/>
            <p:nvPr/>
          </p:nvCxnSpPr>
          <p:spPr>
            <a:xfrm>
              <a:off x="7696200" y="1153885"/>
              <a:ext cx="152400" cy="1588"/>
            </a:xfrm>
            <a:prstGeom prst="straightConnector1">
              <a:avLst/>
            </a:prstGeom>
            <a:ln w="19050">
              <a:solidFill>
                <a:schemeClr val="tx1"/>
              </a:solidFill>
              <a:prstDash val="solid"/>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104" name="Oval 103"/>
            <p:cNvSpPr/>
            <p:nvPr/>
          </p:nvSpPr>
          <p:spPr>
            <a:xfrm>
              <a:off x="4876800" y="381000"/>
              <a:ext cx="381000" cy="381000"/>
            </a:xfrm>
            <a:prstGeom prst="ellipse">
              <a:avLst/>
            </a:prstGeom>
            <a:solidFill>
              <a:schemeClr val="bg1"/>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o-RO" b="1" dirty="0">
                  <a:solidFill>
                    <a:schemeClr val="tx1"/>
                  </a:solidFill>
                  <a:latin typeface="Arial" pitchFamily="34" charset="0"/>
                  <a:cs typeface="Arial" pitchFamily="34" charset="0"/>
                </a:rPr>
                <a:t>2</a:t>
              </a:r>
            </a:p>
          </p:txBody>
        </p:sp>
      </p:grpSp>
      <p:grpSp>
        <p:nvGrpSpPr>
          <p:cNvPr id="112" name="Group 111"/>
          <p:cNvGrpSpPr/>
          <p:nvPr/>
        </p:nvGrpSpPr>
        <p:grpSpPr>
          <a:xfrm>
            <a:off x="457200" y="4343400"/>
            <a:ext cx="3886200" cy="1828800"/>
            <a:chOff x="457200" y="4343400"/>
            <a:chExt cx="3886200" cy="1828800"/>
          </a:xfrm>
        </p:grpSpPr>
        <p:pic>
          <p:nvPicPr>
            <p:cNvPr id="13330" name="Picture 18"/>
            <p:cNvPicPr>
              <a:picLocks noChangeAspect="1" noChangeArrowheads="1"/>
            </p:cNvPicPr>
            <p:nvPr/>
          </p:nvPicPr>
          <p:blipFill>
            <a:blip r:embed="rId4"/>
            <a:srcRect/>
            <a:stretch>
              <a:fillRect/>
            </a:stretch>
          </p:blipFill>
          <p:spPr bwMode="auto">
            <a:xfrm>
              <a:off x="457200" y="4343400"/>
              <a:ext cx="3886200" cy="1828800"/>
            </a:xfrm>
            <a:prstGeom prst="rect">
              <a:avLst/>
            </a:prstGeom>
            <a:noFill/>
            <a:ln w="9525">
              <a:solidFill>
                <a:schemeClr val="accent1">
                  <a:lumMod val="50000"/>
                </a:schemeClr>
              </a:solidFill>
              <a:miter lim="800000"/>
              <a:headEnd/>
              <a:tailEnd/>
            </a:ln>
            <a:effectLst/>
          </p:spPr>
        </p:pic>
        <p:sp>
          <p:nvSpPr>
            <p:cNvPr id="99" name="Rectangle 98"/>
            <p:cNvSpPr/>
            <p:nvPr/>
          </p:nvSpPr>
          <p:spPr>
            <a:xfrm>
              <a:off x="1447800" y="4724400"/>
              <a:ext cx="533400" cy="369332"/>
            </a:xfrm>
            <a:prstGeom prst="rect">
              <a:avLst/>
            </a:prstGeom>
          </p:spPr>
          <p:txBody>
            <a:bodyPr wrap="square">
              <a:spAutoFit/>
            </a:bodyPr>
            <a:lstStyle/>
            <a:p>
              <a:r>
                <a:rPr lang="ro-RO" b="1" dirty="0" err="1"/>
                <a:t>a</a:t>
              </a:r>
              <a:r>
                <a:rPr lang="ro-RO" b="1" baseline="-25000" dirty="0" err="1"/>
                <a:t>cp</a:t>
              </a:r>
              <a:endParaRPr lang="ro-RO" dirty="0"/>
            </a:p>
          </p:txBody>
        </p:sp>
        <p:cxnSp>
          <p:nvCxnSpPr>
            <p:cNvPr id="100" name="Straight Arrow Connector 99"/>
            <p:cNvCxnSpPr/>
            <p:nvPr/>
          </p:nvCxnSpPr>
          <p:spPr>
            <a:xfrm>
              <a:off x="1371600" y="5181600"/>
              <a:ext cx="609600" cy="1588"/>
            </a:xfrm>
            <a:prstGeom prst="straightConnector1">
              <a:avLst/>
            </a:prstGeom>
            <a:ln w="28575">
              <a:solidFill>
                <a:schemeClr val="tx1"/>
              </a:solidFill>
              <a:headEnd type="arrow"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01" name="Straight Arrow Connector 100"/>
            <p:cNvCxnSpPr/>
            <p:nvPr/>
          </p:nvCxnSpPr>
          <p:spPr>
            <a:xfrm>
              <a:off x="1524000" y="4811485"/>
              <a:ext cx="213360" cy="2335"/>
            </a:xfrm>
            <a:prstGeom prst="straightConnector1">
              <a:avLst/>
            </a:prstGeom>
            <a:ln w="19050">
              <a:solidFill>
                <a:schemeClr val="tx1"/>
              </a:solidFill>
              <a:prstDash val="solid"/>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107" name="Oval 106"/>
            <p:cNvSpPr/>
            <p:nvPr/>
          </p:nvSpPr>
          <p:spPr>
            <a:xfrm>
              <a:off x="533400" y="4419600"/>
              <a:ext cx="381000" cy="381000"/>
            </a:xfrm>
            <a:prstGeom prst="ellipse">
              <a:avLst/>
            </a:prstGeom>
            <a:solidFill>
              <a:schemeClr val="bg1"/>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o-RO" b="1" dirty="0">
                  <a:solidFill>
                    <a:schemeClr val="tx1"/>
                  </a:solidFill>
                  <a:latin typeface="Arial" pitchFamily="34" charset="0"/>
                  <a:cs typeface="Arial" pitchFamily="34" charset="0"/>
                </a:rPr>
                <a:t>5</a:t>
              </a:r>
            </a:p>
          </p:txBody>
        </p:sp>
      </p:grpSp>
      <p:grpSp>
        <p:nvGrpSpPr>
          <p:cNvPr id="43" name="Group 42"/>
          <p:cNvGrpSpPr/>
          <p:nvPr/>
        </p:nvGrpSpPr>
        <p:grpSpPr>
          <a:xfrm>
            <a:off x="457200" y="2286000"/>
            <a:ext cx="3886200" cy="1821366"/>
            <a:chOff x="457200" y="2286000"/>
            <a:chExt cx="3886200" cy="1821366"/>
          </a:xfrm>
        </p:grpSpPr>
        <p:grpSp>
          <p:nvGrpSpPr>
            <p:cNvPr id="108" name="Group 107"/>
            <p:cNvGrpSpPr/>
            <p:nvPr/>
          </p:nvGrpSpPr>
          <p:grpSpPr>
            <a:xfrm>
              <a:off x="457200" y="2286000"/>
              <a:ext cx="3886200" cy="1821366"/>
              <a:chOff x="4800600" y="2286000"/>
              <a:chExt cx="3886200" cy="1821366"/>
            </a:xfrm>
          </p:grpSpPr>
          <p:pic>
            <p:nvPicPr>
              <p:cNvPr id="13329" name="Picture 17"/>
              <p:cNvPicPr>
                <a:picLocks noChangeAspect="1" noChangeArrowheads="1"/>
              </p:cNvPicPr>
              <p:nvPr/>
            </p:nvPicPr>
            <p:blipFill>
              <a:blip r:embed="rId5"/>
              <a:srcRect/>
              <a:stretch>
                <a:fillRect/>
              </a:stretch>
            </p:blipFill>
            <p:spPr bwMode="auto">
              <a:xfrm>
                <a:off x="4800600" y="2286000"/>
                <a:ext cx="3886200" cy="1821366"/>
              </a:xfrm>
              <a:prstGeom prst="rect">
                <a:avLst/>
              </a:prstGeom>
              <a:noFill/>
              <a:ln w="9525">
                <a:solidFill>
                  <a:schemeClr val="accent1">
                    <a:lumMod val="50000"/>
                  </a:schemeClr>
                </a:solidFill>
                <a:miter lim="800000"/>
                <a:headEnd/>
                <a:tailEnd/>
              </a:ln>
              <a:effectLst/>
            </p:spPr>
          </p:pic>
          <p:sp>
            <p:nvSpPr>
              <p:cNvPr id="86" name="Rectangle 85"/>
              <p:cNvSpPr/>
              <p:nvPr/>
            </p:nvSpPr>
            <p:spPr>
              <a:xfrm>
                <a:off x="7696200" y="2819400"/>
                <a:ext cx="381000" cy="369332"/>
              </a:xfrm>
              <a:prstGeom prst="rect">
                <a:avLst/>
              </a:prstGeom>
            </p:spPr>
            <p:txBody>
              <a:bodyPr wrap="square">
                <a:spAutoFit/>
              </a:bodyPr>
              <a:lstStyle/>
              <a:p>
                <a:r>
                  <a:rPr lang="ro-RO" b="1" dirty="0"/>
                  <a:t>v</a:t>
                </a:r>
                <a:endParaRPr lang="ro-RO" dirty="0"/>
              </a:p>
            </p:txBody>
          </p:sp>
          <p:cxnSp>
            <p:nvCxnSpPr>
              <p:cNvPr id="87" name="Straight Arrow Connector 86"/>
              <p:cNvCxnSpPr/>
              <p:nvPr/>
            </p:nvCxnSpPr>
            <p:spPr>
              <a:xfrm>
                <a:off x="7543800" y="3222171"/>
                <a:ext cx="609600" cy="1588"/>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88" name="Straight Arrow Connector 87"/>
              <p:cNvCxnSpPr/>
              <p:nvPr/>
            </p:nvCxnSpPr>
            <p:spPr>
              <a:xfrm>
                <a:off x="7772400" y="2906485"/>
                <a:ext cx="152400" cy="1588"/>
              </a:xfrm>
              <a:prstGeom prst="straightConnector1">
                <a:avLst/>
              </a:prstGeom>
              <a:ln w="19050">
                <a:solidFill>
                  <a:schemeClr val="tx1"/>
                </a:solidFill>
                <a:prstDash val="solid"/>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89" name="Rectangle 88"/>
              <p:cNvSpPr/>
              <p:nvPr/>
            </p:nvSpPr>
            <p:spPr>
              <a:xfrm>
                <a:off x="7696200" y="3352800"/>
                <a:ext cx="381000" cy="369332"/>
              </a:xfrm>
              <a:prstGeom prst="rect">
                <a:avLst/>
              </a:prstGeom>
            </p:spPr>
            <p:txBody>
              <a:bodyPr wrap="square">
                <a:spAutoFit/>
              </a:bodyPr>
              <a:lstStyle/>
              <a:p>
                <a:r>
                  <a:rPr lang="ro-RO" b="1" dirty="0"/>
                  <a:t>a</a:t>
                </a:r>
                <a:endParaRPr lang="ro-RO" dirty="0"/>
              </a:p>
            </p:txBody>
          </p:sp>
          <p:sp>
            <p:nvSpPr>
              <p:cNvPr id="106" name="Oval 105"/>
              <p:cNvSpPr/>
              <p:nvPr/>
            </p:nvSpPr>
            <p:spPr>
              <a:xfrm>
                <a:off x="4876800" y="2362200"/>
                <a:ext cx="381000" cy="381000"/>
              </a:xfrm>
              <a:prstGeom prst="ellipse">
                <a:avLst/>
              </a:prstGeom>
              <a:solidFill>
                <a:schemeClr val="bg1"/>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o-RO" b="1" dirty="0">
                    <a:solidFill>
                      <a:schemeClr val="tx1"/>
                    </a:solidFill>
                    <a:latin typeface="Arial" pitchFamily="34" charset="0"/>
                    <a:cs typeface="Arial" pitchFamily="34" charset="0"/>
                  </a:rPr>
                  <a:t>3</a:t>
                </a:r>
              </a:p>
            </p:txBody>
          </p:sp>
          <p:cxnSp>
            <p:nvCxnSpPr>
              <p:cNvPr id="39" name="Straight Arrow Connector 38"/>
              <p:cNvCxnSpPr/>
              <p:nvPr/>
            </p:nvCxnSpPr>
            <p:spPr>
              <a:xfrm>
                <a:off x="7761514" y="3439885"/>
                <a:ext cx="152400" cy="1588"/>
              </a:xfrm>
              <a:prstGeom prst="straightConnector1">
                <a:avLst/>
              </a:prstGeom>
              <a:ln w="19050">
                <a:solidFill>
                  <a:schemeClr val="tx1"/>
                </a:solidFill>
                <a:prstDash val="solid"/>
                <a:headEnd type="none" w="med" len="med"/>
                <a:tailEnd type="triangle" w="med" len="med"/>
              </a:ln>
            </p:spPr>
            <p:style>
              <a:lnRef idx="1">
                <a:schemeClr val="accent1"/>
              </a:lnRef>
              <a:fillRef idx="0">
                <a:schemeClr val="accent1"/>
              </a:fillRef>
              <a:effectRef idx="0">
                <a:schemeClr val="accent1"/>
              </a:effectRef>
              <a:fontRef idx="minor">
                <a:schemeClr val="tx1"/>
              </a:fontRef>
            </p:style>
          </p:cxnSp>
        </p:grpSp>
        <p:cxnSp>
          <p:nvCxnSpPr>
            <p:cNvPr id="38" name="Straight Arrow Connector 37"/>
            <p:cNvCxnSpPr/>
            <p:nvPr/>
          </p:nvCxnSpPr>
          <p:spPr>
            <a:xfrm>
              <a:off x="3200400" y="3352800"/>
              <a:ext cx="685800" cy="1588"/>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grpSp>
      <p:grpSp>
        <p:nvGrpSpPr>
          <p:cNvPr id="44" name="Group 43"/>
          <p:cNvGrpSpPr/>
          <p:nvPr/>
        </p:nvGrpSpPr>
        <p:grpSpPr>
          <a:xfrm>
            <a:off x="4800600" y="2286000"/>
            <a:ext cx="3886200" cy="1828800"/>
            <a:chOff x="4800600" y="2286000"/>
            <a:chExt cx="3886200" cy="1828800"/>
          </a:xfrm>
        </p:grpSpPr>
        <p:grpSp>
          <p:nvGrpSpPr>
            <p:cNvPr id="111" name="Group 110"/>
            <p:cNvGrpSpPr/>
            <p:nvPr/>
          </p:nvGrpSpPr>
          <p:grpSpPr>
            <a:xfrm>
              <a:off x="4800600" y="2286000"/>
              <a:ext cx="3886200" cy="1828800"/>
              <a:chOff x="457200" y="2286000"/>
              <a:chExt cx="3886200" cy="1828800"/>
            </a:xfrm>
          </p:grpSpPr>
          <p:pic>
            <p:nvPicPr>
              <p:cNvPr id="13328" name="Picture 16"/>
              <p:cNvPicPr>
                <a:picLocks noChangeAspect="1" noChangeArrowheads="1"/>
              </p:cNvPicPr>
              <p:nvPr/>
            </p:nvPicPr>
            <p:blipFill>
              <a:blip r:embed="rId6" cstate="email"/>
              <a:srcRect/>
              <a:stretch>
                <a:fillRect/>
              </a:stretch>
            </p:blipFill>
            <p:spPr bwMode="auto">
              <a:xfrm>
                <a:off x="457200" y="2286000"/>
                <a:ext cx="3886200" cy="1828800"/>
              </a:xfrm>
              <a:prstGeom prst="rect">
                <a:avLst/>
              </a:prstGeom>
              <a:noFill/>
              <a:ln w="9525">
                <a:solidFill>
                  <a:schemeClr val="accent1">
                    <a:lumMod val="50000"/>
                  </a:schemeClr>
                </a:solidFill>
                <a:miter lim="800000"/>
                <a:headEnd/>
                <a:tailEnd/>
              </a:ln>
              <a:effectLst/>
            </p:spPr>
          </p:pic>
          <p:sp>
            <p:nvSpPr>
              <p:cNvPr id="92" name="Rectangle 91"/>
              <p:cNvSpPr/>
              <p:nvPr/>
            </p:nvSpPr>
            <p:spPr>
              <a:xfrm>
                <a:off x="3276600" y="2895600"/>
                <a:ext cx="381000" cy="369332"/>
              </a:xfrm>
              <a:prstGeom prst="rect">
                <a:avLst/>
              </a:prstGeom>
            </p:spPr>
            <p:txBody>
              <a:bodyPr wrap="square">
                <a:spAutoFit/>
              </a:bodyPr>
              <a:lstStyle/>
              <a:p>
                <a:r>
                  <a:rPr lang="ro-RO" b="1" dirty="0"/>
                  <a:t>v</a:t>
                </a:r>
                <a:endParaRPr lang="ro-RO" dirty="0"/>
              </a:p>
            </p:txBody>
          </p:sp>
          <p:cxnSp>
            <p:nvCxnSpPr>
              <p:cNvPr id="93" name="Straight Arrow Connector 92"/>
              <p:cNvCxnSpPr/>
              <p:nvPr/>
            </p:nvCxnSpPr>
            <p:spPr>
              <a:xfrm>
                <a:off x="3276600" y="3276600"/>
                <a:ext cx="381000" cy="1588"/>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94" name="Straight Arrow Connector 93"/>
              <p:cNvCxnSpPr/>
              <p:nvPr/>
            </p:nvCxnSpPr>
            <p:spPr>
              <a:xfrm>
                <a:off x="3352800" y="2982685"/>
                <a:ext cx="152400" cy="1588"/>
              </a:xfrm>
              <a:prstGeom prst="straightConnector1">
                <a:avLst/>
              </a:prstGeom>
              <a:ln w="19050">
                <a:solidFill>
                  <a:schemeClr val="tx1"/>
                </a:solidFill>
                <a:prstDash val="solid"/>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105" name="Oval 104"/>
              <p:cNvSpPr/>
              <p:nvPr/>
            </p:nvSpPr>
            <p:spPr>
              <a:xfrm>
                <a:off x="533400" y="2362200"/>
                <a:ext cx="381000" cy="381000"/>
              </a:xfrm>
              <a:prstGeom prst="ellipse">
                <a:avLst/>
              </a:prstGeom>
              <a:solidFill>
                <a:schemeClr val="bg1"/>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o-RO" b="1" dirty="0">
                    <a:solidFill>
                      <a:schemeClr val="tx1"/>
                    </a:solidFill>
                    <a:latin typeface="Arial" pitchFamily="34" charset="0"/>
                    <a:cs typeface="Arial" pitchFamily="34" charset="0"/>
                  </a:rPr>
                  <a:t>4</a:t>
                </a:r>
              </a:p>
            </p:txBody>
          </p:sp>
          <p:sp>
            <p:nvSpPr>
              <p:cNvPr id="41" name="Rectangle 40"/>
              <p:cNvSpPr/>
              <p:nvPr/>
            </p:nvSpPr>
            <p:spPr>
              <a:xfrm>
                <a:off x="936172" y="3331029"/>
                <a:ext cx="381000" cy="369332"/>
              </a:xfrm>
              <a:prstGeom prst="rect">
                <a:avLst/>
              </a:prstGeom>
            </p:spPr>
            <p:txBody>
              <a:bodyPr wrap="square">
                <a:spAutoFit/>
              </a:bodyPr>
              <a:lstStyle/>
              <a:p>
                <a:r>
                  <a:rPr lang="ro-RO" b="1" dirty="0"/>
                  <a:t>a</a:t>
                </a:r>
                <a:endParaRPr lang="ro-RO" dirty="0"/>
              </a:p>
            </p:txBody>
          </p:sp>
          <p:cxnSp>
            <p:nvCxnSpPr>
              <p:cNvPr id="42" name="Straight Arrow Connector 41"/>
              <p:cNvCxnSpPr/>
              <p:nvPr/>
            </p:nvCxnSpPr>
            <p:spPr>
              <a:xfrm>
                <a:off x="1012372" y="3418114"/>
                <a:ext cx="152400" cy="1588"/>
              </a:xfrm>
              <a:prstGeom prst="straightConnector1">
                <a:avLst/>
              </a:prstGeom>
              <a:ln w="19050">
                <a:solidFill>
                  <a:schemeClr val="tx1"/>
                </a:solidFill>
                <a:prstDash val="solid"/>
                <a:headEnd type="none" w="med" len="med"/>
                <a:tailEnd type="triangle" w="med" len="med"/>
              </a:ln>
            </p:spPr>
            <p:style>
              <a:lnRef idx="1">
                <a:schemeClr val="accent1"/>
              </a:lnRef>
              <a:fillRef idx="0">
                <a:schemeClr val="accent1"/>
              </a:fillRef>
              <a:effectRef idx="0">
                <a:schemeClr val="accent1"/>
              </a:effectRef>
              <a:fontRef idx="minor">
                <a:schemeClr val="tx1"/>
              </a:fontRef>
            </p:style>
          </p:cxnSp>
        </p:grpSp>
        <p:cxnSp>
          <p:nvCxnSpPr>
            <p:cNvPr id="40" name="Straight Arrow Connector 39"/>
            <p:cNvCxnSpPr/>
            <p:nvPr/>
          </p:nvCxnSpPr>
          <p:spPr>
            <a:xfrm>
              <a:off x="5105400" y="3352800"/>
              <a:ext cx="609600" cy="1588"/>
            </a:xfrm>
            <a:prstGeom prst="straightConnector1">
              <a:avLst/>
            </a:prstGeom>
            <a:ln w="28575">
              <a:solidFill>
                <a:schemeClr val="tx1"/>
              </a:solidFill>
              <a:headEnd type="arrow" w="med" len="med"/>
              <a:tailEnd type="none" w="med" len="med"/>
            </a:ln>
          </p:spPr>
          <p:style>
            <a:lnRef idx="1">
              <a:schemeClr val="accent1"/>
            </a:lnRef>
            <a:fillRef idx="0">
              <a:schemeClr val="accent1"/>
            </a:fillRef>
            <a:effectRef idx="0">
              <a:schemeClr val="accent1"/>
            </a:effectRef>
            <a:fontRef idx="minor">
              <a:schemeClr val="tx1"/>
            </a:fontRef>
          </p:style>
        </p:cxnSp>
      </p:grpSp>
      <p:sp>
        <p:nvSpPr>
          <p:cNvPr id="45" name="AutoShape 54">
            <a:hlinkClick r:id="rId7" action="ppaction://hlinksldjump" highlightClick="1"/>
          </p:cNvPr>
          <p:cNvSpPr>
            <a:spLocks noChangeArrowheads="1"/>
          </p:cNvSpPr>
          <p:nvPr/>
        </p:nvSpPr>
        <p:spPr bwMode="auto">
          <a:xfrm>
            <a:off x="4343400" y="6400800"/>
            <a:ext cx="457200" cy="304800"/>
          </a:xfrm>
          <a:prstGeom prst="actionButtonHome">
            <a:avLst/>
          </a:prstGeom>
          <a:solidFill>
            <a:srgbClr val="9BBA56"/>
          </a:solidFill>
          <a:ln w="9525">
            <a:solidFill>
              <a:srgbClr val="C00000"/>
            </a:solidFill>
            <a:miter lim="800000"/>
            <a:headEnd/>
            <a:tailEnd/>
          </a:ln>
          <a:scene3d>
            <a:camera prst="orthographicFront"/>
            <a:lightRig rig="threePt" dir="t"/>
          </a:scene3d>
          <a:sp3d>
            <a:bevelT/>
          </a:sp3d>
        </p:spPr>
        <p:txBody>
          <a:bodyPr wrap="none" anchor="ctr"/>
          <a:lstStyle/>
          <a:p>
            <a:pPr>
              <a:defRPr/>
            </a:pPr>
            <a:endParaRPr lang="ro-RO"/>
          </a:p>
        </p:txBody>
      </p:sp>
      <p:sp>
        <p:nvSpPr>
          <p:cNvPr id="46" name="Rectangle 45"/>
          <p:cNvSpPr>
            <a:spLocks noChangeArrowheads="1"/>
          </p:cNvSpPr>
          <p:nvPr/>
        </p:nvSpPr>
        <p:spPr bwMode="auto">
          <a:xfrm>
            <a:off x="0" y="6705600"/>
            <a:ext cx="9144000" cy="215444"/>
          </a:xfrm>
          <a:prstGeom prst="rect">
            <a:avLst/>
          </a:prstGeom>
          <a:noFill/>
          <a:ln w="9525">
            <a:noFill/>
            <a:miter lim="800000"/>
            <a:headEnd/>
            <a:tailEnd/>
          </a:ln>
        </p:spPr>
        <p:txBody>
          <a:bodyPr>
            <a:spAutoFit/>
          </a:bodyPr>
          <a:lstStyle/>
          <a:p>
            <a:pPr algn="ctr">
              <a:defRPr/>
            </a:pPr>
            <a:r>
              <a:rPr lang="en-US" sz="800" dirty="0">
                <a:effectLst>
                  <a:outerShdw blurRad="38100" dist="38100" dir="2700000" algn="tl">
                    <a:srgbClr val="000000">
                      <a:alpha val="43137"/>
                    </a:srgbClr>
                  </a:outerShdw>
                </a:effectLst>
                <a:latin typeface="Arial" panose="020B0604020202020204" pitchFamily="34" charset="0"/>
                <a:cs typeface="Arial" pitchFamily="34" charset="0"/>
              </a:rPr>
              <a:t>Prof. </a:t>
            </a:r>
            <a:r>
              <a:rPr lang="ro-RO" sz="800" dirty="0">
                <a:effectLst>
                  <a:outerShdw blurRad="38100" dist="38100" dir="2700000" algn="tl">
                    <a:srgbClr val="000000">
                      <a:alpha val="43137"/>
                    </a:srgbClr>
                  </a:outerShdw>
                </a:effectLst>
                <a:latin typeface="Arial" panose="020B0604020202020204" pitchFamily="34" charset="0"/>
                <a:cs typeface="Arial" pitchFamily="34" charset="0"/>
              </a:rPr>
              <a:t>Barbu MIHAELA FLORICA			 Liceul Tehnologic „Gheorghe Ionescu-Sisești” – Valea Călugărească</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3"/>
          <p:cNvPicPr>
            <a:picLocks noChangeAspect="1" noChangeArrowheads="1"/>
          </p:cNvPicPr>
          <p:nvPr/>
        </p:nvPicPr>
        <p:blipFill>
          <a:blip r:embed="rId2">
            <a:duotone>
              <a:prstClr val="black"/>
              <a:schemeClr val="accent3">
                <a:tint val="45000"/>
                <a:satMod val="400000"/>
              </a:schemeClr>
            </a:duotone>
          </a:blip>
          <a:srcRect/>
          <a:stretch>
            <a:fillRect/>
          </a:stretch>
        </p:blipFill>
        <p:spPr bwMode="auto">
          <a:xfrm>
            <a:off x="228600" y="304800"/>
            <a:ext cx="8686800" cy="685800"/>
          </a:xfrm>
          <a:prstGeom prst="rect">
            <a:avLst/>
          </a:prstGeom>
          <a:noFill/>
          <a:ln w="9525">
            <a:noFill/>
            <a:miter lim="800000"/>
            <a:headEnd/>
            <a:tailEnd/>
          </a:ln>
          <a:scene3d>
            <a:camera prst="orthographicFront"/>
            <a:lightRig rig="threePt" dir="t"/>
          </a:scene3d>
          <a:sp3d>
            <a:bevelT w="152400" h="50800" prst="softRound"/>
          </a:sp3d>
        </p:spPr>
      </p:pic>
      <p:sp>
        <p:nvSpPr>
          <p:cNvPr id="4" name="Donut 3"/>
          <p:cNvSpPr/>
          <p:nvPr/>
        </p:nvSpPr>
        <p:spPr>
          <a:xfrm>
            <a:off x="4343400" y="914400"/>
            <a:ext cx="457200" cy="457200"/>
          </a:xfrm>
          <a:prstGeom prst="donut">
            <a:avLst>
              <a:gd name="adj" fmla="val 11960"/>
            </a:avLst>
          </a:prstGeom>
          <a:ln>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schemeClr val="tx1"/>
              </a:solidFill>
            </a:endParaRPr>
          </a:p>
        </p:txBody>
      </p:sp>
      <p:cxnSp>
        <p:nvCxnSpPr>
          <p:cNvPr id="6" name="Straight Connector 5"/>
          <p:cNvCxnSpPr/>
          <p:nvPr/>
        </p:nvCxnSpPr>
        <p:spPr>
          <a:xfrm>
            <a:off x="228600" y="1143000"/>
            <a:ext cx="4038600" cy="1588"/>
          </a:xfrm>
          <a:prstGeom prst="line">
            <a:avLst/>
          </a:prstGeom>
          <a:ln w="19050">
            <a:solidFill>
              <a:schemeClr val="accent1">
                <a:lumMod val="50000"/>
              </a:schemeClr>
            </a:solidFill>
            <a:prstDash val="sysDash"/>
          </a:ln>
        </p:spPr>
        <p:style>
          <a:lnRef idx="1">
            <a:schemeClr val="accent1"/>
          </a:lnRef>
          <a:fillRef idx="0">
            <a:schemeClr val="accent1"/>
          </a:fillRef>
          <a:effectRef idx="0">
            <a:schemeClr val="accent1"/>
          </a:effectRef>
          <a:fontRef idx="minor">
            <a:schemeClr val="tx1"/>
          </a:fontRef>
        </p:style>
      </p:cxnSp>
      <p:cxnSp>
        <p:nvCxnSpPr>
          <p:cNvPr id="7" name="Straight Connector 6"/>
          <p:cNvCxnSpPr/>
          <p:nvPr/>
        </p:nvCxnSpPr>
        <p:spPr>
          <a:xfrm>
            <a:off x="4876800" y="1143000"/>
            <a:ext cx="4038600" cy="1588"/>
          </a:xfrm>
          <a:prstGeom prst="line">
            <a:avLst/>
          </a:prstGeom>
          <a:ln w="19050">
            <a:solidFill>
              <a:schemeClr val="accent1">
                <a:lumMod val="50000"/>
              </a:schemeClr>
            </a:solidFill>
            <a:prstDash val="sysDash"/>
          </a:ln>
        </p:spPr>
        <p:style>
          <a:lnRef idx="1">
            <a:schemeClr val="accent1"/>
          </a:lnRef>
          <a:fillRef idx="0">
            <a:schemeClr val="accent1"/>
          </a:fillRef>
          <a:effectRef idx="0">
            <a:schemeClr val="accent1"/>
          </a:effectRef>
          <a:fontRef idx="minor">
            <a:schemeClr val="tx1"/>
          </a:fontRef>
        </p:style>
      </p:cxnSp>
      <p:sp>
        <p:nvSpPr>
          <p:cNvPr id="15368" name="AutoShape 53">
            <a:hlinkClick r:id="" action="ppaction://hlinkshowjump?jump=firstslide" highlightClick="1"/>
          </p:cNvPr>
          <p:cNvSpPr>
            <a:spLocks noChangeArrowheads="1"/>
          </p:cNvSpPr>
          <p:nvPr/>
        </p:nvSpPr>
        <p:spPr bwMode="auto">
          <a:xfrm>
            <a:off x="4343400" y="6400800"/>
            <a:ext cx="457200" cy="304800"/>
          </a:xfrm>
          <a:prstGeom prst="actionButtonHome">
            <a:avLst/>
          </a:prstGeom>
          <a:solidFill>
            <a:schemeClr val="accent1"/>
          </a:solidFill>
          <a:ln w="9525">
            <a:solidFill>
              <a:srgbClr val="C00000"/>
            </a:solidFill>
            <a:miter lim="800000"/>
            <a:headEnd/>
            <a:tailEnd/>
          </a:ln>
        </p:spPr>
        <p:txBody>
          <a:bodyPr wrap="none" anchor="ctr"/>
          <a:lstStyle/>
          <a:p>
            <a:endParaRPr lang="ro-RO"/>
          </a:p>
        </p:txBody>
      </p:sp>
      <p:sp>
        <p:nvSpPr>
          <p:cNvPr id="15373" name="AutoShape 54">
            <a:hlinkClick r:id="rId3" action="ppaction://hlinksldjump" highlightClick="1"/>
          </p:cNvPr>
          <p:cNvSpPr>
            <a:spLocks noChangeArrowheads="1"/>
          </p:cNvSpPr>
          <p:nvPr/>
        </p:nvSpPr>
        <p:spPr bwMode="auto">
          <a:xfrm>
            <a:off x="4343400" y="6400800"/>
            <a:ext cx="457200" cy="304800"/>
          </a:xfrm>
          <a:prstGeom prst="actionButtonHome">
            <a:avLst/>
          </a:prstGeom>
          <a:solidFill>
            <a:srgbClr val="9BBA56"/>
          </a:solidFill>
          <a:ln w="9525">
            <a:solidFill>
              <a:srgbClr val="C00000"/>
            </a:solidFill>
            <a:miter lim="800000"/>
            <a:headEnd/>
            <a:tailEnd/>
          </a:ln>
          <a:scene3d>
            <a:camera prst="orthographicFront"/>
            <a:lightRig rig="threePt" dir="t"/>
          </a:scene3d>
          <a:sp3d>
            <a:bevelT/>
          </a:sp3d>
        </p:spPr>
        <p:txBody>
          <a:bodyPr wrap="none" anchor="ctr"/>
          <a:lstStyle/>
          <a:p>
            <a:pPr>
              <a:defRPr/>
            </a:pPr>
            <a:endParaRPr lang="ro-RO"/>
          </a:p>
        </p:txBody>
      </p:sp>
      <p:sp>
        <p:nvSpPr>
          <p:cNvPr id="11" name="TextBox 10"/>
          <p:cNvSpPr txBox="1"/>
          <p:nvPr/>
        </p:nvSpPr>
        <p:spPr>
          <a:xfrm>
            <a:off x="228600" y="381000"/>
            <a:ext cx="8686800" cy="523220"/>
          </a:xfrm>
          <a:prstGeom prst="rect">
            <a:avLst/>
          </a:prstGeom>
          <a:noFill/>
        </p:spPr>
        <p:txBody>
          <a:bodyPr>
            <a:spAutoFit/>
          </a:bodyPr>
          <a:lstStyle/>
          <a:p>
            <a:pPr algn="ctr">
              <a:defRPr/>
            </a:pPr>
            <a:r>
              <a:rPr lang="ro-RO" sz="2800" b="1" dirty="0">
                <a:solidFill>
                  <a:srgbClr val="C00000"/>
                </a:solidFill>
                <a:effectLst>
                  <a:outerShdw blurRad="38100" dist="38100" dir="2700000" algn="tl">
                    <a:srgbClr val="000000">
                      <a:alpha val="43137"/>
                    </a:srgbClr>
                  </a:outerShdw>
                </a:effectLst>
                <a:cs typeface="Arial" charset="0"/>
              </a:rPr>
              <a:t>Impulsul mecanic</a:t>
            </a:r>
            <a:endParaRPr lang="vi-VN" sz="2800" b="1" dirty="0">
              <a:solidFill>
                <a:srgbClr val="C00000"/>
              </a:solidFill>
              <a:effectLst>
                <a:outerShdw blurRad="38100" dist="38100" dir="2700000" algn="tl">
                  <a:srgbClr val="000000">
                    <a:alpha val="43137"/>
                  </a:srgbClr>
                </a:outerShdw>
              </a:effectLst>
              <a:cs typeface="Arial" charset="0"/>
            </a:endParaRPr>
          </a:p>
        </p:txBody>
      </p:sp>
      <p:sp>
        <p:nvSpPr>
          <p:cNvPr id="12" name="TextBox 11"/>
          <p:cNvSpPr txBox="1"/>
          <p:nvPr/>
        </p:nvSpPr>
        <p:spPr>
          <a:xfrm>
            <a:off x="228600" y="2895600"/>
            <a:ext cx="8686800" cy="726609"/>
          </a:xfrm>
          <a:prstGeom prst="rect">
            <a:avLst/>
          </a:prstGeom>
          <a:noFill/>
        </p:spPr>
        <p:txBody>
          <a:bodyPr wrap="square" rtlCol="0">
            <a:spAutoFit/>
          </a:bodyPr>
          <a:lstStyle/>
          <a:p>
            <a:pPr algn="just">
              <a:lnSpc>
                <a:spcPct val="120000"/>
              </a:lnSpc>
              <a:spcAft>
                <a:spcPts val="600"/>
              </a:spcAft>
            </a:pPr>
            <a:r>
              <a:rPr lang="ro-RO" b="1" dirty="0"/>
              <a:t>      Impulsul mecanic este un vector tangent la traiectorie pentru că are aceeași orientare ca și vectorul viteză.</a:t>
            </a:r>
          </a:p>
        </p:txBody>
      </p:sp>
      <p:grpSp>
        <p:nvGrpSpPr>
          <p:cNvPr id="27" name="Group 26"/>
          <p:cNvGrpSpPr/>
          <p:nvPr/>
        </p:nvGrpSpPr>
        <p:grpSpPr>
          <a:xfrm>
            <a:off x="228600" y="1524000"/>
            <a:ext cx="8686800" cy="794064"/>
            <a:chOff x="228600" y="1447800"/>
            <a:chExt cx="8686800" cy="794064"/>
          </a:xfrm>
        </p:grpSpPr>
        <p:sp>
          <p:nvSpPr>
            <p:cNvPr id="3" name="TextBox 2"/>
            <p:cNvSpPr txBox="1"/>
            <p:nvPr/>
          </p:nvSpPr>
          <p:spPr>
            <a:xfrm>
              <a:off x="228600" y="1447800"/>
              <a:ext cx="8686800" cy="794064"/>
            </a:xfrm>
            <a:prstGeom prst="rect">
              <a:avLst/>
            </a:prstGeom>
            <a:solidFill>
              <a:srgbClr val="F5F9ED"/>
            </a:solidFill>
            <a:ln w="28575">
              <a:solidFill>
                <a:srgbClr val="9BBA56"/>
              </a:solidFill>
            </a:ln>
          </p:spPr>
          <p:txBody>
            <a:bodyPr>
              <a:spAutoFit/>
            </a:bodyPr>
            <a:lstStyle/>
            <a:p>
              <a:pPr algn="just">
                <a:lnSpc>
                  <a:spcPct val="114000"/>
                </a:lnSpc>
                <a:spcBef>
                  <a:spcPts val="600"/>
                </a:spcBef>
                <a:spcAft>
                  <a:spcPts val="600"/>
                </a:spcAft>
                <a:defRPr/>
              </a:pPr>
              <a:r>
                <a:rPr lang="en-US" sz="2000" b="1" dirty="0">
                  <a:solidFill>
                    <a:srgbClr val="C00000"/>
                  </a:solidFill>
                  <a:effectLst>
                    <a:outerShdw blurRad="38100" dist="38100" dir="2700000" algn="tl">
                      <a:srgbClr val="C0C0C0"/>
                    </a:outerShdw>
                  </a:effectLst>
                </a:rPr>
                <a:t>      </a:t>
              </a:r>
              <a:r>
                <a:rPr lang="ro-RO" sz="2000" b="1" dirty="0">
                  <a:solidFill>
                    <a:srgbClr val="C00000"/>
                  </a:solidFill>
                </a:rPr>
                <a:t>Impulsul mecanic al unui punct material reprezintă produsul dintre masa corpului și viteza sa: p = </a:t>
              </a:r>
              <a:r>
                <a:rPr lang="ro-RO" sz="2000" b="1" dirty="0" err="1">
                  <a:solidFill>
                    <a:srgbClr val="C00000"/>
                  </a:solidFill>
                </a:rPr>
                <a:t>mv</a:t>
              </a:r>
              <a:endParaRPr lang="en-US" sz="2000" b="1" dirty="0">
                <a:solidFill>
                  <a:srgbClr val="C00000"/>
                </a:solidFill>
              </a:endParaRPr>
            </a:p>
          </p:txBody>
        </p:sp>
        <p:cxnSp>
          <p:nvCxnSpPr>
            <p:cNvPr id="25" name="Straight Arrow Connector 24"/>
            <p:cNvCxnSpPr/>
            <p:nvPr/>
          </p:nvCxnSpPr>
          <p:spPr>
            <a:xfrm>
              <a:off x="3581400" y="1905000"/>
              <a:ext cx="206829" cy="1588"/>
            </a:xfrm>
            <a:prstGeom prst="straightConnector1">
              <a:avLst/>
            </a:prstGeom>
            <a:ln w="25400">
              <a:solidFill>
                <a:srgbClr val="C00000"/>
              </a:solidFill>
              <a:prstDash val="solid"/>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26" name="Straight Arrow Connector 25"/>
            <p:cNvCxnSpPr/>
            <p:nvPr/>
          </p:nvCxnSpPr>
          <p:spPr>
            <a:xfrm>
              <a:off x="4234543" y="1915886"/>
              <a:ext cx="206829" cy="1588"/>
            </a:xfrm>
            <a:prstGeom prst="straightConnector1">
              <a:avLst/>
            </a:prstGeom>
            <a:ln w="25400">
              <a:solidFill>
                <a:srgbClr val="C00000"/>
              </a:solidFill>
              <a:prstDash val="solid"/>
              <a:headEnd type="none" w="med" len="med"/>
              <a:tailEnd type="triangle" w="med" len="med"/>
            </a:ln>
          </p:spPr>
          <p:style>
            <a:lnRef idx="1">
              <a:schemeClr val="accent1"/>
            </a:lnRef>
            <a:fillRef idx="0">
              <a:schemeClr val="accent1"/>
            </a:fillRef>
            <a:effectRef idx="0">
              <a:schemeClr val="accent1"/>
            </a:effectRef>
            <a:fontRef idx="minor">
              <a:schemeClr val="tx1"/>
            </a:fontRef>
          </p:style>
        </p:cxnSp>
      </p:grpSp>
      <p:sp>
        <p:nvSpPr>
          <p:cNvPr id="30" name="Arc 29"/>
          <p:cNvSpPr/>
          <p:nvPr/>
        </p:nvSpPr>
        <p:spPr>
          <a:xfrm rot="20896414">
            <a:off x="946284" y="3948745"/>
            <a:ext cx="4075113" cy="4481512"/>
          </a:xfrm>
          <a:prstGeom prst="arc">
            <a:avLst>
              <a:gd name="adj1" fmla="val 17035224"/>
              <a:gd name="adj2" fmla="val 21332367"/>
            </a:avLst>
          </a:prstGeom>
          <a:ln w="38100">
            <a:solidFill>
              <a:schemeClr val="accent1">
                <a:lumMod val="25000"/>
              </a:schemeClr>
            </a:solidFill>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n-US"/>
          </a:p>
        </p:txBody>
      </p:sp>
      <p:sp>
        <p:nvSpPr>
          <p:cNvPr id="32" name="TextBox 79"/>
          <p:cNvSpPr txBox="1">
            <a:spLocks noChangeArrowheads="1"/>
          </p:cNvSpPr>
          <p:nvPr/>
        </p:nvSpPr>
        <p:spPr bwMode="auto">
          <a:xfrm>
            <a:off x="4267334" y="4191632"/>
            <a:ext cx="1138238" cy="461963"/>
          </a:xfrm>
          <a:prstGeom prst="rect">
            <a:avLst/>
          </a:prstGeom>
          <a:noFill/>
          <a:ln w="9525">
            <a:noFill/>
            <a:miter lim="800000"/>
            <a:headEnd/>
            <a:tailEnd/>
          </a:ln>
        </p:spPr>
        <p:txBody>
          <a:bodyPr>
            <a:spAutoFit/>
          </a:bodyPr>
          <a:lstStyle/>
          <a:p>
            <a:r>
              <a:rPr lang="ro-RO" sz="2400" b="1">
                <a:solidFill>
                  <a:srgbClr val="FF0000"/>
                </a:solidFill>
              </a:rPr>
              <a:t>P(t)</a:t>
            </a:r>
            <a:endParaRPr lang="en-US" sz="2400" b="1">
              <a:solidFill>
                <a:srgbClr val="FF0000"/>
              </a:solidFill>
            </a:endParaRPr>
          </a:p>
        </p:txBody>
      </p:sp>
      <p:cxnSp>
        <p:nvCxnSpPr>
          <p:cNvPr id="34" name="Straight Arrow Connector 33"/>
          <p:cNvCxnSpPr>
            <a:stCxn id="41" idx="5"/>
          </p:cNvCxnSpPr>
          <p:nvPr/>
        </p:nvCxnSpPr>
        <p:spPr>
          <a:xfrm rot="16200000" flipH="1">
            <a:off x="4408622" y="4790120"/>
            <a:ext cx="925512" cy="773112"/>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grpSp>
        <p:nvGrpSpPr>
          <p:cNvPr id="35" name="Group 82"/>
          <p:cNvGrpSpPr>
            <a:grpSpLocks/>
          </p:cNvGrpSpPr>
          <p:nvPr/>
        </p:nvGrpSpPr>
        <p:grpSpPr bwMode="auto">
          <a:xfrm>
            <a:off x="5257934" y="5563232"/>
            <a:ext cx="519113" cy="460375"/>
            <a:chOff x="3445670" y="4717256"/>
            <a:chExt cx="519112" cy="460375"/>
          </a:xfrm>
        </p:grpSpPr>
        <p:sp>
          <p:nvSpPr>
            <p:cNvPr id="36" name="TextBox 20"/>
            <p:cNvSpPr txBox="1">
              <a:spLocks noChangeArrowheads="1"/>
            </p:cNvSpPr>
            <p:nvPr/>
          </p:nvSpPr>
          <p:spPr bwMode="auto">
            <a:xfrm rot="-34744">
              <a:off x="3445670" y="4717256"/>
              <a:ext cx="519112" cy="460375"/>
            </a:xfrm>
            <a:prstGeom prst="rect">
              <a:avLst/>
            </a:prstGeom>
            <a:noFill/>
            <a:ln w="9525">
              <a:noFill/>
              <a:miter lim="800000"/>
              <a:headEnd/>
              <a:tailEnd/>
            </a:ln>
          </p:spPr>
          <p:txBody>
            <a:bodyPr>
              <a:spAutoFit/>
            </a:bodyPr>
            <a:lstStyle/>
            <a:p>
              <a:r>
                <a:rPr lang="ro-RO" sz="2400" b="1" dirty="0">
                  <a:solidFill>
                    <a:srgbClr val="FF0000"/>
                  </a:solidFill>
                </a:rPr>
                <a:t>v</a:t>
              </a:r>
              <a:endParaRPr lang="en-US" sz="2400" b="1" dirty="0">
                <a:solidFill>
                  <a:srgbClr val="FF0000"/>
                </a:solidFill>
              </a:endParaRPr>
            </a:p>
          </p:txBody>
        </p:sp>
        <p:cxnSp>
          <p:nvCxnSpPr>
            <p:cNvPr id="37" name="Straight Arrow Connector 36"/>
            <p:cNvCxnSpPr/>
            <p:nvPr/>
          </p:nvCxnSpPr>
          <p:spPr bwMode="auto">
            <a:xfrm flipV="1">
              <a:off x="3504408" y="4793456"/>
              <a:ext cx="246062" cy="7938"/>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grpSp>
      <p:sp>
        <p:nvSpPr>
          <p:cNvPr id="41" name="Oval 40"/>
          <p:cNvSpPr/>
          <p:nvPr/>
        </p:nvSpPr>
        <p:spPr>
          <a:xfrm>
            <a:off x="4419734" y="4648832"/>
            <a:ext cx="76200" cy="76200"/>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cxnSp>
        <p:nvCxnSpPr>
          <p:cNvPr id="60" name="Straight Arrow Connector 59"/>
          <p:cNvCxnSpPr/>
          <p:nvPr/>
        </p:nvCxnSpPr>
        <p:spPr>
          <a:xfrm rot="16200000" flipH="1">
            <a:off x="4457701" y="4762501"/>
            <a:ext cx="598714" cy="522514"/>
          </a:xfrm>
          <a:prstGeom prst="straightConnector1">
            <a:avLst/>
          </a:prstGeom>
          <a:ln w="38100">
            <a:solidFill>
              <a:srgbClr val="0033CC"/>
            </a:solidFill>
            <a:tailEnd type="arrow"/>
          </a:ln>
        </p:spPr>
        <p:style>
          <a:lnRef idx="1">
            <a:schemeClr val="accent1"/>
          </a:lnRef>
          <a:fillRef idx="0">
            <a:schemeClr val="accent1"/>
          </a:fillRef>
          <a:effectRef idx="0">
            <a:schemeClr val="accent1"/>
          </a:effectRef>
          <a:fontRef idx="minor">
            <a:schemeClr val="tx1"/>
          </a:fontRef>
        </p:style>
      </p:cxnSp>
      <p:grpSp>
        <p:nvGrpSpPr>
          <p:cNvPr id="62" name="Group 82"/>
          <p:cNvGrpSpPr>
            <a:grpSpLocks/>
          </p:cNvGrpSpPr>
          <p:nvPr/>
        </p:nvGrpSpPr>
        <p:grpSpPr bwMode="auto">
          <a:xfrm>
            <a:off x="4724401" y="4648201"/>
            <a:ext cx="519113" cy="460375"/>
            <a:chOff x="3445670" y="4717256"/>
            <a:chExt cx="519112" cy="460375"/>
          </a:xfrm>
        </p:grpSpPr>
        <p:sp>
          <p:nvSpPr>
            <p:cNvPr id="63" name="TextBox 20"/>
            <p:cNvSpPr txBox="1">
              <a:spLocks noChangeArrowheads="1"/>
            </p:cNvSpPr>
            <p:nvPr/>
          </p:nvSpPr>
          <p:spPr bwMode="auto">
            <a:xfrm rot="-34744">
              <a:off x="3445670" y="4717256"/>
              <a:ext cx="519112" cy="460375"/>
            </a:xfrm>
            <a:prstGeom prst="rect">
              <a:avLst/>
            </a:prstGeom>
            <a:noFill/>
            <a:ln w="9525">
              <a:noFill/>
              <a:miter lim="800000"/>
              <a:headEnd/>
              <a:tailEnd/>
            </a:ln>
          </p:spPr>
          <p:txBody>
            <a:bodyPr>
              <a:spAutoFit/>
            </a:bodyPr>
            <a:lstStyle/>
            <a:p>
              <a:r>
                <a:rPr lang="ro-RO" sz="2400" b="1" dirty="0">
                  <a:solidFill>
                    <a:srgbClr val="0033CC"/>
                  </a:solidFill>
                </a:rPr>
                <a:t>p</a:t>
              </a:r>
              <a:endParaRPr lang="en-US" sz="2400" b="1" dirty="0">
                <a:solidFill>
                  <a:srgbClr val="0033CC"/>
                </a:solidFill>
              </a:endParaRPr>
            </a:p>
          </p:txBody>
        </p:sp>
        <p:cxnSp>
          <p:nvCxnSpPr>
            <p:cNvPr id="64" name="Straight Arrow Connector 63"/>
            <p:cNvCxnSpPr/>
            <p:nvPr/>
          </p:nvCxnSpPr>
          <p:spPr bwMode="auto">
            <a:xfrm flipV="1">
              <a:off x="3504408" y="4793456"/>
              <a:ext cx="246062" cy="7938"/>
            </a:xfrm>
            <a:prstGeom prst="straightConnector1">
              <a:avLst/>
            </a:prstGeom>
            <a:ln w="28575">
              <a:solidFill>
                <a:srgbClr val="0033CC"/>
              </a:solidFill>
              <a:tailEnd type="arrow"/>
            </a:ln>
          </p:spPr>
          <p:style>
            <a:lnRef idx="1">
              <a:schemeClr val="accent1"/>
            </a:lnRef>
            <a:fillRef idx="0">
              <a:schemeClr val="accent1"/>
            </a:fillRef>
            <a:effectRef idx="0">
              <a:schemeClr val="accent1"/>
            </a:effectRef>
            <a:fontRef idx="minor">
              <a:schemeClr val="tx1"/>
            </a:fontRef>
          </p:style>
        </p:cxnSp>
      </p:grpSp>
      <p:sp>
        <p:nvSpPr>
          <p:cNvPr id="65" name="TextBox 64"/>
          <p:cNvSpPr txBox="1"/>
          <p:nvPr/>
        </p:nvSpPr>
        <p:spPr>
          <a:xfrm>
            <a:off x="228600" y="2438400"/>
            <a:ext cx="8686800" cy="424732"/>
          </a:xfrm>
          <a:prstGeom prst="rect">
            <a:avLst/>
          </a:prstGeom>
          <a:noFill/>
        </p:spPr>
        <p:txBody>
          <a:bodyPr wrap="square" rtlCol="0">
            <a:spAutoFit/>
          </a:bodyPr>
          <a:lstStyle/>
          <a:p>
            <a:pPr algn="ctr">
              <a:lnSpc>
                <a:spcPct val="120000"/>
              </a:lnSpc>
              <a:spcAft>
                <a:spcPts val="600"/>
              </a:spcAft>
            </a:pPr>
            <a:r>
              <a:rPr lang="en-US" b="1" dirty="0"/>
              <a:t>[p] = [m]</a:t>
            </a:r>
            <a:r>
              <a:rPr lang="en-US" b="1" dirty="0">
                <a:latin typeface="Arial Unicode MS"/>
                <a:ea typeface="Arial Unicode MS"/>
                <a:cs typeface="Arial Unicode MS"/>
              </a:rPr>
              <a:t>‧[v] = </a:t>
            </a:r>
            <a:r>
              <a:rPr lang="en-US" b="1" dirty="0" err="1">
                <a:latin typeface="Arial Unicode MS"/>
                <a:ea typeface="Arial Unicode MS"/>
                <a:cs typeface="Arial Unicode MS"/>
              </a:rPr>
              <a:t>kg‧m</a:t>
            </a:r>
            <a:r>
              <a:rPr lang="en-US" b="1" dirty="0">
                <a:latin typeface="Arial Unicode MS"/>
                <a:ea typeface="Arial Unicode MS"/>
                <a:cs typeface="Arial Unicode MS"/>
              </a:rPr>
              <a:t>/s</a:t>
            </a:r>
            <a:r>
              <a:rPr lang="ro-RO" b="1" dirty="0">
                <a:latin typeface="Arial Unicode MS"/>
                <a:ea typeface="Arial Unicode MS"/>
                <a:cs typeface="Arial Unicode MS"/>
              </a:rPr>
              <a:t> = N</a:t>
            </a:r>
            <a:r>
              <a:rPr lang="en-US" b="1" dirty="0">
                <a:latin typeface="Arial Unicode MS"/>
                <a:ea typeface="Arial Unicode MS"/>
                <a:cs typeface="Arial Unicode MS"/>
              </a:rPr>
              <a:t>‧</a:t>
            </a:r>
            <a:r>
              <a:rPr lang="ro-RO" b="1" dirty="0">
                <a:latin typeface="Arial Unicode MS"/>
                <a:ea typeface="Arial Unicode MS"/>
                <a:cs typeface="Arial Unicode MS"/>
              </a:rPr>
              <a:t>s</a:t>
            </a:r>
            <a:endParaRPr lang="ro-RO" b="1" dirty="0"/>
          </a:p>
        </p:txBody>
      </p:sp>
      <p:sp>
        <p:nvSpPr>
          <p:cNvPr id="28" name="Rectangle 27"/>
          <p:cNvSpPr>
            <a:spLocks noChangeArrowheads="1"/>
          </p:cNvSpPr>
          <p:nvPr/>
        </p:nvSpPr>
        <p:spPr bwMode="auto">
          <a:xfrm>
            <a:off x="0" y="6705600"/>
            <a:ext cx="9144000" cy="215444"/>
          </a:xfrm>
          <a:prstGeom prst="rect">
            <a:avLst/>
          </a:prstGeom>
          <a:noFill/>
          <a:ln w="9525">
            <a:noFill/>
            <a:miter lim="800000"/>
            <a:headEnd/>
            <a:tailEnd/>
          </a:ln>
        </p:spPr>
        <p:txBody>
          <a:bodyPr>
            <a:spAutoFit/>
          </a:bodyPr>
          <a:lstStyle/>
          <a:p>
            <a:pPr algn="ctr">
              <a:defRPr/>
            </a:pPr>
            <a:r>
              <a:rPr lang="en-US" sz="800" dirty="0">
                <a:effectLst>
                  <a:outerShdw blurRad="38100" dist="38100" dir="2700000" algn="tl">
                    <a:srgbClr val="000000">
                      <a:alpha val="43137"/>
                    </a:srgbClr>
                  </a:outerShdw>
                </a:effectLst>
                <a:latin typeface="Arial" panose="020B0604020202020204" pitchFamily="34" charset="0"/>
                <a:cs typeface="Arial" pitchFamily="34" charset="0"/>
              </a:rPr>
              <a:t>Prof. </a:t>
            </a:r>
            <a:r>
              <a:rPr lang="ro-RO" sz="800" dirty="0">
                <a:effectLst>
                  <a:outerShdw blurRad="38100" dist="38100" dir="2700000" algn="tl">
                    <a:srgbClr val="000000">
                      <a:alpha val="43137"/>
                    </a:srgbClr>
                  </a:outerShdw>
                </a:effectLst>
                <a:latin typeface="Arial" panose="020B0604020202020204" pitchFamily="34" charset="0"/>
                <a:cs typeface="Arial" pitchFamily="34" charset="0"/>
              </a:rPr>
              <a:t>Barbu MIHAELA FLORICA			 Liceul Tehnologic „Gheorghe Ionescu-Sisești” – Valea Călugărească</a:t>
            </a:r>
          </a:p>
        </p:txBody>
      </p:sp>
    </p:spTree>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Civic">
  <a:themeElements>
    <a:clrScheme name="Custom 51">
      <a:dk1>
        <a:sysClr val="windowText" lastClr="000000"/>
      </a:dk1>
      <a:lt1>
        <a:sysClr val="window" lastClr="FFFFFF"/>
      </a:lt1>
      <a:dk2>
        <a:srgbClr val="596D2D"/>
      </a:dk2>
      <a:lt2>
        <a:srgbClr val="EEECE1"/>
      </a:lt2>
      <a:accent1>
        <a:srgbClr val="D7E3BC"/>
      </a:accent1>
      <a:accent2>
        <a:srgbClr val="C0504D"/>
      </a:accent2>
      <a:accent3>
        <a:srgbClr val="78923D"/>
      </a:accent3>
      <a:accent4>
        <a:srgbClr val="8064A2"/>
      </a:accent4>
      <a:accent5>
        <a:srgbClr val="4BACC6"/>
      </a:accent5>
      <a:accent6>
        <a:srgbClr val="F79646"/>
      </a:accent6>
      <a:hlink>
        <a:srgbClr val="0000FF"/>
      </a:hlink>
      <a:folHlink>
        <a:srgbClr val="800080"/>
      </a:folHlink>
    </a:clrScheme>
    <a:fontScheme name="Civic">
      <a:majorFont>
        <a:latin typeface="Georgia"/>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Georgia"/>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Civic">
      <a:fillStyleLst>
        <a:solidFill>
          <a:schemeClr val="phClr"/>
        </a:solidFill>
        <a:solidFill>
          <a:schemeClr val="phClr">
            <a:tint val="45000"/>
          </a:schemeClr>
        </a:solidFill>
        <a:solidFill>
          <a:schemeClr val="phClr">
            <a:tint val="95000"/>
          </a:schemeClr>
        </a:solidFill>
      </a:fillStyleLst>
      <a:lnStyleLst>
        <a:ln w="9525" cap="flat" cmpd="sng" algn="ctr">
          <a:solidFill>
            <a:schemeClr val="phClr"/>
          </a:solidFill>
          <a:prstDash val="solid"/>
        </a:ln>
        <a:ln w="11429" cap="flat" cmpd="sng" algn="ctr">
          <a:solidFill>
            <a:schemeClr val="phClr"/>
          </a:solidFill>
          <a:prstDash val="sysDash"/>
        </a:ln>
        <a:ln w="20000" cap="flat" cmpd="sng" algn="ctr">
          <a:solidFill>
            <a:schemeClr val="phClr"/>
          </a:solidFill>
          <a:prstDash val="solid"/>
        </a:ln>
      </a:lnStyleLst>
      <a:effectStyleLst>
        <a:effectStyle>
          <a:effectLst>
            <a:outerShdw blurRad="50800" dist="25400" dir="5400000" rotWithShape="0">
              <a:srgbClr val="000000">
                <a:alpha val="3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threePt" dir="t">
              <a:rot lat="0" lon="0" rev="0"/>
            </a:lightRig>
          </a:scene3d>
          <a:sp3d contourW="9525" prstMaterial="matte">
            <a:bevelT w="0" h="0"/>
            <a:contourClr>
              <a:schemeClr val="phClr">
                <a:shade val="70000"/>
                <a:satMod val="105000"/>
              </a:schemeClr>
            </a:contourClr>
          </a:sp3d>
        </a:effectStyle>
        <a:effectStyle>
          <a:effectLst>
            <a:outerShdw blurRad="50800" dist="25400" dir="5400000" rotWithShape="0">
              <a:srgbClr val="000000">
                <a:alpha val="45000"/>
              </a:srgbClr>
            </a:outerShdw>
          </a:effectLst>
          <a:scene3d>
            <a:camera prst="orthographicFront" fov="0">
              <a:rot lat="0" lon="0" rev="0"/>
            </a:camera>
            <a:lightRig rig="soft" dir="b">
              <a:rot lat="0" lon="0" rev="0"/>
            </a:lightRig>
          </a:scene3d>
          <a:sp3d prstMaterial="dkEdge">
            <a:bevelT w="63500" h="63500" prst="cross"/>
            <a:contourClr>
              <a:schemeClr val="phClr"/>
            </a:contourClr>
          </a:sp3d>
        </a:effectStyle>
      </a:effectStyleLst>
      <a:bgFillStyleLst>
        <a:solidFill>
          <a:schemeClr val="phClr"/>
        </a:solidFill>
        <a:blipFill>
          <a:blip xmlns:r="http://schemas.openxmlformats.org/officeDocument/2006/relationships" r:embed="rId1">
            <a:duotone>
              <a:schemeClr val="phClr">
                <a:shade val="70000"/>
                <a:satMod val="115000"/>
              </a:schemeClr>
              <a:schemeClr val="phClr">
                <a:tint val="85000"/>
              </a:schemeClr>
            </a:duotone>
          </a:blip>
          <a:tile tx="0" ty="0" sx="85000" sy="85000" flip="none" algn="tl"/>
        </a:blipFill>
        <a:blipFill>
          <a:blip xmlns:r="http://schemas.openxmlformats.org/officeDocument/2006/relationships" r:embed="rId2">
            <a:duotone>
              <a:schemeClr val="phClr">
                <a:shade val="65000"/>
                <a:satMod val="115000"/>
              </a:schemeClr>
              <a:schemeClr val="phClr">
                <a:tint val="85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Median</Template>
  <TotalTime>5652</TotalTime>
  <Words>3290</Words>
  <Application>Microsoft Office PowerPoint</Application>
  <PresentationFormat>Expunere pe ecran (4:3)</PresentationFormat>
  <Paragraphs>343</Paragraphs>
  <Slides>31</Slides>
  <Notes>10</Notes>
  <HiddenSlides>0</HiddenSlides>
  <MMClips>0</MMClips>
  <ScaleCrop>false</ScaleCrop>
  <HeadingPairs>
    <vt:vector size="6" baseType="variant">
      <vt:variant>
        <vt:lpstr>Fonturi utilizate</vt:lpstr>
      </vt:variant>
      <vt:variant>
        <vt:i4>6</vt:i4>
      </vt:variant>
      <vt:variant>
        <vt:lpstr>Temă</vt:lpstr>
      </vt:variant>
      <vt:variant>
        <vt:i4>1</vt:i4>
      </vt:variant>
      <vt:variant>
        <vt:lpstr>Titluri diapozitive</vt:lpstr>
      </vt:variant>
      <vt:variant>
        <vt:i4>31</vt:i4>
      </vt:variant>
    </vt:vector>
  </HeadingPairs>
  <TitlesOfParts>
    <vt:vector size="38" baseType="lpstr">
      <vt:lpstr>Arial</vt:lpstr>
      <vt:lpstr>Arial Unicode MS</vt:lpstr>
      <vt:lpstr>Calibri</vt:lpstr>
      <vt:lpstr>Georgia</vt:lpstr>
      <vt:lpstr>Wingdings</vt:lpstr>
      <vt:lpstr>Wingdings 2</vt:lpstr>
      <vt:lpstr>Civic</vt:lpstr>
      <vt:lpstr>Prezentare PowerPoint</vt:lpstr>
      <vt:lpstr>Prezentare PowerPoint</vt:lpstr>
      <vt:lpstr>Prezentare PowerPoint</vt:lpstr>
      <vt:lpstr>Prezentare PowerPoint</vt:lpstr>
      <vt:lpstr>Prezentare PowerPoint</vt:lpstr>
      <vt:lpstr>Prezentare PowerPoint</vt:lpstr>
      <vt:lpstr>Prezentare PowerPoint</vt:lpstr>
      <vt:lpstr>Prezentare PowerPoint</vt:lpstr>
      <vt:lpstr>Prezentare PowerPoint</vt:lpstr>
      <vt:lpstr>Prezentare PowerPoint</vt:lpstr>
      <vt:lpstr>Prezentare PowerPoint</vt:lpstr>
      <vt:lpstr>Prezentare PowerPoint</vt:lpstr>
      <vt:lpstr>Prezentare PowerPoint</vt:lpstr>
      <vt:lpstr>Prezentare PowerPoint</vt:lpstr>
      <vt:lpstr>Prezentare PowerPoint</vt:lpstr>
      <vt:lpstr>Prezentare PowerPoint</vt:lpstr>
      <vt:lpstr>Prezentare PowerPoint</vt:lpstr>
      <vt:lpstr>Prezentare PowerPoint</vt:lpstr>
      <vt:lpstr>Prezentare PowerPoint</vt:lpstr>
      <vt:lpstr>Prezentare PowerPoint</vt:lpstr>
      <vt:lpstr>Prezentare PowerPoint</vt:lpstr>
      <vt:lpstr>Prezentare PowerPoint</vt:lpstr>
      <vt:lpstr>Prezentare PowerPoint</vt:lpstr>
      <vt:lpstr>Prezentare PowerPoint</vt:lpstr>
      <vt:lpstr>Prezentare PowerPoint</vt:lpstr>
      <vt:lpstr>Prezentare PowerPoint</vt:lpstr>
      <vt:lpstr>Prezentare PowerPoint</vt:lpstr>
      <vt:lpstr>Prezentare PowerPoint</vt:lpstr>
      <vt:lpstr>Prezentare PowerPoint</vt:lpstr>
      <vt:lpstr>Prezentare PowerPoint</vt:lpstr>
      <vt:lpstr>Prezentare PowerPoint</vt:lpstr>
    </vt:vector>
  </TitlesOfParts>
  <Company>Grizli777</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Best</dc:creator>
  <cp:lastModifiedBy>Ion Minea</cp:lastModifiedBy>
  <cp:revision>536</cp:revision>
  <dcterms:created xsi:type="dcterms:W3CDTF">2009-01-30T12:19:15Z</dcterms:created>
  <dcterms:modified xsi:type="dcterms:W3CDTF">2026-06-02T09:10:22Z</dcterms:modified>
</cp:coreProperties>
</file>