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2"/>
    <p:sldMasterId id="2147483720" r:id="rId3"/>
  </p:sldMasterIdLst>
  <p:notesMasterIdLst>
    <p:notesMasterId r:id="rId15"/>
  </p:notesMasterIdLst>
  <p:sldIdLst>
    <p:sldId id="269" r:id="rId4"/>
    <p:sldId id="259" r:id="rId5"/>
    <p:sldId id="261" r:id="rId6"/>
    <p:sldId id="263" r:id="rId7"/>
    <p:sldId id="262" r:id="rId8"/>
    <p:sldId id="258" r:id="rId9"/>
    <p:sldId id="266" r:id="rId10"/>
    <p:sldId id="260" r:id="rId11"/>
    <p:sldId id="268" r:id="rId12"/>
    <p:sldId id="267" r:id="rId13"/>
    <p:sldId id="264" r:id="rId1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64360473-504A-4770-A217-591683DFA42F}">
          <p14:sldIdLst>
            <p14:sldId id="269"/>
            <p14:sldId id="259"/>
            <p14:sldId id="261"/>
            <p14:sldId id="263"/>
            <p14:sldId id="262"/>
            <p14:sldId id="258"/>
            <p14:sldId id="266"/>
            <p14:sldId id="260"/>
            <p14:sldId id="268"/>
            <p14:sldId id="267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on Minea" initials="IM" lastIdx="1" clrIdx="0">
    <p:extLst>
      <p:ext uri="{19B8F6BF-5375-455C-9EA6-DF929625EA0E}">
        <p15:presenceInfo xmlns:p15="http://schemas.microsoft.com/office/powerpoint/2012/main" userId="b944fa5a64948f7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909"/>
    <a:srgbClr val="37FF91"/>
    <a:srgbClr val="0505BB"/>
    <a:srgbClr val="8E0000"/>
    <a:srgbClr val="6E0202"/>
    <a:srgbClr val="E50505"/>
    <a:srgbClr val="51A553"/>
    <a:srgbClr val="48A9C4"/>
    <a:srgbClr val="CFAFE7"/>
    <a:srgbClr val="0C0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5" autoAdjust="0"/>
    <p:restoredTop sz="94687" autoAdjust="0"/>
  </p:normalViewPr>
  <p:slideViewPr>
    <p:cSldViewPr>
      <p:cViewPr varScale="1">
        <p:scale>
          <a:sx n="104" d="100"/>
          <a:sy n="104" d="100"/>
        </p:scale>
        <p:origin x="17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85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D8361-1BFB-4FB4-BB1B-351E6601B76F}" type="datetimeFigureOut">
              <a:rPr lang="en-US" smtClean="0"/>
              <a:pPr/>
              <a:t>6/2/2026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68909-93E9-4ABF-B61B-7BDD98B1C00B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82A2C-77CB-4476-CFB6-F396A38B8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>
            <a:extLst>
              <a:ext uri="{FF2B5EF4-FFF2-40B4-BE49-F238E27FC236}">
                <a16:creationId xmlns:a16="http://schemas.microsoft.com/office/drawing/2014/main" id="{44B6A7AC-E8E2-66E5-979E-EEE952728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>
            <a:extLst>
              <a:ext uri="{FF2B5EF4-FFF2-40B4-BE49-F238E27FC236}">
                <a16:creationId xmlns:a16="http://schemas.microsoft.com/office/drawing/2014/main" id="{525C4AB0-CC64-A2B2-FCE8-D61A40C34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F9551FBC-D5D7-9C58-F66D-C487AF08F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68909-93E9-4ABF-B61B-7BDD98B1C00B}" type="slidenum">
              <a:rPr lang="ro-RO" smtClean="0"/>
              <a:pPr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25680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68909-93E9-4ABF-B61B-7BDD98B1C00B}" type="slidenum">
              <a:rPr lang="ro-RO" smtClean="0"/>
              <a:pPr/>
              <a:t>6</a:t>
            </a:fld>
            <a:endParaRPr lang="ro-R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68909-93E9-4ABF-B61B-7BDD98B1C00B}" type="slidenum">
              <a:rPr lang="ro-RO" smtClean="0"/>
              <a:pPr/>
              <a:t>7</a:t>
            </a:fld>
            <a:endParaRPr lang="ro-R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68909-93E9-4ABF-B61B-7BDD98B1C00B}" type="slidenum">
              <a:rPr lang="ro-RO" smtClean="0"/>
              <a:pPr/>
              <a:t>10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56A746-F0DB-4C39-A1D1-B60E8E3EC90F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i="1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77BBF9-11FC-494E-8666-57F930E92693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A36721-8F37-43C6-89CC-D54BD8753C5E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DC8B-7E2E-41B1-8F93-9500C8C96DB6}" type="datetime1">
              <a:rPr lang="fr-FR" smtClean="0"/>
              <a:t>02/06/2026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AB76-C076-4856-8297-0288D81C2545}" type="datetime1">
              <a:rPr lang="fr-FR" smtClean="0"/>
              <a:t>02/06/2026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5E-CD42-45B1-B162-E97EBA206BC0}" type="datetime1">
              <a:rPr lang="fr-FR" smtClean="0"/>
              <a:t>02/06/2026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68EE-922D-4E13-9372-84D46D0C290F}" type="datetime1">
              <a:rPr lang="fr-FR" smtClean="0"/>
              <a:t>02/06/2026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FFB90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B90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B90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32989-6146-4B81-84E2-D6E10B7E1262}" type="datetime1">
              <a:rPr lang="fr-FR" smtClean="0"/>
              <a:t>02/06/2026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B90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9B76-FBCA-424E-A213-70AACA62686F}" type="datetime1">
              <a:rPr lang="fr-FR" smtClean="0"/>
              <a:t>02/06/2026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FCD-E973-42C2-B2E9-47486D435F19}" type="datetime1">
              <a:rPr lang="fr-FR" smtClean="0"/>
              <a:t>02/06/2026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FFB90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buFontTx/>
              <a:buBlip>
                <a:blip r:embed="rId2"/>
              </a:buBlip>
              <a:defRPr sz="2800">
                <a:solidFill>
                  <a:srgbClr val="FFB909"/>
                </a:solidFill>
              </a:defRPr>
            </a:lvl1pPr>
            <a:lvl2pPr>
              <a:buFontTx/>
              <a:buBlip>
                <a:blip r:embed="rId2"/>
              </a:buBlip>
              <a:defRPr sz="2400">
                <a:solidFill>
                  <a:srgbClr val="FFB909"/>
                </a:solidFill>
              </a:defRPr>
            </a:lvl2pPr>
            <a:lvl3pPr>
              <a:buFontTx/>
              <a:buBlip>
                <a:blip r:embed="rId2"/>
              </a:buBlip>
              <a:defRPr sz="2000">
                <a:solidFill>
                  <a:srgbClr val="FFB909"/>
                </a:solidFill>
              </a:defRPr>
            </a:lvl3pPr>
            <a:lvl4pPr>
              <a:buFontTx/>
              <a:buBlip>
                <a:blip r:embed="rId2"/>
              </a:buBlip>
              <a:defRPr sz="1800">
                <a:solidFill>
                  <a:srgbClr val="FFB909"/>
                </a:solidFill>
              </a:defRPr>
            </a:lvl4pPr>
            <a:lvl5pPr>
              <a:buFontTx/>
              <a:buBlip>
                <a:blip r:embed="rId2"/>
              </a:buBlip>
              <a:defRPr sz="1800">
                <a:solidFill>
                  <a:srgbClr val="FFB909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o-R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739E-F83C-4B05-9002-C41CE1F3D604}" type="datetime1">
              <a:rPr lang="fr-FR" smtClean="0"/>
              <a:t>02/06/2026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308184-3E14-4FB4-BB7F-A78889F723F6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E732-3633-4D61-ACA4-9A7EC57851ED}" type="datetime1">
              <a:rPr lang="fr-FR" smtClean="0"/>
              <a:t>02/06/2026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BB19-B279-41EB-9E2A-A71E5EFBECE4}" type="datetime1">
              <a:rPr lang="fr-FR" smtClean="0"/>
              <a:t>02/06/2026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A3FB-AAB0-48A2-BFBE-61984D698247}" type="datetime1">
              <a:rPr lang="fr-FR" smtClean="0"/>
              <a:t>02/06/2026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Prof. Barbu Mihaela Florica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0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221F7D-280D-4F89-BD15-A37F74B15A33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674E82-05BA-4667-8667-8E6D096FCB95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BA7E4A-C8C0-42A8-AC4F-2E46F141E926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7B89B3-99FC-4D27-BD28-5B1CDB002D67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D12461-F00A-49C6-ABA5-E3CA71883964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C334CB-6E2C-4C04-8CA1-9473C6B559CA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pPr>
              <a:defRPr/>
            </a:pPr>
            <a:fld id="{C6F4D812-8DAE-49B8-8BA6-BD2B2D478FAB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0DE6FF33-B96B-4258-AF58-8AE57B38B0C5}" type="datetime1">
              <a:rPr lang="fr-FR" smtClean="0"/>
              <a:t>02/06/2026</a:t>
            </a:fld>
            <a:endParaRPr lang="fr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fr-CA"/>
              <a:t>Prof. Barbu Mihaela Florica</a:t>
            </a:r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FB23B991-22CB-429E-88C5-3C2C53A22C7B}" type="slidenum">
              <a:rPr lang="fr-CA" smtClean="0"/>
              <a:pPr>
                <a:defRPr/>
              </a:pPr>
              <a:t>‹#›</a:t>
            </a:fld>
            <a:endParaRPr lang="fr-C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edge/>
  </p:transition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000" b="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1800" b="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1600" b="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1600" b="0" i="1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ICT.jpg"/>
          <p:cNvPicPr preferRelativeResize="0">
            <a:picLocks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1438" y="15240"/>
            <a:ext cx="9001125" cy="68275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928EB-4111-410C-92C6-CE808861EB3D}" type="datetime1">
              <a:rPr lang="fr-FR" smtClean="0"/>
              <a:t>02/06/2026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o-RO"/>
              <a:t>Prof. Barbu Mihaela Florica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76406-6613-476B-ACFC-959270D54E08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emf"/><Relationship Id="rId4" Type="http://schemas.openxmlformats.org/officeDocument/2006/relationships/package" Target="../embeddings/Microsoft_Word_Document1.docx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0Wz5P0JdeU" TargetMode="External"/><Relationship Id="rId3" Type="http://schemas.openxmlformats.org/officeDocument/2006/relationships/hyperlink" Target="http://www.physics-chemistry-interactive-flash-animation.com/" TargetMode="External"/><Relationship Id="rId7" Type="http://schemas.openxmlformats.org/officeDocument/2006/relationships/hyperlink" Target="http://physiquecollege.free.fr/lycee_premiere.htm" TargetMode="External"/><Relationship Id="rId2" Type="http://schemas.openxmlformats.org/officeDocument/2006/relationships/hyperlink" Target="http://phet.colorado.edu/en/simulation/forces-and-motion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gcse.com/" TargetMode="External"/><Relationship Id="rId5" Type="http://schemas.openxmlformats.org/officeDocument/2006/relationships/hyperlink" Target="http://physiquecollege.free.fr/tuto/tutoriels_animations_flash.htm" TargetMode="External"/><Relationship Id="rId4" Type="http://schemas.openxmlformats.org/officeDocument/2006/relationships/hyperlink" Target="http://physiquecollege.free.fr/pageliens.ht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6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0.wmf"/><Relationship Id="rId5" Type="http://schemas.openxmlformats.org/officeDocument/2006/relationships/image" Target="../media/image7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9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11.bin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5" Type="http://schemas.openxmlformats.org/officeDocument/2006/relationships/image" Target="../media/image17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18.wmf"/><Relationship Id="rId7" Type="http://schemas.openxmlformats.org/officeDocument/2006/relationships/image" Target="../media/image20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31.wmf"/><Relationship Id="rId18" Type="http://schemas.openxmlformats.org/officeDocument/2006/relationships/oleObject" Target="../embeddings/oleObject28.bin"/><Relationship Id="rId26" Type="http://schemas.openxmlformats.org/officeDocument/2006/relationships/image" Target="../media/image37.wmf"/><Relationship Id="rId3" Type="http://schemas.openxmlformats.org/officeDocument/2006/relationships/image" Target="../media/image26.jpeg"/><Relationship Id="rId21" Type="http://schemas.openxmlformats.org/officeDocument/2006/relationships/oleObject" Target="../embeddings/oleObject30.bin"/><Relationship Id="rId34" Type="http://schemas.openxmlformats.org/officeDocument/2006/relationships/image" Target="../media/image41.wmf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33.wmf"/><Relationship Id="rId25" Type="http://schemas.openxmlformats.org/officeDocument/2006/relationships/oleObject" Target="../embeddings/oleObject32.bin"/><Relationship Id="rId33" Type="http://schemas.openxmlformats.org/officeDocument/2006/relationships/oleObject" Target="../embeddings/oleObject36.bin"/><Relationship Id="rId38" Type="http://schemas.openxmlformats.org/officeDocument/2006/relationships/image" Target="../media/image43.wmf"/><Relationship Id="rId2" Type="http://schemas.openxmlformats.org/officeDocument/2006/relationships/notesSlide" Target="../notesSlides/notesSlide2.xml"/><Relationship Id="rId16" Type="http://schemas.openxmlformats.org/officeDocument/2006/relationships/oleObject" Target="../embeddings/oleObject27.bin"/><Relationship Id="rId20" Type="http://schemas.openxmlformats.org/officeDocument/2006/relationships/image" Target="../media/image34.wmf"/><Relationship Id="rId29" Type="http://schemas.openxmlformats.org/officeDocument/2006/relationships/oleObject" Target="../embeddings/oleObject34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30.wmf"/><Relationship Id="rId24" Type="http://schemas.openxmlformats.org/officeDocument/2006/relationships/image" Target="../media/image36.wmf"/><Relationship Id="rId32" Type="http://schemas.openxmlformats.org/officeDocument/2006/relationships/image" Target="../media/image40.wmf"/><Relationship Id="rId37" Type="http://schemas.openxmlformats.org/officeDocument/2006/relationships/oleObject" Target="../embeddings/oleObject38.bin"/><Relationship Id="rId5" Type="http://schemas.openxmlformats.org/officeDocument/2006/relationships/image" Target="../media/image27.wmf"/><Relationship Id="rId15" Type="http://schemas.openxmlformats.org/officeDocument/2006/relationships/image" Target="../media/image32.wmf"/><Relationship Id="rId23" Type="http://schemas.openxmlformats.org/officeDocument/2006/relationships/oleObject" Target="../embeddings/oleObject31.bin"/><Relationship Id="rId28" Type="http://schemas.openxmlformats.org/officeDocument/2006/relationships/image" Target="../media/image38.wmf"/><Relationship Id="rId36" Type="http://schemas.openxmlformats.org/officeDocument/2006/relationships/image" Target="../media/image42.wmf"/><Relationship Id="rId10" Type="http://schemas.openxmlformats.org/officeDocument/2006/relationships/oleObject" Target="../embeddings/oleObject24.bin"/><Relationship Id="rId19" Type="http://schemas.openxmlformats.org/officeDocument/2006/relationships/oleObject" Target="../embeddings/oleObject29.bin"/><Relationship Id="rId31" Type="http://schemas.openxmlformats.org/officeDocument/2006/relationships/oleObject" Target="../embeddings/oleObject35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26.bin"/><Relationship Id="rId22" Type="http://schemas.openxmlformats.org/officeDocument/2006/relationships/image" Target="../media/image35.wmf"/><Relationship Id="rId27" Type="http://schemas.openxmlformats.org/officeDocument/2006/relationships/oleObject" Target="../embeddings/oleObject33.bin"/><Relationship Id="rId30" Type="http://schemas.openxmlformats.org/officeDocument/2006/relationships/image" Target="../media/image39.wmf"/><Relationship Id="rId35" Type="http://schemas.openxmlformats.org/officeDocument/2006/relationships/oleObject" Target="../embeddings/oleObject3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emf"/><Relationship Id="rId4" Type="http://schemas.openxmlformats.org/officeDocument/2006/relationships/package" Target="../embeddings/Microsoft_Word_Document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7" Type="http://schemas.openxmlformats.org/officeDocument/2006/relationships/image" Target="../media/image47.wmf"/><Relationship Id="rId2" Type="http://schemas.openxmlformats.org/officeDocument/2006/relationships/oleObject" Target="../embeddings/oleObject39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46.wmf"/><Relationship Id="rId4" Type="http://schemas.openxmlformats.org/officeDocument/2006/relationships/oleObject" Target="../embeddings/oleObject40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5.emf"/><Relationship Id="rId18" Type="http://schemas.openxmlformats.org/officeDocument/2006/relationships/oleObject" Target="../embeddings/oleObject48.bin"/><Relationship Id="rId26" Type="http://schemas.openxmlformats.org/officeDocument/2006/relationships/oleObject" Target="../embeddings/oleObject52.bin"/><Relationship Id="rId3" Type="http://schemas.openxmlformats.org/officeDocument/2006/relationships/image" Target="../media/image49.wmf"/><Relationship Id="rId21" Type="http://schemas.openxmlformats.org/officeDocument/2006/relationships/image" Target="../media/image59.emf"/><Relationship Id="rId7" Type="http://schemas.openxmlformats.org/officeDocument/2006/relationships/image" Target="../media/image52.emf"/><Relationship Id="rId12" Type="http://schemas.openxmlformats.org/officeDocument/2006/relationships/oleObject" Target="../embeddings/oleObject45.bin"/><Relationship Id="rId17" Type="http://schemas.openxmlformats.org/officeDocument/2006/relationships/image" Target="../media/image57.emf"/><Relationship Id="rId25" Type="http://schemas.openxmlformats.org/officeDocument/2006/relationships/image" Target="../media/image61.emf"/><Relationship Id="rId2" Type="http://schemas.openxmlformats.org/officeDocument/2006/relationships/image" Target="../media/image48.wmf"/><Relationship Id="rId16" Type="http://schemas.openxmlformats.org/officeDocument/2006/relationships/oleObject" Target="../embeddings/oleObject47.bin"/><Relationship Id="rId20" Type="http://schemas.openxmlformats.org/officeDocument/2006/relationships/oleObject" Target="../embeddings/oleObject49.bin"/><Relationship Id="rId29" Type="http://schemas.openxmlformats.org/officeDocument/2006/relationships/image" Target="../media/image63.emf"/><Relationship Id="rId1" Type="http://schemas.openxmlformats.org/officeDocument/2006/relationships/slideLayout" Target="../slideLayouts/slideLayout17.x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4.emf"/><Relationship Id="rId24" Type="http://schemas.openxmlformats.org/officeDocument/2006/relationships/oleObject" Target="../embeddings/oleObject51.bin"/><Relationship Id="rId5" Type="http://schemas.openxmlformats.org/officeDocument/2006/relationships/image" Target="../media/image51.wmf"/><Relationship Id="rId15" Type="http://schemas.openxmlformats.org/officeDocument/2006/relationships/image" Target="../media/image56.emf"/><Relationship Id="rId23" Type="http://schemas.openxmlformats.org/officeDocument/2006/relationships/image" Target="../media/image60.emf"/><Relationship Id="rId28" Type="http://schemas.openxmlformats.org/officeDocument/2006/relationships/oleObject" Target="../embeddings/oleObject53.bin"/><Relationship Id="rId10" Type="http://schemas.openxmlformats.org/officeDocument/2006/relationships/oleObject" Target="../embeddings/oleObject44.bin"/><Relationship Id="rId19" Type="http://schemas.openxmlformats.org/officeDocument/2006/relationships/image" Target="../media/image58.emf"/><Relationship Id="rId31" Type="http://schemas.openxmlformats.org/officeDocument/2006/relationships/image" Target="../media/image64.emf"/><Relationship Id="rId4" Type="http://schemas.openxmlformats.org/officeDocument/2006/relationships/image" Target="../media/image50.wmf"/><Relationship Id="rId9" Type="http://schemas.openxmlformats.org/officeDocument/2006/relationships/image" Target="../media/image53.emf"/><Relationship Id="rId14" Type="http://schemas.openxmlformats.org/officeDocument/2006/relationships/oleObject" Target="../embeddings/oleObject46.bin"/><Relationship Id="rId22" Type="http://schemas.openxmlformats.org/officeDocument/2006/relationships/oleObject" Target="../embeddings/oleObject50.bin"/><Relationship Id="rId27" Type="http://schemas.openxmlformats.org/officeDocument/2006/relationships/image" Target="../media/image62.emf"/><Relationship Id="rId30" Type="http://schemas.openxmlformats.org/officeDocument/2006/relationships/oleObject" Target="../embeddings/oleObject5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A79FD7-DF1C-1145-99B5-7CF6D7D3A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>
            <a:extLst>
              <a:ext uri="{FF2B5EF4-FFF2-40B4-BE49-F238E27FC236}">
                <a16:creationId xmlns:a16="http://schemas.microsoft.com/office/drawing/2014/main" id="{44DE6A55-15D3-73A9-70DA-B48D2B9F45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o-RO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Principiile mecanicii clasice</a:t>
            </a:r>
            <a:endParaRPr lang="fr-CA" sz="4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51" name="Sous-titre 2">
            <a:extLst>
              <a:ext uri="{FF2B5EF4-FFF2-40B4-BE49-F238E27FC236}">
                <a16:creationId xmlns:a16="http://schemas.microsoft.com/office/drawing/2014/main" id="{78CE6D21-5C8E-9E3C-829B-F954D5769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4581128"/>
            <a:ext cx="8077200" cy="1499616"/>
          </a:xfrm>
        </p:spPr>
        <p:txBody>
          <a:bodyPr>
            <a:normAutofit/>
          </a:bodyPr>
          <a:lstStyle/>
          <a:p>
            <a:pPr algn="r"/>
            <a:r>
              <a:rPr lang="ro-RO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Prof. Barbu Mihaela Florica</a:t>
            </a:r>
            <a:endParaRPr lang="fr-CA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 descr="imagine.png">
            <a:extLst>
              <a:ext uri="{FF2B5EF4-FFF2-40B4-BE49-F238E27FC236}">
                <a16:creationId xmlns:a16="http://schemas.microsoft.com/office/drawing/2014/main" id="{84598154-305F-A4BE-26F2-3F30E24E6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332656"/>
            <a:ext cx="2074437" cy="2816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6011215"/>
      </p:ext>
    </p:extLst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CLASE</a:t>
            </a:r>
            <a:r>
              <a:rPr lang="ro-RO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DE FORŢE</a:t>
            </a:r>
            <a:endParaRPr lang="fr-C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134112" y="1357298"/>
          <a:ext cx="8787017" cy="5485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Document" r:id="rId4" imgW="9787412" imgH="6111063" progId="Word.Document.12">
                  <p:embed/>
                </p:oleObj>
              </mc:Choice>
              <mc:Fallback>
                <p:oleObj name="Document" r:id="rId4" imgW="9787412" imgH="6111063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12" y="1357298"/>
                        <a:ext cx="8787017" cy="54850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Legături la site-uri utile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00034" y="1828800"/>
            <a:ext cx="8262966" cy="685800"/>
          </a:xfrm>
        </p:spPr>
        <p:txBody>
          <a:bodyPr/>
          <a:lstStyle/>
          <a:p>
            <a:r>
              <a:rPr lang="ro-RO" i="1" dirty="0"/>
              <a:t>Am ales câteva din aplicaţiile de care aveţi nevoie pentru a completa lecţiile de la clasă prin exerciţii independente</a:t>
            </a:r>
          </a:p>
        </p:txBody>
      </p:sp>
      <p:sp>
        <p:nvSpPr>
          <p:cNvPr id="4" name="Dreptunghi 3"/>
          <p:cNvSpPr/>
          <p:nvPr/>
        </p:nvSpPr>
        <p:spPr>
          <a:xfrm>
            <a:off x="539552" y="2857496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>
                <a:latin typeface="+mn-lt"/>
                <a:hlinkClick r:id="rId2"/>
              </a:rPr>
              <a:t>http://phet.colorado.edu/en/simulation/forces-and-motion</a:t>
            </a:r>
            <a:r>
              <a:rPr lang="en-US" dirty="0">
                <a:latin typeface="+mn-lt"/>
              </a:rPr>
              <a:t> </a:t>
            </a:r>
            <a:endParaRPr lang="ro-RO" dirty="0">
              <a:latin typeface="+mn-lt"/>
            </a:endParaRPr>
          </a:p>
        </p:txBody>
      </p:sp>
      <p:sp>
        <p:nvSpPr>
          <p:cNvPr id="5" name="Dreptunghi 4"/>
          <p:cNvSpPr/>
          <p:nvPr/>
        </p:nvSpPr>
        <p:spPr>
          <a:xfrm>
            <a:off x="539552" y="3357562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>
                <a:latin typeface="+mn-lt"/>
                <a:hlinkClick r:id="rId3"/>
              </a:rPr>
              <a:t>http://www.physics-chemistry-interactive-flash-animation.com</a:t>
            </a:r>
            <a:r>
              <a:rPr lang="en-US" dirty="0">
                <a:latin typeface="+mn-lt"/>
                <a:hlinkClick r:id="rId3"/>
              </a:rPr>
              <a:t>      </a:t>
            </a:r>
            <a:endParaRPr lang="ro-RO" dirty="0">
              <a:latin typeface="+mn-lt"/>
            </a:endParaRPr>
          </a:p>
        </p:txBody>
      </p:sp>
      <p:sp>
        <p:nvSpPr>
          <p:cNvPr id="6" name="Dreptunghi 5"/>
          <p:cNvSpPr/>
          <p:nvPr/>
        </p:nvSpPr>
        <p:spPr>
          <a:xfrm>
            <a:off x="611560" y="3929066"/>
            <a:ext cx="4583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>
                <a:hlinkClick r:id="rId4"/>
              </a:rPr>
              <a:t>http://physiquecollege.free.fr/pageliens.htm</a:t>
            </a:r>
            <a:endParaRPr lang="ro-RO" dirty="0"/>
          </a:p>
        </p:txBody>
      </p:sp>
      <p:sp>
        <p:nvSpPr>
          <p:cNvPr id="8" name="Dreptunghi 7"/>
          <p:cNvSpPr/>
          <p:nvPr/>
        </p:nvSpPr>
        <p:spPr>
          <a:xfrm>
            <a:off x="611560" y="442913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>
                <a:hlinkClick r:id="rId5"/>
              </a:rPr>
              <a:t>http://physiquecollege.free.fr/tuto/tutoriels_animations_flash.htm</a:t>
            </a:r>
            <a:endParaRPr lang="ro-RO" dirty="0"/>
          </a:p>
        </p:txBody>
      </p:sp>
      <p:sp>
        <p:nvSpPr>
          <p:cNvPr id="9" name="Rectangle 8"/>
          <p:cNvSpPr/>
          <p:nvPr/>
        </p:nvSpPr>
        <p:spPr>
          <a:xfrm>
            <a:off x="642910" y="4929198"/>
            <a:ext cx="2364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>
                <a:hlinkClick r:id="rId6"/>
              </a:rPr>
              <a:t>http://www.gcse.com/</a:t>
            </a:r>
            <a:endParaRPr lang="ro-RO" dirty="0"/>
          </a:p>
        </p:txBody>
      </p:sp>
      <p:sp>
        <p:nvSpPr>
          <p:cNvPr id="10" name="Rectangle 9"/>
          <p:cNvSpPr/>
          <p:nvPr/>
        </p:nvSpPr>
        <p:spPr>
          <a:xfrm>
            <a:off x="571472" y="5286388"/>
            <a:ext cx="7072362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</a:pPr>
            <a:r>
              <a:rPr lang="en-US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7"/>
              </a:rPr>
              <a:t>http://physiquecollege.free.fr/lycee_premiere.htm</a:t>
            </a:r>
            <a:r>
              <a:rPr lang="en-US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472" y="5687109"/>
            <a:ext cx="7286676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</a:pPr>
            <a:r>
              <a:rPr lang="ro-RO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8"/>
              </a:rPr>
              <a:t>https://www.youtube.com/watch?v=Q0Wz5P0JdeU</a:t>
            </a:r>
            <a:endParaRPr lang="ro-RO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PRINCIPIUL I</a:t>
            </a:r>
            <a:r>
              <a:rPr lang="en-US" dirty="0"/>
              <a:t> – al INER</a:t>
            </a:r>
            <a:r>
              <a:rPr lang="ro-RO" dirty="0"/>
              <a:t>ŢIEI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INERŢI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</a:t>
            </a:r>
            <a:r>
              <a:rPr lang="ro-RO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– proprietate specifică corpului de a-şi menţine starea de mişcare  în absenţa acţiunii </a:t>
            </a:r>
            <a:endParaRPr lang="ro-RO" sz="20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3214678" y="2643182"/>
          <a:ext cx="2749537" cy="694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Equation" r:id="rId2" imgW="1955520" imgH="495000" progId="Equation.DSMT4">
                  <p:embed/>
                </p:oleObj>
              </mc:Choice>
              <mc:Fallback>
                <p:oleObj name="Equation" r:id="rId2" imgW="1955520" imgH="4950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2643182"/>
                        <a:ext cx="2749537" cy="6947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142844" y="2786058"/>
            <a:ext cx="2928958" cy="4286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i="1" dirty="0"/>
              <a:t>Mărmea specifică mişcării este </a:t>
            </a:r>
            <a:r>
              <a:rPr lang="ro-RO" sz="1600" i="1" dirty="0">
                <a:solidFill>
                  <a:srgbClr val="C00000"/>
                </a:solidFill>
              </a:rPr>
              <a:t>VITEZA, prin urmare: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42844" y="3500438"/>
            <a:ext cx="8572560" cy="4286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i="1" dirty="0">
                <a:solidFill>
                  <a:srgbClr val="C00000"/>
                </a:solidFill>
              </a:rPr>
              <a:t>VITEZA</a:t>
            </a:r>
            <a:r>
              <a:rPr lang="ro-RO" sz="1400" i="1" dirty="0"/>
              <a:t> –mărime vectorială tangentă la traiectorie în fiecare poziţie, prin urmare, </a:t>
            </a:r>
            <a:r>
              <a:rPr lang="ro-RO" sz="1400" b="1" i="1" dirty="0"/>
              <a:t>traiectoria rectilinie a mişcării; orice modificare de orientare înseamnă modificare de viteză </a:t>
            </a:r>
            <a:endParaRPr lang="ro-RO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214282" y="4429132"/>
          <a:ext cx="1249363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Equation" r:id="rId4" imgW="888840" imgH="507960" progId="Equation.DSMT4">
                  <p:embed/>
                </p:oleObj>
              </mc:Choice>
              <mc:Fallback>
                <p:oleObj name="Equation" r:id="rId4" imgW="888840" imgH="5079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4429132"/>
                        <a:ext cx="1249363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714480" y="4500570"/>
          <a:ext cx="6097366" cy="569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Equation" r:id="rId6" imgW="3251160" imgH="304560" progId="Equation.DSMT4">
                  <p:embed/>
                </p:oleObj>
              </mc:Choice>
              <mc:Fallback>
                <p:oleObj name="Equation" r:id="rId6" imgW="3251160" imgH="3045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4500570"/>
                        <a:ext cx="6097366" cy="5699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142844" y="4071942"/>
            <a:ext cx="8572560" cy="28575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b="1" i="1" dirty="0">
                <a:solidFill>
                  <a:schemeClr val="bg1"/>
                </a:solidFill>
              </a:rPr>
              <a:t>Din expresia </a:t>
            </a:r>
            <a:r>
              <a:rPr lang="ro-RO" sz="1400" b="1" i="1" dirty="0">
                <a:solidFill>
                  <a:srgbClr val="C00000"/>
                </a:solidFill>
              </a:rPr>
              <a:t>modulului vitezei </a:t>
            </a:r>
            <a:r>
              <a:rPr lang="ro-RO" sz="1400" b="1" i="1" dirty="0">
                <a:solidFill>
                  <a:schemeClr val="bg1"/>
                </a:solidFill>
              </a:rPr>
              <a:t>se poate deduce </a:t>
            </a:r>
            <a:r>
              <a:rPr lang="ro-RO" sz="1400" b="1" i="1" dirty="0">
                <a:solidFill>
                  <a:srgbClr val="C00000"/>
                </a:solidFill>
              </a:rPr>
              <a:t>legea mişcării rectilinii uniforme: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0" y="5143512"/>
            <a:ext cx="5500694" cy="4286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b="1" i="1" dirty="0">
                <a:solidFill>
                  <a:srgbClr val="C00000"/>
                </a:solidFill>
              </a:rPr>
              <a:t>Efectul inerţiei </a:t>
            </a:r>
            <a:r>
              <a:rPr lang="ro-RO" sz="1400" b="1" i="1" dirty="0">
                <a:solidFill>
                  <a:schemeClr val="bg1"/>
                </a:solidFill>
              </a:rPr>
              <a:t>este diferit </a:t>
            </a:r>
            <a:r>
              <a:rPr lang="ro-RO" sz="1400" b="1" i="1" dirty="0">
                <a:solidFill>
                  <a:srgbClr val="C00000"/>
                </a:solidFill>
              </a:rPr>
              <a:t>în funcţie de masa corpului, </a:t>
            </a:r>
            <a:r>
              <a:rPr lang="ro-RO" sz="1400" b="1" i="1" dirty="0">
                <a:solidFill>
                  <a:schemeClr val="bg1"/>
                </a:solidFill>
              </a:rPr>
              <a:t>ceea ce rezultă din observaţiile: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86478" y="5000636"/>
            <a:ext cx="3143240" cy="92869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ü"/>
            </a:pPr>
            <a:r>
              <a:rPr lang="ro-RO" sz="1100" i="1" dirty="0">
                <a:solidFill>
                  <a:schemeClr val="bg1"/>
                </a:solidFill>
              </a:rPr>
              <a:t>Necesitatea centurii de siguranţă la oprire bruscă în primul rând la copii (persoane uşoare)</a:t>
            </a:r>
          </a:p>
          <a:p>
            <a:pPr algn="just">
              <a:buFont typeface="Wingdings" pitchFamily="2" charset="2"/>
              <a:buChar char="ü"/>
            </a:pPr>
            <a:r>
              <a:rPr lang="ro-RO" sz="1100" i="1" dirty="0">
                <a:solidFill>
                  <a:schemeClr val="bg1"/>
                </a:solidFill>
              </a:rPr>
              <a:t>Dificultate punerii în mişcare a corpurilor de masă mare</a:t>
            </a: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285720" y="5643578"/>
          <a:ext cx="3527196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Equation" r:id="rId8" imgW="1663560" imgH="203040" progId="Equation.DSMT4">
                  <p:embed/>
                </p:oleObj>
              </mc:Choice>
              <mc:Fallback>
                <p:oleObj name="Equation" r:id="rId8" imgW="1663560" imgH="203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643578"/>
                        <a:ext cx="3527196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0" y="6143644"/>
            <a:ext cx="5143536" cy="4286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b="1" i="1" dirty="0">
                <a:solidFill>
                  <a:srgbClr val="C00000"/>
                </a:solidFill>
              </a:rPr>
              <a:t>Stare specială a corpului este REPAUSUL v= 0 m/ 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29256" y="6072206"/>
            <a:ext cx="3500462" cy="57150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i="1" dirty="0">
                <a:solidFill>
                  <a:srgbClr val="C00000"/>
                </a:solidFill>
              </a:rPr>
              <a:t>SRI- </a:t>
            </a:r>
            <a:r>
              <a:rPr lang="ro-RO" sz="1200" i="1" dirty="0">
                <a:solidFill>
                  <a:srgbClr val="C00000"/>
                </a:solidFill>
              </a:rPr>
              <a:t>sistem de referinţă în care este valabil principiul inerţiei-</a:t>
            </a:r>
            <a:r>
              <a:rPr lang="en-US" sz="1200" i="1" dirty="0">
                <a:solidFill>
                  <a:srgbClr val="C00000"/>
                </a:solidFill>
              </a:rPr>
              <a:t> </a:t>
            </a:r>
            <a:r>
              <a:rPr lang="ro-RO" sz="1200" i="1" dirty="0">
                <a:solidFill>
                  <a:schemeClr val="bg1"/>
                </a:solidFill>
              </a:rPr>
              <a:t>se poate aplica principiul pentru a explica fenomenul !</a:t>
            </a: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6000760" y="2143116"/>
          <a:ext cx="654845" cy="396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Equation" r:id="rId10" imgW="419040" imgH="253800" progId="Equation.DSMT4">
                  <p:embed/>
                </p:oleObj>
              </mc:Choice>
              <mc:Fallback>
                <p:oleObj name="Equation" r:id="rId10" imgW="419040" imgH="2538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2143116"/>
                        <a:ext cx="654845" cy="3968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ounded Rectangle 17"/>
          <p:cNvSpPr/>
          <p:nvPr/>
        </p:nvSpPr>
        <p:spPr>
          <a:xfrm>
            <a:off x="285720" y="214290"/>
            <a:ext cx="8572560" cy="7143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i="1" dirty="0">
                <a:solidFill>
                  <a:srgbClr val="C00000"/>
                </a:solidFill>
              </a:rPr>
              <a:t>ENUNŢ</a:t>
            </a:r>
            <a:r>
              <a:rPr lang="ro-RO" i="1" dirty="0"/>
              <a:t> – un corp IZOLAT (</a:t>
            </a:r>
            <a:r>
              <a:rPr lang="ro-RO" i="1" dirty="0">
                <a:solidFill>
                  <a:srgbClr val="C00000"/>
                </a:solidFill>
              </a:rPr>
              <a:t>F=0)</a:t>
            </a:r>
            <a:r>
              <a:rPr lang="ro-RO" i="1" dirty="0"/>
              <a:t> îşi menţine starea de repaus (</a:t>
            </a:r>
            <a:r>
              <a:rPr lang="ro-RO" i="1" dirty="0">
                <a:solidFill>
                  <a:srgbClr val="C00000"/>
                </a:solidFill>
              </a:rPr>
              <a:t>v=0</a:t>
            </a:r>
            <a:r>
              <a:rPr lang="ro-RO" i="1" dirty="0"/>
              <a:t>) sau de mişcare rectilinie uniformă (</a:t>
            </a:r>
            <a:r>
              <a:rPr lang="ro-RO" i="1" dirty="0">
                <a:solidFill>
                  <a:srgbClr val="C00000"/>
                </a:solidFill>
              </a:rPr>
              <a:t>v=const. </a:t>
            </a:r>
            <a:r>
              <a:rPr lang="ro-RO" i="1" dirty="0">
                <a:solidFill>
                  <a:srgbClr val="C00000"/>
                </a:solidFill>
                <a:cs typeface="Times New Roman"/>
              </a:rPr>
              <a:t>≠0</a:t>
            </a:r>
            <a:r>
              <a:rPr lang="ro-RO" i="1" dirty="0"/>
              <a:t>).</a:t>
            </a:r>
            <a:endParaRPr lang="ro-RO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  <p:bldP spid="12" grpId="0" animBg="1"/>
      <p:bldP spid="13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PRINCIPIUL II al FORŢEI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FORŢA – mărime fizică vectorială care caracterizează </a:t>
            </a:r>
            <a:r>
              <a:rPr lang="ro-RO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acţiunea</a:t>
            </a:r>
            <a:r>
              <a:rPr lang="ro-RO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având ca efect cinematic </a:t>
            </a:r>
            <a:r>
              <a:rPr lang="ro-RO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modificarea vitezei</a:t>
            </a:r>
            <a:endParaRPr lang="ro-RO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5751541" y="2786058"/>
          <a:ext cx="2963863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Equation" r:id="rId2" imgW="2108160" imgH="444240" progId="Equation.DSMT4">
                  <p:embed/>
                </p:oleObj>
              </mc:Choice>
              <mc:Fallback>
                <p:oleObj name="Equation" r:id="rId2" imgW="2108160" imgH="4442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1541" y="2786058"/>
                        <a:ext cx="2963863" cy="623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142844" y="2714620"/>
            <a:ext cx="5500726" cy="7143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i="1" dirty="0"/>
              <a:t>Mărmea specifică modificării stării de mişcare este </a:t>
            </a:r>
            <a:r>
              <a:rPr lang="ro-RO" sz="1400" i="1" dirty="0">
                <a:solidFill>
                  <a:srgbClr val="C00000"/>
                </a:solidFill>
              </a:rPr>
              <a:t>ACCELERAŢIA, prin urmare, pentru acţiune constantă, avem: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42844" y="3571876"/>
            <a:ext cx="6643734" cy="57150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i="1" dirty="0">
                <a:solidFill>
                  <a:srgbClr val="C00000"/>
                </a:solidFill>
              </a:rPr>
              <a:t>ACCELERAŢIA</a:t>
            </a:r>
            <a:r>
              <a:rPr lang="ro-RO" sz="1400" i="1" dirty="0"/>
              <a:t> –mărime vectorială orientată permanent spre centrul traiectoriei (pe direcţia </a:t>
            </a:r>
            <a:r>
              <a:rPr lang="ro-RO" sz="1400" i="1" dirty="0">
                <a:latin typeface="Bookman Old Style"/>
              </a:rPr>
              <a:t>variaţiei vitezei→</a:t>
            </a:r>
            <a:r>
              <a:rPr lang="el-GR" sz="1400" i="1" dirty="0">
                <a:solidFill>
                  <a:srgbClr val="C00000"/>
                </a:solidFill>
                <a:latin typeface="Bookman Old Style"/>
              </a:rPr>
              <a:t>Δ</a:t>
            </a:r>
            <a:r>
              <a:rPr lang="ro-RO" sz="1400" i="1" dirty="0">
                <a:solidFill>
                  <a:srgbClr val="C00000"/>
                </a:solidFill>
                <a:latin typeface="Bookman Old Style"/>
              </a:rPr>
              <a:t>v=v-v</a:t>
            </a:r>
            <a:r>
              <a:rPr lang="ro-RO" sz="1400" i="1" baseline="-25000" dirty="0">
                <a:solidFill>
                  <a:srgbClr val="C00000"/>
                </a:solidFill>
                <a:latin typeface="Bookman Old Style"/>
              </a:rPr>
              <a:t>0 </a:t>
            </a:r>
            <a:r>
              <a:rPr lang="ro-RO" sz="1400" i="1" dirty="0">
                <a:solidFill>
                  <a:srgbClr val="C00000"/>
                </a:solidFill>
                <a:latin typeface="Bookman Old Style"/>
              </a:rPr>
              <a:t>–vezi operaţii cu vectori</a:t>
            </a:r>
            <a:r>
              <a:rPr lang="ro-RO" sz="1400" i="1" dirty="0"/>
              <a:t>). </a:t>
            </a:r>
            <a:endParaRPr lang="ro-RO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161925" y="4572000"/>
          <a:ext cx="1355725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Equation" r:id="rId4" imgW="965160" imgH="507960" progId="Equation.DSMT4">
                  <p:embed/>
                </p:oleObj>
              </mc:Choice>
              <mc:Fallback>
                <p:oleObj name="Equation" r:id="rId4" imgW="965160" imgH="507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" y="4572000"/>
                        <a:ext cx="1355725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643042" y="4643446"/>
          <a:ext cx="494347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Equation" r:id="rId6" imgW="3517560" imgH="304560" progId="Equation.DSMT4">
                  <p:embed/>
                </p:oleObj>
              </mc:Choice>
              <mc:Fallback>
                <p:oleObj name="Equation" r:id="rId6" imgW="3517560" imgH="304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4643446"/>
                        <a:ext cx="4943475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142844" y="4214818"/>
            <a:ext cx="8572560" cy="28575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b="1" i="1" dirty="0">
                <a:solidFill>
                  <a:schemeClr val="bg1"/>
                </a:solidFill>
              </a:rPr>
              <a:t>Din expresia </a:t>
            </a:r>
            <a:r>
              <a:rPr lang="ro-RO" sz="1400" b="1" i="1" dirty="0">
                <a:solidFill>
                  <a:srgbClr val="C00000"/>
                </a:solidFill>
              </a:rPr>
              <a:t>modulului acceleraţiei </a:t>
            </a:r>
            <a:r>
              <a:rPr lang="ro-RO" sz="1400" b="1" i="1" dirty="0">
                <a:solidFill>
                  <a:schemeClr val="bg1"/>
                </a:solidFill>
              </a:rPr>
              <a:t>se poate deduce </a:t>
            </a:r>
            <a:r>
              <a:rPr lang="ro-RO" sz="1400" b="1" i="1" dirty="0">
                <a:solidFill>
                  <a:srgbClr val="C00000"/>
                </a:solidFill>
              </a:rPr>
              <a:t>legea vitezei în mişcarea rectilinie: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0" y="5286388"/>
            <a:ext cx="5500694" cy="4286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b="1" i="1" dirty="0">
                <a:solidFill>
                  <a:srgbClr val="C00000"/>
                </a:solidFill>
              </a:rPr>
              <a:t>Efectul acţiunii (</a:t>
            </a:r>
            <a:r>
              <a:rPr lang="ro-RO" sz="1200" b="1" i="1" dirty="0">
                <a:solidFill>
                  <a:srgbClr val="C00000"/>
                </a:solidFill>
              </a:rPr>
              <a:t>variaţia vitezei</a:t>
            </a:r>
            <a:r>
              <a:rPr lang="ro-RO" sz="1400" b="1" i="1" dirty="0">
                <a:solidFill>
                  <a:srgbClr val="C00000"/>
                </a:solidFill>
              </a:rPr>
              <a:t>) </a:t>
            </a:r>
            <a:r>
              <a:rPr lang="ro-RO" sz="1400" b="1" i="1" dirty="0">
                <a:solidFill>
                  <a:schemeClr val="bg1"/>
                </a:solidFill>
              </a:rPr>
              <a:t>este invers proporţional </a:t>
            </a:r>
            <a:r>
              <a:rPr lang="ro-RO" sz="1400" b="1" i="1" dirty="0">
                <a:solidFill>
                  <a:srgbClr val="C00000"/>
                </a:solidFill>
              </a:rPr>
              <a:t>cu masa corpului, </a:t>
            </a:r>
            <a:r>
              <a:rPr lang="ro-RO" sz="1400" b="1" i="1" dirty="0">
                <a:solidFill>
                  <a:schemeClr val="bg1"/>
                </a:solidFill>
              </a:rPr>
              <a:t>ceea ce rezultă din observaţiile: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43570" y="5143512"/>
            <a:ext cx="3357586" cy="92869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ü"/>
            </a:pPr>
            <a:r>
              <a:rPr lang="ro-RO" sz="1100" i="1" dirty="0">
                <a:solidFill>
                  <a:schemeClr val="bg1"/>
                </a:solidFill>
              </a:rPr>
              <a:t>Efortul depus pentru modificarea stării de mişcare a unui corp de masă mare este mai mare decât a unui corp de masă mică</a:t>
            </a:r>
          </a:p>
          <a:p>
            <a:pPr algn="just">
              <a:buFont typeface="Wingdings" pitchFamily="2" charset="2"/>
              <a:buChar char="ü"/>
            </a:pPr>
            <a:r>
              <a:rPr lang="ro-RO" sz="1100" i="1" dirty="0">
                <a:solidFill>
                  <a:schemeClr val="bg1"/>
                </a:solidFill>
              </a:rPr>
              <a:t>Modificarea vitezei este mai mare pentru un corp de masă mică</a:t>
            </a:r>
            <a:r>
              <a:rPr lang="en-US" sz="1100" i="1" dirty="0">
                <a:solidFill>
                  <a:schemeClr val="bg1"/>
                </a:solidFill>
              </a:rPr>
              <a:t> </a:t>
            </a:r>
            <a:r>
              <a:rPr lang="ro-RO" sz="1100" i="1" dirty="0">
                <a:solidFill>
                  <a:schemeClr val="bg1"/>
                </a:solidFill>
              </a:rPr>
              <a:t>şi pentru efort mare</a:t>
            </a: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165141" y="6000768"/>
          <a:ext cx="1066729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Equation" r:id="rId8" imgW="622080" imgH="419040" progId="Equation.DSMT4">
                  <p:embed/>
                </p:oleObj>
              </mc:Choice>
              <mc:Fallback>
                <p:oleObj name="Equation" r:id="rId8" imgW="62208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41" y="6000768"/>
                        <a:ext cx="1066729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429256" y="6215082"/>
            <a:ext cx="3500462" cy="57150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i="1" dirty="0">
                <a:solidFill>
                  <a:srgbClr val="C00000"/>
                </a:solidFill>
              </a:rPr>
              <a:t>Pentru  cazul ideal    = const. Mişcarea este rectilinie uniform variată !</a:t>
            </a:r>
            <a:endParaRPr lang="ro-RO" sz="1200" b="1" i="1" dirty="0">
              <a:solidFill>
                <a:srgbClr val="0505BB"/>
              </a:solidFill>
            </a:endParaRPr>
          </a:p>
        </p:txBody>
      </p:sp>
      <p:graphicFrame>
        <p:nvGraphicFramePr>
          <p:cNvPr id="22534" name="Object 5"/>
          <p:cNvGraphicFramePr>
            <a:graphicFrameLocks noChangeAspect="1"/>
          </p:cNvGraphicFramePr>
          <p:nvPr/>
        </p:nvGraphicFramePr>
        <p:xfrm>
          <a:off x="1500166" y="6072206"/>
          <a:ext cx="3747690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Equation" r:id="rId10" imgW="1930320" imgH="266400" progId="Equation.DSMT4">
                  <p:embed/>
                </p:oleObj>
              </mc:Choice>
              <mc:Fallback>
                <p:oleObj name="Equation" r:id="rId10" imgW="1930320" imgH="2664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6072206"/>
                        <a:ext cx="3747690" cy="515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7192982" y="6286520"/>
          <a:ext cx="1651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Equation" r:id="rId12" imgW="164880" imgH="203040" progId="Equation.DSMT4">
                  <p:embed/>
                </p:oleObj>
              </mc:Choice>
              <mc:Fallback>
                <p:oleObj name="Equation" r:id="rId12" imgW="164880" imgH="2030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2982" y="6286520"/>
                        <a:ext cx="165100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3"/>
          <p:cNvGraphicFramePr>
            <a:graphicFrameLocks noChangeAspect="1"/>
          </p:cNvGraphicFramePr>
          <p:nvPr/>
        </p:nvGraphicFramePr>
        <p:xfrm>
          <a:off x="6786563" y="4500570"/>
          <a:ext cx="121285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Equation" r:id="rId14" imgW="863280" imgH="469800" progId="Equation.DSMT4">
                  <p:embed/>
                </p:oleObj>
              </mc:Choice>
              <mc:Fallback>
                <p:oleObj name="Equation" r:id="rId14" imgW="863280" imgH="4698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6563" y="4500570"/>
                        <a:ext cx="1212850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285720" y="214290"/>
            <a:ext cx="8572560" cy="8572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i="1" dirty="0">
                <a:solidFill>
                  <a:srgbClr val="C00000"/>
                </a:solidFill>
              </a:rPr>
              <a:t>ENUNŢ</a:t>
            </a:r>
            <a:r>
              <a:rPr lang="ro-RO" i="1" dirty="0"/>
              <a:t> – acţiunea unui corp asupra altui corp este exprimată prin mărimea vectorială numită </a:t>
            </a:r>
            <a:r>
              <a:rPr lang="ro-RO" i="1" dirty="0">
                <a:solidFill>
                  <a:srgbClr val="C00000"/>
                </a:solidFill>
              </a:rPr>
              <a:t>FORŢĂ</a:t>
            </a:r>
            <a:r>
              <a:rPr lang="ro-RO" i="1" dirty="0"/>
              <a:t> – proporţională cu produsul între </a:t>
            </a:r>
            <a:r>
              <a:rPr lang="ro-RO" i="1" dirty="0">
                <a:solidFill>
                  <a:srgbClr val="0505BB"/>
                </a:solidFill>
              </a:rPr>
              <a:t>masa corpului </a:t>
            </a:r>
            <a:r>
              <a:rPr lang="ro-RO" i="1" dirty="0"/>
              <a:t>şi </a:t>
            </a:r>
            <a:r>
              <a:rPr lang="ro-RO" i="1" dirty="0">
                <a:solidFill>
                  <a:srgbClr val="0505BB"/>
                </a:solidFill>
              </a:rPr>
              <a:t>acceleraţia imprimată </a:t>
            </a:r>
            <a:r>
              <a:rPr lang="ro-RO" i="1" dirty="0"/>
              <a:t>acestuia, având aceeaşi orientare cu aqcceleraţia.</a:t>
            </a:r>
            <a:endParaRPr lang="ro-RO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  <p:bldP spid="12" grpId="0" animBg="1"/>
      <p:bldP spid="13" grpId="0" animBg="1"/>
      <p:bldP spid="10" grpId="0" animBg="1"/>
      <p:bldP spid="11" grpId="0" animBg="1"/>
      <p:bldP spid="14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3600" dirty="0"/>
              <a:t>MIŞCAREA în prezenţa ACŢIUNII CONSTANTE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type="body" idx="1"/>
          </p:nvPr>
        </p:nvSpPr>
        <p:spPr>
          <a:xfrm>
            <a:off x="714348" y="2071678"/>
            <a:ext cx="8022336" cy="371484"/>
          </a:xfrm>
        </p:spPr>
        <p:txBody>
          <a:bodyPr>
            <a:normAutofit/>
          </a:bodyPr>
          <a:lstStyle/>
          <a:p>
            <a:r>
              <a:rPr lang="ro-RO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FORŢA CONSTANTĂ – implică </a:t>
            </a:r>
            <a:r>
              <a:rPr lang="ro-RO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ACCELERAŢIE CONSTANTĂ</a:t>
            </a:r>
            <a:endParaRPr lang="ro-RO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42844" y="2714620"/>
            <a:ext cx="5500726" cy="7143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i="1" dirty="0">
                <a:solidFill>
                  <a:schemeClr val="bg1"/>
                </a:solidFill>
              </a:rPr>
              <a:t>Fiind</a:t>
            </a:r>
            <a:r>
              <a:rPr lang="ro-RO" sz="1400" i="1" dirty="0">
                <a:solidFill>
                  <a:srgbClr val="C00000"/>
                </a:solidFill>
              </a:rPr>
              <a:t> ACŢIUNE CONSTANTĂ </a:t>
            </a:r>
            <a:r>
              <a:rPr lang="ro-RO" sz="1400" i="1" dirty="0">
                <a:solidFill>
                  <a:schemeClr val="bg1"/>
                </a:solidFill>
              </a:rPr>
              <a:t>rezultă</a:t>
            </a:r>
            <a:r>
              <a:rPr lang="ro-RO" sz="1400" i="1" dirty="0">
                <a:solidFill>
                  <a:srgbClr val="C00000"/>
                </a:solidFill>
              </a:rPr>
              <a:t> fără modificarea orientării, </a:t>
            </a:r>
            <a:r>
              <a:rPr lang="ro-RO" sz="1400" i="1" dirty="0">
                <a:solidFill>
                  <a:schemeClr val="bg1"/>
                </a:solidFill>
              </a:rPr>
              <a:t>prin urmare </a:t>
            </a:r>
            <a:r>
              <a:rPr lang="ro-RO" sz="1400" b="1" i="1" dirty="0">
                <a:solidFill>
                  <a:srgbClr val="C00000"/>
                </a:solidFill>
              </a:rPr>
              <a:t>mişcare rectilinie</a:t>
            </a:r>
            <a:r>
              <a:rPr lang="ro-RO" sz="1400" i="1" dirty="0">
                <a:solidFill>
                  <a:srgbClr val="C00000"/>
                </a:solidFill>
              </a:rPr>
              <a:t>. </a:t>
            </a:r>
            <a:r>
              <a:rPr lang="ro-RO" sz="1400" i="1" dirty="0">
                <a:solidFill>
                  <a:schemeClr val="bg1"/>
                </a:solidFill>
              </a:rPr>
              <a:t>Utilizăm legea mişcării rectilinii uniforme înlocuind viteza cu valoarea medie: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14282" y="3786190"/>
            <a:ext cx="4000528" cy="28575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i="1" dirty="0">
                <a:solidFill>
                  <a:schemeClr val="bg1"/>
                </a:solidFill>
              </a:rPr>
              <a:t>Unde înlocuim </a:t>
            </a:r>
            <a:r>
              <a:rPr lang="ro-RO" sz="1400" i="1" dirty="0">
                <a:solidFill>
                  <a:srgbClr val="C00000"/>
                </a:solidFill>
              </a:rPr>
              <a:t>valoarea medie a vitezei:</a:t>
            </a:r>
            <a:endParaRPr lang="ro-RO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5919788" y="2786063"/>
          <a:ext cx="2238194" cy="500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Equation" r:id="rId2" imgW="1358640" imgH="304560" progId="Equation.DSMT4">
                  <p:embed/>
                </p:oleObj>
              </mc:Choice>
              <mc:Fallback>
                <p:oleObj name="Equation" r:id="rId2" imgW="1358640" imgH="304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9788" y="2786063"/>
                        <a:ext cx="2238194" cy="5000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142844" y="5286388"/>
            <a:ext cx="4786346" cy="4286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b="1" i="1" dirty="0">
                <a:solidFill>
                  <a:schemeClr val="bg1"/>
                </a:solidFill>
              </a:rPr>
              <a:t>Prin urmare </a:t>
            </a:r>
            <a:r>
              <a:rPr lang="ro-RO" sz="1400" b="1" i="1" dirty="0">
                <a:solidFill>
                  <a:srgbClr val="C00000"/>
                </a:solidFill>
              </a:rPr>
              <a:t>LEGEA MIŞCĂRII RECTILINII UNIFORM VARIATE, </a:t>
            </a:r>
            <a:r>
              <a:rPr lang="ro-RO" sz="1400" b="1" i="1" dirty="0">
                <a:solidFill>
                  <a:schemeClr val="bg1"/>
                </a:solidFill>
              </a:rPr>
              <a:t>devine:</a:t>
            </a: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857884" y="6102372"/>
          <a:ext cx="250348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Equation" r:id="rId4" imgW="1460160" imgH="317160" progId="Equation.DSMT4">
                  <p:embed/>
                </p:oleObj>
              </mc:Choice>
              <mc:Fallback>
                <p:oleObj name="Equation" r:id="rId4" imgW="1460160" imgH="3171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6102372"/>
                        <a:ext cx="2503488" cy="541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286380" y="5286388"/>
            <a:ext cx="3500462" cy="57150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i="1" dirty="0">
                <a:solidFill>
                  <a:schemeClr val="bg1"/>
                </a:solidFill>
              </a:rPr>
              <a:t>Din</a:t>
            </a:r>
            <a:r>
              <a:rPr lang="ro-RO" sz="1200" b="1" i="1" dirty="0">
                <a:solidFill>
                  <a:srgbClr val="C00000"/>
                </a:solidFill>
              </a:rPr>
              <a:t> </a:t>
            </a:r>
            <a:r>
              <a:rPr lang="ro-RO" sz="1200" b="1" i="1" u="sng" dirty="0">
                <a:solidFill>
                  <a:srgbClr val="C00000"/>
                </a:solidFill>
              </a:rPr>
              <a:t>legea vitezei </a:t>
            </a:r>
            <a:r>
              <a:rPr lang="ro-RO" sz="1200" b="1" i="1" dirty="0">
                <a:solidFill>
                  <a:schemeClr val="bg1"/>
                </a:solidFill>
              </a:rPr>
              <a:t>şi</a:t>
            </a:r>
            <a:r>
              <a:rPr lang="ro-RO" sz="1200" b="1" i="1" dirty="0">
                <a:solidFill>
                  <a:srgbClr val="C00000"/>
                </a:solidFill>
              </a:rPr>
              <a:t> </a:t>
            </a:r>
            <a:r>
              <a:rPr lang="ro-RO" sz="1200" b="1" i="1" u="sng" dirty="0">
                <a:solidFill>
                  <a:srgbClr val="C00000"/>
                </a:solidFill>
              </a:rPr>
              <a:t>legea mişcării </a:t>
            </a:r>
            <a:r>
              <a:rPr lang="ro-RO" sz="1200" b="1" i="1" dirty="0">
                <a:solidFill>
                  <a:srgbClr val="C00000"/>
                </a:solidFill>
              </a:rPr>
              <a:t>– prin </a:t>
            </a:r>
            <a:r>
              <a:rPr lang="ro-RO" sz="1200" b="1" i="1" dirty="0">
                <a:solidFill>
                  <a:srgbClr val="00B050"/>
                </a:solidFill>
              </a:rPr>
              <a:t>eliminarea duratei mişcării </a:t>
            </a:r>
            <a:r>
              <a:rPr lang="ro-RO" sz="1200" b="1" i="1" dirty="0">
                <a:solidFill>
                  <a:srgbClr val="C00000"/>
                </a:solidFill>
              </a:rPr>
              <a:t>rezultă ECUAŢIA LUI GALILEI:</a:t>
            </a:r>
            <a:endParaRPr lang="ro-RO" sz="1200" b="1" i="1" dirty="0">
              <a:solidFill>
                <a:srgbClr val="0505BB"/>
              </a:solidFill>
            </a:endParaRPr>
          </a:p>
        </p:txBody>
      </p:sp>
      <p:graphicFrame>
        <p:nvGraphicFramePr>
          <p:cNvPr id="22534" name="Object 5"/>
          <p:cNvGraphicFramePr>
            <a:graphicFrameLocks noChangeAspect="1"/>
          </p:cNvGraphicFramePr>
          <p:nvPr/>
        </p:nvGraphicFramePr>
        <p:xfrm>
          <a:off x="458787" y="5759472"/>
          <a:ext cx="3970337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Equation" r:id="rId6" imgW="2044440" imgH="457200" progId="Equation.DSMT4">
                  <p:embed/>
                </p:oleObj>
              </mc:Choice>
              <mc:Fallback>
                <p:oleObj name="Equation" r:id="rId6" imgW="204444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87" y="5759472"/>
                        <a:ext cx="3970337" cy="884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3"/>
          <p:cNvGraphicFramePr>
            <a:graphicFrameLocks noChangeAspect="1"/>
          </p:cNvGraphicFramePr>
          <p:nvPr/>
        </p:nvGraphicFramePr>
        <p:xfrm>
          <a:off x="4357686" y="3571876"/>
          <a:ext cx="2605087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2" name="Equation" r:id="rId8" imgW="1854000" imgH="495000" progId="Equation.DSMT4">
                  <p:embed/>
                </p:oleObj>
              </mc:Choice>
              <mc:Fallback>
                <p:oleObj name="Equation" r:id="rId8" imgW="1854000" imgH="4950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3571876"/>
                        <a:ext cx="2605087" cy="695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8"/>
          <p:cNvGraphicFramePr>
            <a:graphicFrameLocks noChangeAspect="1"/>
          </p:cNvGraphicFramePr>
          <p:nvPr/>
        </p:nvGraphicFramePr>
        <p:xfrm>
          <a:off x="6105345" y="4357694"/>
          <a:ext cx="2052637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3" name="Equation" r:id="rId10" imgW="1460160" imgH="469800" progId="Equation.DSMT4">
                  <p:embed/>
                </p:oleObj>
              </mc:Choice>
              <mc:Fallback>
                <p:oleObj name="Equation" r:id="rId10" imgW="1460160" imgH="4698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5345" y="4357694"/>
                        <a:ext cx="2052637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  <p:bldP spid="12" grpId="0" animBg="1"/>
      <p:bldP spid="13" grpId="0" animBg="1"/>
      <p:bldP spid="11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14282" y="71414"/>
            <a:ext cx="8929718" cy="1636776"/>
          </a:xfrm>
        </p:spPr>
        <p:txBody>
          <a:bodyPr>
            <a:normAutofit/>
          </a:bodyPr>
          <a:lstStyle/>
          <a:p>
            <a:pPr algn="ctr"/>
            <a:r>
              <a:rPr lang="ro-RO" sz="2800" dirty="0"/>
              <a:t>PRINCIPIUL III al ACŢIUNILOR RECIPROCE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type="body" idx="1"/>
          </p:nvPr>
        </p:nvSpPr>
        <p:spPr>
          <a:xfrm>
            <a:off x="71438" y="1828800"/>
            <a:ext cx="9001156" cy="685800"/>
          </a:xfrm>
        </p:spPr>
        <p:txBody>
          <a:bodyPr>
            <a:normAutofit/>
          </a:bodyPr>
          <a:lstStyle/>
          <a:p>
            <a:r>
              <a:rPr lang="ro-RO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REACŢIUNEA – mărime fizică vectorială care caracterizează  </a:t>
            </a:r>
            <a:r>
              <a:rPr lang="ro-RO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răspunsul la acţiune</a:t>
            </a:r>
            <a:r>
              <a:rPr lang="ro-RO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având ca efect </a:t>
            </a:r>
            <a:r>
              <a:rPr lang="ro-RO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acţiune de sens opus acţiunii</a:t>
            </a:r>
            <a:endParaRPr lang="ro-RO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6143624" y="2786062"/>
          <a:ext cx="2870581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Equation" r:id="rId2" imgW="1473120" imgH="330120" progId="Equation.DSMT4">
                  <p:embed/>
                </p:oleObj>
              </mc:Choice>
              <mc:Fallback>
                <p:oleObj name="Equation" r:id="rId2" imgW="1473120" imgH="3301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4" y="2786062"/>
                        <a:ext cx="2870581" cy="64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142844" y="2714620"/>
            <a:ext cx="5500726" cy="7143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i="1" dirty="0"/>
              <a:t>Mărmea care exprimă reacţiunea este</a:t>
            </a:r>
          </a:p>
          <a:p>
            <a:pPr algn="ctr"/>
            <a:r>
              <a:rPr lang="ro-RO" sz="1400" i="1" dirty="0">
                <a:solidFill>
                  <a:srgbClr val="C00000"/>
                </a:solidFill>
              </a:rPr>
              <a:t>FORŢA, având acelaşi modul, aceeaşi direcţie, dar sens opus ACŢIUNII: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42844" y="3571876"/>
            <a:ext cx="6643734" cy="4286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i="1" dirty="0">
                <a:solidFill>
                  <a:srgbClr val="C00000"/>
                </a:solidFill>
              </a:rPr>
              <a:t>REACŢIUNEA</a:t>
            </a:r>
            <a:r>
              <a:rPr lang="ro-RO" sz="1400" i="1" dirty="0"/>
              <a:t> –are originea pe corpul asupra căruia a avut loc  ACŢIUNEA</a:t>
            </a:r>
            <a:endParaRPr lang="ro-RO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1000100" y="5500702"/>
          <a:ext cx="2068513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Equation" r:id="rId4" imgW="1473120" imgH="253800" progId="Equation.DSMT4">
                  <p:embed/>
                </p:oleObj>
              </mc:Choice>
              <mc:Fallback>
                <p:oleObj name="Equation" r:id="rId4" imgW="1473120" imgH="253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5500702"/>
                        <a:ext cx="2068513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3286116" y="5357826"/>
          <a:ext cx="230187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Equation" r:id="rId6" imgW="1638000" imgH="457200" progId="Equation.DSMT4">
                  <p:embed/>
                </p:oleObj>
              </mc:Choice>
              <mc:Fallback>
                <p:oleObj name="Equation" r:id="rId6" imgW="1638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5357826"/>
                        <a:ext cx="2301875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142844" y="4143380"/>
            <a:ext cx="8858312" cy="4286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b="1" i="1" dirty="0">
                <a:solidFill>
                  <a:schemeClr val="bg1"/>
                </a:solidFill>
              </a:rPr>
              <a:t>Deşi expresia </a:t>
            </a:r>
            <a:r>
              <a:rPr lang="ro-RO" sz="1400" b="1" i="1" dirty="0">
                <a:solidFill>
                  <a:srgbClr val="C00000"/>
                </a:solidFill>
              </a:rPr>
              <a:t>principiului </a:t>
            </a:r>
            <a:r>
              <a:rPr lang="ro-RO" sz="1400" b="1" i="1" dirty="0">
                <a:solidFill>
                  <a:schemeClr val="bg1"/>
                </a:solidFill>
              </a:rPr>
              <a:t>prezită forţe egale </a:t>
            </a:r>
            <a:r>
              <a:rPr lang="ro-RO" sz="1400" b="1" i="1" dirty="0">
                <a:solidFill>
                  <a:srgbClr val="C00000"/>
                </a:solidFill>
              </a:rPr>
              <a:t>efectul forţei este diferit – </a:t>
            </a:r>
            <a:r>
              <a:rPr lang="ro-RO" sz="1400" b="1" i="1" dirty="0">
                <a:solidFill>
                  <a:schemeClr val="bg1"/>
                </a:solidFill>
              </a:rPr>
              <a:t>depinde de masa corpurilor</a:t>
            </a:r>
            <a:r>
              <a:rPr lang="ro-RO" sz="1400" b="1" i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0" y="4786322"/>
            <a:ext cx="8929718" cy="50006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ü"/>
            </a:pPr>
            <a:r>
              <a:rPr lang="ro-RO" sz="1200" i="1" dirty="0">
                <a:solidFill>
                  <a:schemeClr val="bg1"/>
                </a:solidFill>
              </a:rPr>
              <a:t>Mărul atras de Pământ (</a:t>
            </a:r>
            <a:r>
              <a:rPr lang="ro-RO" sz="1200" b="1" i="1" dirty="0">
                <a:solidFill>
                  <a:schemeClr val="bg1"/>
                </a:solidFill>
              </a:rPr>
              <a:t>acţiune)</a:t>
            </a:r>
            <a:r>
              <a:rPr lang="ro-RO" sz="1200" i="1" dirty="0">
                <a:solidFill>
                  <a:schemeClr val="bg1"/>
                </a:solidFill>
              </a:rPr>
              <a:t>, determină </a:t>
            </a:r>
            <a:r>
              <a:rPr lang="ro-RO" sz="1200" b="1" i="1" dirty="0">
                <a:solidFill>
                  <a:schemeClr val="bg1"/>
                </a:solidFill>
              </a:rPr>
              <a:t>reacţiunea</a:t>
            </a:r>
            <a:r>
              <a:rPr lang="ro-RO" sz="1200" i="1" dirty="0">
                <a:solidFill>
                  <a:schemeClr val="bg1"/>
                </a:solidFill>
              </a:rPr>
              <a:t> mărului, egală şi de sens opus; vom analiza efectul mărului asupra Pământului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57224" y="6072206"/>
            <a:ext cx="6929486" cy="571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b="1" i="1" dirty="0">
                <a:solidFill>
                  <a:srgbClr val="C00000"/>
                </a:solidFill>
              </a:rPr>
              <a:t>Mărul </a:t>
            </a:r>
            <a:r>
              <a:rPr lang="ro-RO" sz="1400" b="1" i="1" dirty="0">
                <a:solidFill>
                  <a:schemeClr val="bg1"/>
                </a:solidFill>
              </a:rPr>
              <a:t> </a:t>
            </a:r>
            <a:r>
              <a:rPr lang="ro-RO" sz="1400" b="1" i="1" dirty="0">
                <a:solidFill>
                  <a:schemeClr val="tx1"/>
                </a:solidFill>
              </a:rPr>
              <a:t>cade pe sol fără a afecta </a:t>
            </a:r>
            <a:r>
              <a:rPr lang="ro-RO" sz="1400" b="1" i="1" dirty="0">
                <a:solidFill>
                  <a:srgbClr val="FFFF00"/>
                </a:solidFill>
              </a:rPr>
              <a:t>Pământul ; acceleraţia Pământului este nulă</a:t>
            </a:r>
            <a:r>
              <a:rPr lang="ro-RO" sz="1400" b="1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5720" y="214290"/>
            <a:ext cx="8572560" cy="92869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i="1" dirty="0">
                <a:solidFill>
                  <a:srgbClr val="C00000"/>
                </a:solidFill>
              </a:rPr>
              <a:t>ENUNŢ</a:t>
            </a:r>
            <a:r>
              <a:rPr lang="ro-RO" i="1" dirty="0"/>
              <a:t> – dacă un corp acţionează asupra altui corp cu o forţă numită </a:t>
            </a:r>
            <a:r>
              <a:rPr lang="ro-RO" i="1" dirty="0">
                <a:solidFill>
                  <a:srgbClr val="0505BB"/>
                </a:solidFill>
              </a:rPr>
              <a:t>ACŢIUNE </a:t>
            </a:r>
            <a:r>
              <a:rPr lang="ro-RO" i="1" dirty="0"/>
              <a:t> cel de-al doilea acţionează asupra primului cu o foţă egală în modul dar de sens opus numită </a:t>
            </a:r>
            <a:r>
              <a:rPr lang="ro-RO" i="1" dirty="0">
                <a:solidFill>
                  <a:srgbClr val="FF0000"/>
                </a:solidFill>
              </a:rPr>
              <a:t>REACŢIUNE </a:t>
            </a:r>
            <a:r>
              <a:rPr lang="ro-RO" i="1" dirty="0"/>
              <a:t>.</a:t>
            </a:r>
            <a:endParaRPr lang="ro-RO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  <p:bldP spid="12" grpId="0" animBg="1"/>
      <p:bldP spid="13" grpId="0" animBg="1"/>
      <p:bldP spid="10" grpId="0" animBg="1"/>
      <p:bldP spid="14" grpId="0" animBg="1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71406" y="1928802"/>
            <a:ext cx="1857388" cy="42862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dirty="0">
                <a:solidFill>
                  <a:srgbClr val="00B050"/>
                </a:solidFill>
              </a:rPr>
              <a:t>PRINCIPIUL I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000760" y="1857364"/>
            <a:ext cx="2143140" cy="42862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dirty="0">
                <a:solidFill>
                  <a:srgbClr val="00B050"/>
                </a:solidFill>
              </a:rPr>
              <a:t>PRINCIPIUL II</a:t>
            </a:r>
            <a:r>
              <a:rPr lang="en-US" sz="1200" b="1" dirty="0">
                <a:solidFill>
                  <a:srgbClr val="00B050"/>
                </a:solidFill>
              </a:rPr>
              <a:t>I</a:t>
            </a:r>
          </a:p>
        </p:txBody>
      </p:sp>
      <p:sp>
        <p:nvSpPr>
          <p:cNvPr id="31" name="Oval 30"/>
          <p:cNvSpPr/>
          <p:nvPr/>
        </p:nvSpPr>
        <p:spPr>
          <a:xfrm>
            <a:off x="3286116" y="1857364"/>
            <a:ext cx="1857388" cy="428628"/>
          </a:xfrm>
          <a:prstGeom prst="ellips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dirty="0">
                <a:solidFill>
                  <a:srgbClr val="00B050"/>
                </a:solidFill>
              </a:rPr>
              <a:t>PRINCIPIUL II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000364" y="2428868"/>
            <a:ext cx="1857388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rgbClr val="00B050"/>
                </a:solidFill>
              </a:rPr>
              <a:t>SCOATERE DIN STAREA DE INERŢIE </a:t>
            </a:r>
            <a:r>
              <a:rPr lang="ro-RO" sz="1200" dirty="0">
                <a:solidFill>
                  <a:srgbClr val="C00000"/>
                </a:solidFill>
              </a:rPr>
              <a:t>(</a:t>
            </a:r>
            <a:r>
              <a:rPr lang="el-GR" sz="1200" i="1" dirty="0">
                <a:solidFill>
                  <a:srgbClr val="C00000"/>
                </a:solidFill>
              </a:rPr>
              <a:t>Δ</a:t>
            </a:r>
            <a:r>
              <a:rPr lang="ro-RO" sz="1200" i="1" dirty="0">
                <a:solidFill>
                  <a:srgbClr val="C00000"/>
                </a:solidFill>
              </a:rPr>
              <a:t>v=v-v</a:t>
            </a:r>
            <a:r>
              <a:rPr lang="ro-RO" sz="1200" i="1" baseline="-25000" dirty="0">
                <a:solidFill>
                  <a:srgbClr val="C00000"/>
                </a:solidFill>
              </a:rPr>
              <a:t>0</a:t>
            </a:r>
            <a:r>
              <a:rPr lang="ro-RO" sz="1200" dirty="0">
                <a:solidFill>
                  <a:srgbClr val="C00000"/>
                </a:solidFill>
              </a:rPr>
              <a:t>)</a:t>
            </a:r>
            <a:r>
              <a:rPr lang="en-US" sz="1200" dirty="0">
                <a:solidFill>
                  <a:srgbClr val="C00000"/>
                </a:solidFill>
              </a:rPr>
              <a:t> (</a:t>
            </a:r>
            <a:r>
              <a:rPr lang="el-GR" sz="1200" i="1" dirty="0">
                <a:solidFill>
                  <a:srgbClr val="C00000"/>
                </a:solidFill>
              </a:rPr>
              <a:t>Δ</a:t>
            </a:r>
            <a:r>
              <a:rPr lang="en-US" sz="1200" i="1" dirty="0">
                <a:solidFill>
                  <a:srgbClr val="C00000"/>
                </a:solidFill>
              </a:rPr>
              <a:t>p</a:t>
            </a:r>
            <a:r>
              <a:rPr lang="ro-RO" sz="1200" i="1" dirty="0">
                <a:solidFill>
                  <a:srgbClr val="C00000"/>
                </a:solidFill>
              </a:rPr>
              <a:t>=</a:t>
            </a:r>
            <a:r>
              <a:rPr lang="en-US" sz="1200" i="1" dirty="0">
                <a:solidFill>
                  <a:srgbClr val="C00000"/>
                </a:solidFill>
              </a:rPr>
              <a:t>p</a:t>
            </a:r>
            <a:r>
              <a:rPr lang="ro-RO" sz="1200" i="1" dirty="0">
                <a:solidFill>
                  <a:srgbClr val="C00000"/>
                </a:solidFill>
              </a:rPr>
              <a:t>-</a:t>
            </a:r>
            <a:r>
              <a:rPr lang="en-US" sz="1200" i="1" dirty="0">
                <a:solidFill>
                  <a:srgbClr val="C00000"/>
                </a:solidFill>
              </a:rPr>
              <a:t>p</a:t>
            </a:r>
            <a:r>
              <a:rPr lang="ro-RO" sz="1200" i="1" baseline="-25000" dirty="0">
                <a:solidFill>
                  <a:srgbClr val="C00000"/>
                </a:solidFill>
              </a:rPr>
              <a:t>0</a:t>
            </a:r>
            <a:r>
              <a:rPr lang="en-US" sz="12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PRINCIPIILE MECANICII CLASICE</a:t>
            </a:r>
            <a:endParaRPr lang="fr-C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-32" y="1500174"/>
            <a:ext cx="3071834" cy="28575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"/>
            <a:r>
              <a:rPr lang="ro-RO" sz="1800" dirty="0"/>
              <a:t>ÎN LIPSA ACŢIUNII</a:t>
            </a:r>
            <a:endParaRPr lang="en-US" sz="18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000496" y="1500174"/>
            <a:ext cx="4686305" cy="322251"/>
          </a:xfr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o-RO" sz="1800" dirty="0"/>
              <a:t>ÎN PREZENŢA ACŢIUNII</a:t>
            </a:r>
            <a:endParaRPr lang="en-US" sz="1800" dirty="0"/>
          </a:p>
        </p:txBody>
      </p:sp>
      <p:sp>
        <p:nvSpPr>
          <p:cNvPr id="14" name="Rounded Rectangle 13"/>
          <p:cNvSpPr/>
          <p:nvPr/>
        </p:nvSpPr>
        <p:spPr>
          <a:xfrm>
            <a:off x="500034" y="2571744"/>
            <a:ext cx="1785950" cy="42862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dirty="0">
                <a:solidFill>
                  <a:srgbClr val="00B050"/>
                </a:solidFill>
              </a:rPr>
              <a:t>INERŢIE-</a:t>
            </a:r>
            <a:r>
              <a:rPr lang="ro-RO" sz="1200" i="1" dirty="0">
                <a:solidFill>
                  <a:srgbClr val="C00000"/>
                </a:solidFill>
              </a:rPr>
              <a:t>stabilitate</a:t>
            </a:r>
          </a:p>
          <a:p>
            <a:pPr algn="ctr"/>
            <a:r>
              <a:rPr lang="ro-RO" sz="1200" b="1" dirty="0">
                <a:solidFill>
                  <a:srgbClr val="C00000"/>
                </a:solidFill>
              </a:rPr>
              <a:t>în </a:t>
            </a:r>
            <a:r>
              <a:rPr lang="ro-RO" sz="1200" b="1" i="1" dirty="0">
                <a:solidFill>
                  <a:srgbClr val="C00000"/>
                </a:solidFill>
              </a:rPr>
              <a:t>f</a:t>
            </a:r>
            <a:r>
              <a:rPr lang="en-US" sz="1200" b="1" i="1" dirty="0" err="1">
                <a:solidFill>
                  <a:srgbClr val="C00000"/>
                </a:solidFill>
              </a:rPr>
              <a:t>unc</a:t>
            </a:r>
            <a:r>
              <a:rPr lang="ro-RO" sz="1200" b="1" i="1" dirty="0">
                <a:solidFill>
                  <a:srgbClr val="C00000"/>
                </a:solidFill>
              </a:rPr>
              <a:t>ţie de m</a:t>
            </a:r>
            <a:endParaRPr lang="en-US" sz="1200" b="1" i="1" dirty="0">
              <a:solidFill>
                <a:srgbClr val="C00000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1500166" y="3000372"/>
            <a:ext cx="642942" cy="936000"/>
          </a:xfrm>
          <a:prstGeom prst="downArrow">
            <a:avLst>
              <a:gd name="adj1" fmla="val 30089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100" b="1" dirty="0"/>
              <a:t>efect</a:t>
            </a:r>
            <a:endParaRPr lang="en-US" sz="1050" b="1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285720" y="3857628"/>
          <a:ext cx="1785950" cy="634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4" imgW="1320480" imgH="469800" progId="Equation.DSMT4">
                  <p:embed/>
                </p:oleObj>
              </mc:Choice>
              <mc:Fallback>
                <p:oleObj name="Equation" r:id="rId4" imgW="1320480" imgH="4698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3857628"/>
                        <a:ext cx="1785950" cy="6349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Straight Arrow Connector 19"/>
          <p:cNvCxnSpPr>
            <a:cxnSpLocks noChangeAspect="1"/>
          </p:cNvCxnSpPr>
          <p:nvPr/>
        </p:nvCxnSpPr>
        <p:spPr>
          <a:xfrm rot="5400000">
            <a:off x="747128" y="4472463"/>
            <a:ext cx="303373" cy="184648"/>
          </a:xfrm>
          <a:prstGeom prst="bentConnector3">
            <a:avLst>
              <a:gd name="adj1" fmla="val 110283"/>
            </a:avLst>
          </a:prstGeom>
          <a:ln w="19050">
            <a:solidFill>
              <a:srgbClr val="92D050"/>
            </a:solidFill>
            <a:headEnd type="oval" w="med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42844" y="4500570"/>
          <a:ext cx="703262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6" imgW="431640" imgH="241200" progId="Equation.DSMT4">
                  <p:embed/>
                </p:oleObj>
              </mc:Choice>
              <mc:Fallback>
                <p:oleObj name="Equation" r:id="rId6" imgW="43164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4" y="4500570"/>
                        <a:ext cx="703262" cy="39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0" y="4857760"/>
            <a:ext cx="841897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o-RO" sz="1200" b="1" dirty="0">
                <a:latin typeface="+mn-lt"/>
              </a:rPr>
              <a:t>REPAUS</a:t>
            </a:r>
            <a:endParaRPr lang="en-US" sz="1200" b="1" dirty="0">
              <a:latin typeface="+mn-lt"/>
            </a:endParaRPr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571604" y="4500570"/>
          <a:ext cx="7239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8" imgW="444240" imgH="241200" progId="Equation.DSMT4">
                  <p:embed/>
                </p:oleObj>
              </mc:Choice>
              <mc:Fallback>
                <p:oleObj name="Equation" r:id="rId8" imgW="444240" imgH="2412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4500570"/>
                        <a:ext cx="723900" cy="39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500166" y="4857760"/>
            <a:ext cx="901209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o-RO" sz="1200" b="1" dirty="0">
                <a:solidFill>
                  <a:srgbClr val="C00000"/>
                </a:solidFill>
                <a:latin typeface="+mn-lt"/>
              </a:rPr>
              <a:t>M.R.U.</a:t>
            </a:r>
            <a:endParaRPr lang="en-US" sz="1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9" name="Down Arrow 28"/>
          <p:cNvSpPr/>
          <p:nvPr/>
        </p:nvSpPr>
        <p:spPr>
          <a:xfrm rot="1740000">
            <a:off x="4742605" y="1752883"/>
            <a:ext cx="642942" cy="936000"/>
          </a:xfrm>
          <a:prstGeom prst="downArrow">
            <a:avLst>
              <a:gd name="adj1" fmla="val 27244"/>
              <a:gd name="adj2" fmla="val 5000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dirty="0">
                <a:solidFill>
                  <a:srgbClr val="0505BB"/>
                </a:solidFill>
              </a:rPr>
              <a:t>efect</a:t>
            </a:r>
            <a:endParaRPr lang="en-US" sz="1200" b="1" dirty="0">
              <a:solidFill>
                <a:srgbClr val="0505BB"/>
              </a:solidFill>
            </a:endParaRPr>
          </a:p>
        </p:txBody>
      </p:sp>
      <p:cxnSp>
        <p:nvCxnSpPr>
          <p:cNvPr id="25" name="Straight Arrow Connector 24"/>
          <p:cNvCxnSpPr>
            <a:cxnSpLocks noChangeAspect="1"/>
          </p:cNvCxnSpPr>
          <p:nvPr/>
        </p:nvCxnSpPr>
        <p:spPr>
          <a:xfrm rot="16200000" flipH="1">
            <a:off x="1378435" y="4490199"/>
            <a:ext cx="303948" cy="184996"/>
          </a:xfrm>
          <a:prstGeom prst="bentConnector3">
            <a:avLst>
              <a:gd name="adj1" fmla="val 110168"/>
            </a:avLst>
          </a:prstGeom>
          <a:ln w="19050">
            <a:solidFill>
              <a:srgbClr val="92D050"/>
            </a:solidFill>
            <a:headEnd type="oval" w="med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0" y="5929354"/>
            <a:ext cx="2500298" cy="857232"/>
          </a:xfrm>
          <a:prstGeom prst="rect">
            <a:avLst/>
          </a:prstGeom>
          <a:solidFill>
            <a:srgbClr val="51A55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 b="1" dirty="0">
                <a:solidFill>
                  <a:schemeClr val="tx1"/>
                </a:solidFill>
              </a:rPr>
              <a:t>Principiul I </a:t>
            </a:r>
            <a:r>
              <a:rPr lang="en-US" sz="1050" b="1" i="1" dirty="0">
                <a:solidFill>
                  <a:schemeClr val="tx1"/>
                </a:solidFill>
              </a:rPr>
              <a:t>introduce</a:t>
            </a:r>
            <a:endParaRPr lang="ro-RO" sz="1100" b="1" i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ro-RO" sz="1100" b="1" i="1" dirty="0">
                <a:solidFill>
                  <a:schemeClr val="tx1"/>
                </a:solidFill>
              </a:rPr>
              <a:t>Masa  → </a:t>
            </a:r>
            <a:r>
              <a:rPr lang="en-US" sz="1100" b="1" i="1" dirty="0">
                <a:solidFill>
                  <a:schemeClr val="tx1"/>
                </a:solidFill>
              </a:rPr>
              <a:t>[m]=1kg</a:t>
            </a:r>
          </a:p>
          <a:p>
            <a:pPr>
              <a:buFont typeface="Arial" pitchFamily="34" charset="0"/>
              <a:buChar char="•"/>
            </a:pPr>
            <a:r>
              <a:rPr lang="en-US" sz="1100" b="1" i="1" dirty="0" err="1">
                <a:solidFill>
                  <a:schemeClr val="tx1"/>
                </a:solidFill>
              </a:rPr>
              <a:t>Viteza</a:t>
            </a:r>
            <a:r>
              <a:rPr lang="en-US" sz="1100" b="1" i="1" dirty="0">
                <a:solidFill>
                  <a:schemeClr val="tx1"/>
                </a:solidFill>
              </a:rPr>
              <a:t> v = </a:t>
            </a:r>
            <a:r>
              <a:rPr lang="el-GR" sz="1100" b="1" i="1" dirty="0">
                <a:solidFill>
                  <a:schemeClr val="tx1"/>
                </a:solidFill>
              </a:rPr>
              <a:t>Δ</a:t>
            </a:r>
            <a:r>
              <a:rPr lang="en-US" sz="1100" b="1" i="1" dirty="0">
                <a:solidFill>
                  <a:schemeClr val="tx1"/>
                </a:solidFill>
              </a:rPr>
              <a:t>x ⁄  </a:t>
            </a:r>
            <a:r>
              <a:rPr lang="el-GR" sz="1100" b="1" i="1" dirty="0">
                <a:solidFill>
                  <a:schemeClr val="tx1"/>
                </a:solidFill>
              </a:rPr>
              <a:t>Δ</a:t>
            </a:r>
            <a:r>
              <a:rPr lang="en-US" sz="1100" b="1" i="1" dirty="0">
                <a:solidFill>
                  <a:schemeClr val="tx1"/>
                </a:solidFill>
              </a:rPr>
              <a:t>t</a:t>
            </a:r>
            <a:r>
              <a:rPr lang="ro-RO" sz="1100" b="1" i="1" dirty="0">
                <a:solidFill>
                  <a:schemeClr val="tx1"/>
                </a:solidFill>
              </a:rPr>
              <a:t> </a:t>
            </a:r>
            <a:r>
              <a:rPr lang="en-US" sz="1100" b="1" i="1" dirty="0">
                <a:solidFill>
                  <a:schemeClr val="tx1"/>
                </a:solidFill>
              </a:rPr>
              <a:t>→ [v] = 1m ⁄ s</a:t>
            </a:r>
            <a:endParaRPr lang="ro-RO" sz="1100" b="1" i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o-RO" sz="1100" b="1" i="1" dirty="0">
                <a:solidFill>
                  <a:schemeClr val="tx1"/>
                </a:solidFill>
              </a:rPr>
              <a:t>Timpul → </a:t>
            </a:r>
            <a:r>
              <a:rPr lang="en-US" sz="1100" b="1" i="1" dirty="0">
                <a:solidFill>
                  <a:schemeClr val="tx1"/>
                </a:solidFill>
              </a:rPr>
              <a:t>[</a:t>
            </a:r>
            <a:r>
              <a:rPr lang="ro-RO" sz="1100" b="1" i="1" dirty="0">
                <a:solidFill>
                  <a:schemeClr val="tx1"/>
                </a:solidFill>
              </a:rPr>
              <a:t>t</a:t>
            </a:r>
            <a:r>
              <a:rPr lang="en-US" sz="1100" b="1" i="1" dirty="0">
                <a:solidFill>
                  <a:schemeClr val="tx1"/>
                </a:solidFill>
              </a:rPr>
              <a:t>] = 1s</a:t>
            </a:r>
            <a:endParaRPr lang="ro-RO" sz="1100" b="1" i="1" dirty="0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57488" y="3071810"/>
            <a:ext cx="2000264" cy="500066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ex. </a:t>
            </a:r>
            <a:r>
              <a:rPr lang="en-US" sz="1000" dirty="0">
                <a:solidFill>
                  <a:schemeClr val="bg1"/>
                </a:solidFill>
                <a:latin typeface="+mn-lt"/>
              </a:rPr>
              <a:t>dezechilibrul 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 în autobuz –oprire, pornire, modificare direcţie de mers</a:t>
            </a:r>
            <a:r>
              <a:rPr lang="en-US" sz="1000" dirty="0">
                <a:solidFill>
                  <a:schemeClr val="bg1"/>
                </a:solidFill>
                <a:latin typeface="+mn-lt"/>
              </a:rPr>
              <a:t>)</a:t>
            </a:r>
            <a:endParaRPr lang="ro-RO" sz="1000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643174" y="3587553"/>
          <a:ext cx="1143008" cy="627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10" imgW="799920" imgH="469800" progId="Equation.DSMT4">
                  <p:embed/>
                </p:oleObj>
              </mc:Choice>
              <mc:Fallback>
                <p:oleObj name="Equation" r:id="rId10" imgW="799920" imgH="4698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3587553"/>
                        <a:ext cx="1143008" cy="6272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2714612" y="4500570"/>
          <a:ext cx="1000132" cy="395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2" imgW="672840" imgH="266400" progId="Equation.DSMT4">
                  <p:embed/>
                </p:oleObj>
              </mc:Choice>
              <mc:Fallback>
                <p:oleObj name="Equation" r:id="rId12" imgW="672840" imgH="2664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4500570"/>
                        <a:ext cx="1000132" cy="3957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870326" y="4500563"/>
          <a:ext cx="8445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4" imgW="647640" imgH="469800" progId="Equation.DSMT4">
                  <p:embed/>
                </p:oleObj>
              </mc:Choice>
              <mc:Fallback>
                <p:oleObj name="Equation" r:id="rId14" imgW="647640" imgH="4698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0326" y="4500563"/>
                        <a:ext cx="84455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2786050" y="4214818"/>
            <a:ext cx="857256" cy="285752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acţiune constantă)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rot="5400000">
            <a:off x="3273575" y="4370236"/>
            <a:ext cx="571506" cy="11779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  <a:headEnd type="oval" w="med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857620" y="4214818"/>
            <a:ext cx="1000132" cy="285752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acţiune variabilă)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rot="16200000" flipH="1">
            <a:off x="3620130" y="4263080"/>
            <a:ext cx="571504" cy="33210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  <a:headEnd type="oval" w="med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14612" y="4857760"/>
            <a:ext cx="901209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o-RO" sz="1200" b="1" dirty="0">
                <a:solidFill>
                  <a:srgbClr val="C00000"/>
                </a:solidFill>
                <a:latin typeface="+mn-lt"/>
              </a:rPr>
              <a:t>M.R.U.V.</a:t>
            </a:r>
            <a:endParaRPr lang="en-US" sz="1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143240" y="5357826"/>
            <a:ext cx="785817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o-RO" sz="1200" b="1" dirty="0">
                <a:solidFill>
                  <a:srgbClr val="C00000"/>
                </a:solidFill>
                <a:latin typeface="+mn-lt"/>
              </a:rPr>
              <a:t>M.C.U.</a:t>
            </a:r>
            <a:endParaRPr lang="en-US" sz="1200" b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3929058" y="3571876"/>
          <a:ext cx="815975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16" imgW="571320" imgH="469800" progId="Equation.DSMT4">
                  <p:embed/>
                </p:oleObj>
              </mc:Choice>
              <mc:Fallback>
                <p:oleObj name="Equation" r:id="rId16" imgW="571320" imgH="4698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3571876"/>
                        <a:ext cx="815975" cy="627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3857620" y="5072074"/>
            <a:ext cx="901209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o-RO" sz="1200" b="1" dirty="0">
                <a:solidFill>
                  <a:srgbClr val="C00000"/>
                </a:solidFill>
                <a:latin typeface="+mn-lt"/>
              </a:rPr>
              <a:t>M.O.L.A</a:t>
            </a:r>
            <a:endParaRPr lang="en-US" sz="1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36588" y="5143512"/>
            <a:ext cx="857256" cy="21431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maşina)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29058" y="5357826"/>
            <a:ext cx="642942" cy="21431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resort)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143240" y="5643578"/>
            <a:ext cx="785818" cy="21431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planete)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571736" y="5929354"/>
            <a:ext cx="3143272" cy="857232"/>
          </a:xfrm>
          <a:prstGeom prst="rect">
            <a:avLst/>
          </a:prstGeom>
          <a:solidFill>
            <a:srgbClr val="48A9C4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050" b="1" dirty="0">
                <a:solidFill>
                  <a:schemeClr val="tx1"/>
                </a:solidFill>
              </a:rPr>
              <a:t>Principiul II </a:t>
            </a:r>
            <a:r>
              <a:rPr lang="en-US" sz="1000" b="1" i="1" dirty="0">
                <a:solidFill>
                  <a:schemeClr val="tx1"/>
                </a:solidFill>
              </a:rPr>
              <a:t>introduce</a:t>
            </a:r>
            <a:endParaRPr lang="ro-RO" sz="1050" b="1" i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050" b="1" dirty="0">
                <a:solidFill>
                  <a:schemeClr val="tx1"/>
                </a:solidFill>
              </a:rPr>
              <a:t> </a:t>
            </a:r>
            <a:r>
              <a:rPr lang="ro-RO" sz="1050" b="1" dirty="0">
                <a:solidFill>
                  <a:schemeClr val="tx1"/>
                </a:solidFill>
              </a:rPr>
              <a:t>Forţa  </a:t>
            </a:r>
            <a:r>
              <a:rPr lang="en-US" sz="1050" b="1" dirty="0">
                <a:solidFill>
                  <a:schemeClr val="tx1"/>
                </a:solidFill>
              </a:rPr>
              <a:t>F=</a:t>
            </a:r>
            <a:r>
              <a:rPr lang="ro-RO" sz="1050" b="1" dirty="0">
                <a:solidFill>
                  <a:schemeClr val="tx1"/>
                </a:solidFill>
              </a:rPr>
              <a:t> </a:t>
            </a:r>
            <a:r>
              <a:rPr lang="en-US" sz="1050" b="1" dirty="0">
                <a:solidFill>
                  <a:schemeClr val="tx1"/>
                </a:solidFill>
              </a:rPr>
              <a:t>m</a:t>
            </a:r>
            <a:r>
              <a:rPr lang="ro-RO" sz="1050" b="1" dirty="0">
                <a:solidFill>
                  <a:schemeClr val="tx1"/>
                </a:solidFill>
              </a:rPr>
              <a:t> </a:t>
            </a:r>
            <a:r>
              <a:rPr lang="en-US" sz="1050" b="1" i="1" baseline="36000" dirty="0">
                <a:solidFill>
                  <a:schemeClr val="tx1"/>
                </a:solidFill>
              </a:rPr>
              <a:t>.</a:t>
            </a:r>
            <a:r>
              <a:rPr lang="en-US" sz="1050" b="1" i="1" dirty="0">
                <a:solidFill>
                  <a:schemeClr val="tx1"/>
                </a:solidFill>
              </a:rPr>
              <a:t>a</a:t>
            </a:r>
            <a:r>
              <a:rPr lang="ro-RO" sz="1050" b="1" dirty="0">
                <a:solidFill>
                  <a:schemeClr val="tx1"/>
                </a:solidFill>
              </a:rPr>
              <a:t> → </a:t>
            </a:r>
            <a:r>
              <a:rPr lang="en-US" sz="1050" b="1" i="1" dirty="0">
                <a:solidFill>
                  <a:schemeClr val="tx1"/>
                </a:solidFill>
              </a:rPr>
              <a:t>[</a:t>
            </a:r>
            <a:r>
              <a:rPr lang="ro-RO" sz="1050" b="1" i="1" dirty="0">
                <a:solidFill>
                  <a:schemeClr val="tx1"/>
                </a:solidFill>
              </a:rPr>
              <a:t>F</a:t>
            </a:r>
            <a:r>
              <a:rPr lang="en-US" sz="1050" b="1" i="1" dirty="0">
                <a:solidFill>
                  <a:schemeClr val="tx1"/>
                </a:solidFill>
              </a:rPr>
              <a:t>]=1</a:t>
            </a:r>
            <a:r>
              <a:rPr lang="ro-RO" sz="1050" b="1" i="1" dirty="0">
                <a:solidFill>
                  <a:schemeClr val="tx1"/>
                </a:solidFill>
              </a:rPr>
              <a:t>N (kg </a:t>
            </a:r>
            <a:r>
              <a:rPr lang="ro-RO" sz="1050" b="1" i="1" baseline="30000" dirty="0">
                <a:solidFill>
                  <a:schemeClr val="tx1"/>
                </a:solidFill>
              </a:rPr>
              <a:t>. </a:t>
            </a:r>
            <a:r>
              <a:rPr lang="ro-RO" sz="1050" b="1" i="1" dirty="0">
                <a:solidFill>
                  <a:schemeClr val="tx1"/>
                </a:solidFill>
              </a:rPr>
              <a:t>m ⁄ s</a:t>
            </a:r>
            <a:r>
              <a:rPr lang="ro-RO" sz="1050" b="1" i="1" baseline="30000" dirty="0">
                <a:solidFill>
                  <a:schemeClr val="tx1"/>
                </a:solidFill>
              </a:rPr>
              <a:t>2</a:t>
            </a:r>
            <a:r>
              <a:rPr lang="ro-RO" sz="1050" b="1" i="1" dirty="0">
                <a:solidFill>
                  <a:schemeClr val="tx1"/>
                </a:solidFill>
              </a:rPr>
              <a:t>)</a:t>
            </a:r>
            <a:endParaRPr lang="ro-RO" sz="1050" b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o-RO" sz="1050" b="1" i="1" dirty="0">
                <a:solidFill>
                  <a:schemeClr val="tx1"/>
                </a:solidFill>
              </a:rPr>
              <a:t>Acceleraţia</a:t>
            </a:r>
            <a:r>
              <a:rPr lang="en-US" sz="1050" b="1" i="1" dirty="0">
                <a:solidFill>
                  <a:schemeClr val="tx1"/>
                </a:solidFill>
              </a:rPr>
              <a:t>   a = </a:t>
            </a:r>
            <a:r>
              <a:rPr lang="el-GR" sz="1050" b="1" i="1" dirty="0">
                <a:solidFill>
                  <a:schemeClr val="tx1"/>
                </a:solidFill>
              </a:rPr>
              <a:t>Δ</a:t>
            </a:r>
            <a:r>
              <a:rPr lang="en-US" sz="1050" b="1" i="1" dirty="0">
                <a:solidFill>
                  <a:schemeClr val="tx1"/>
                </a:solidFill>
              </a:rPr>
              <a:t>v ⁄  </a:t>
            </a:r>
            <a:r>
              <a:rPr lang="el-GR" sz="1050" b="1" i="1" dirty="0">
                <a:solidFill>
                  <a:schemeClr val="tx1"/>
                </a:solidFill>
              </a:rPr>
              <a:t>Δ</a:t>
            </a:r>
            <a:r>
              <a:rPr lang="en-US" sz="1050" b="1" i="1" dirty="0">
                <a:solidFill>
                  <a:schemeClr val="tx1"/>
                </a:solidFill>
              </a:rPr>
              <a:t>t </a:t>
            </a:r>
            <a:r>
              <a:rPr lang="ro-RO" sz="1050" b="1" i="1" dirty="0">
                <a:solidFill>
                  <a:schemeClr val="tx1"/>
                </a:solidFill>
              </a:rPr>
              <a:t>→</a:t>
            </a:r>
            <a:r>
              <a:rPr lang="en-US" sz="1050" b="1" i="1" dirty="0">
                <a:solidFill>
                  <a:schemeClr val="tx1"/>
                </a:solidFill>
              </a:rPr>
              <a:t> </a:t>
            </a:r>
            <a:r>
              <a:rPr lang="ro-RO" sz="1050" b="1" i="1" dirty="0">
                <a:solidFill>
                  <a:schemeClr val="tx1"/>
                </a:solidFill>
              </a:rPr>
              <a:t> </a:t>
            </a:r>
            <a:r>
              <a:rPr lang="en-US" sz="1050" b="1" i="1" dirty="0">
                <a:solidFill>
                  <a:schemeClr val="tx1"/>
                </a:solidFill>
              </a:rPr>
              <a:t>[</a:t>
            </a:r>
            <a:r>
              <a:rPr lang="ro-RO" sz="1050" b="1" i="1" dirty="0">
                <a:solidFill>
                  <a:schemeClr val="tx1"/>
                </a:solidFill>
              </a:rPr>
              <a:t>a</a:t>
            </a:r>
            <a:r>
              <a:rPr lang="en-US" sz="1050" b="1" i="1" dirty="0">
                <a:solidFill>
                  <a:schemeClr val="tx1"/>
                </a:solidFill>
              </a:rPr>
              <a:t>]=1</a:t>
            </a:r>
            <a:r>
              <a:rPr lang="ro-RO" sz="1050" b="1" i="1" dirty="0">
                <a:solidFill>
                  <a:schemeClr val="tx1"/>
                </a:solidFill>
              </a:rPr>
              <a:t>m ⁄ s</a:t>
            </a:r>
            <a:r>
              <a:rPr lang="ro-RO" sz="1050" b="1" i="1" baseline="30000" dirty="0">
                <a:solidFill>
                  <a:schemeClr val="tx1"/>
                </a:solidFill>
              </a:rPr>
              <a:t>2</a:t>
            </a:r>
            <a:endParaRPr lang="en-US" sz="1050" b="1" i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o-RO" sz="1050" b="1" i="1" dirty="0">
                <a:solidFill>
                  <a:schemeClr val="tx1"/>
                </a:solidFill>
              </a:rPr>
              <a:t>Impulsul</a:t>
            </a:r>
            <a:r>
              <a:rPr lang="en-US" sz="1050" b="1" i="1" dirty="0">
                <a:solidFill>
                  <a:schemeClr val="tx1"/>
                </a:solidFill>
              </a:rPr>
              <a:t> </a:t>
            </a:r>
            <a:r>
              <a:rPr lang="ro-RO" sz="1050" b="1" i="1" dirty="0">
                <a:solidFill>
                  <a:schemeClr val="tx1"/>
                </a:solidFill>
              </a:rPr>
              <a:t> </a:t>
            </a:r>
            <a:r>
              <a:rPr lang="en-US" sz="1050" b="1" i="1" dirty="0">
                <a:solidFill>
                  <a:schemeClr val="tx1"/>
                </a:solidFill>
              </a:rPr>
              <a:t> p=m </a:t>
            </a:r>
            <a:r>
              <a:rPr lang="en-US" sz="1050" b="1" i="1" baseline="36000" dirty="0">
                <a:solidFill>
                  <a:schemeClr val="tx1"/>
                </a:solidFill>
              </a:rPr>
              <a:t>.</a:t>
            </a:r>
            <a:r>
              <a:rPr lang="en-US" sz="1050" b="1" i="1" dirty="0">
                <a:solidFill>
                  <a:schemeClr val="tx1"/>
                </a:solidFill>
              </a:rPr>
              <a:t>v</a:t>
            </a:r>
            <a:r>
              <a:rPr lang="ro-RO" sz="1050" b="1" i="1" dirty="0">
                <a:solidFill>
                  <a:schemeClr val="tx1"/>
                </a:solidFill>
              </a:rPr>
              <a:t> </a:t>
            </a:r>
            <a:r>
              <a:rPr lang="en-US" sz="1050" b="1" i="1" dirty="0">
                <a:solidFill>
                  <a:schemeClr val="tx1"/>
                </a:solidFill>
              </a:rPr>
              <a:t>  </a:t>
            </a:r>
            <a:r>
              <a:rPr lang="ro-RO" sz="1050" b="1" i="1" dirty="0">
                <a:solidFill>
                  <a:schemeClr val="tx1"/>
                </a:solidFill>
              </a:rPr>
              <a:t>  </a:t>
            </a:r>
            <a:r>
              <a:rPr lang="en-US" sz="1050" b="1" i="1" dirty="0">
                <a:solidFill>
                  <a:schemeClr val="tx1"/>
                </a:solidFill>
              </a:rPr>
              <a:t>→ [</a:t>
            </a:r>
            <a:r>
              <a:rPr lang="ro-RO" sz="1050" b="1" i="1" dirty="0">
                <a:solidFill>
                  <a:schemeClr val="tx1"/>
                </a:solidFill>
              </a:rPr>
              <a:t>p</a:t>
            </a:r>
            <a:r>
              <a:rPr lang="en-US" sz="1050" b="1" i="1" dirty="0">
                <a:solidFill>
                  <a:schemeClr val="tx1"/>
                </a:solidFill>
              </a:rPr>
              <a:t>] = </a:t>
            </a:r>
            <a:r>
              <a:rPr lang="ro-RO" sz="1050" b="1" i="1" dirty="0">
                <a:solidFill>
                  <a:schemeClr val="tx1"/>
                </a:solidFill>
              </a:rPr>
              <a:t>1 N</a:t>
            </a:r>
            <a:r>
              <a:rPr lang="ro-RO" sz="1050" b="1" i="1" baseline="30000" dirty="0">
                <a:solidFill>
                  <a:schemeClr val="tx1"/>
                </a:solidFill>
              </a:rPr>
              <a:t> . </a:t>
            </a:r>
            <a:r>
              <a:rPr lang="ro-RO" sz="1050" b="1" i="1" dirty="0">
                <a:solidFill>
                  <a:schemeClr val="tx1"/>
                </a:solidFill>
              </a:rPr>
              <a:t>s</a:t>
            </a:r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1928794" y="1478683"/>
          <a:ext cx="571504" cy="323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18" imgW="0" imgH="0" progId="Equation.DSMT4">
                  <p:embed/>
                </p:oleObj>
              </mc:Choice>
              <mc:Fallback>
                <p:oleObj name="Equation" r:id="rId18" imgW="0" imgH="0" progId="Equation.DSMT4">
                  <p:embed/>
                  <p:pic>
                    <p:nvPicPr>
                      <p:cNvPr id="0" name="AutoShap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794" y="1478683"/>
                        <a:ext cx="571504" cy="323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6572264" y="1500174"/>
          <a:ext cx="613526" cy="347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19" imgW="469800" imgH="266400" progId="Equation.DSMT4">
                  <p:embed/>
                </p:oleObj>
              </mc:Choice>
              <mc:Fallback>
                <p:oleObj name="Equation" r:id="rId19" imgW="469800" imgH="2664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1500174"/>
                        <a:ext cx="613526" cy="3476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5143504" y="3571876"/>
            <a:ext cx="1928826" cy="21431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en-US" sz="1000" dirty="0">
                <a:solidFill>
                  <a:schemeClr val="bg1"/>
                </a:solidFill>
              </a:rPr>
              <a:t>Ca</a:t>
            </a:r>
            <a:r>
              <a:rPr lang="ro-RO" sz="1000" dirty="0">
                <a:solidFill>
                  <a:schemeClr val="bg1"/>
                </a:solidFill>
              </a:rPr>
              <a:t>zul c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orpului</a:t>
            </a:r>
            <a:r>
              <a:rPr lang="en-US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suspendat</a:t>
            </a:r>
            <a:r>
              <a:rPr lang="en-US" sz="1000" dirty="0">
                <a:solidFill>
                  <a:schemeClr val="bg1"/>
                </a:solidFill>
                <a:latin typeface="+mn-lt"/>
              </a:rPr>
              <a:t>)</a:t>
            </a:r>
            <a:endParaRPr lang="ro-RO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" name="Flowchart: Manual Operation 49"/>
          <p:cNvSpPr/>
          <p:nvPr/>
        </p:nvSpPr>
        <p:spPr>
          <a:xfrm>
            <a:off x="5214942" y="3786190"/>
            <a:ext cx="1857388" cy="285752"/>
          </a:xfrm>
          <a:prstGeom prst="flowChartManualOperation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b="1" dirty="0"/>
              <a:t>TENSIUNE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214942" y="4210065"/>
            <a:ext cx="857256" cy="28575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cablu inelastic)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215074" y="4210065"/>
            <a:ext cx="857256" cy="28575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cablu elastic)</a:t>
            </a:r>
          </a:p>
        </p:txBody>
      </p:sp>
      <p:cxnSp>
        <p:nvCxnSpPr>
          <p:cNvPr id="47" name="Straight Arrow Connector 46"/>
          <p:cNvCxnSpPr>
            <a:stCxn id="50" idx="2"/>
          </p:cNvCxnSpPr>
          <p:nvPr/>
        </p:nvCxnSpPr>
        <p:spPr>
          <a:xfrm rot="16200000" flipH="1">
            <a:off x="5929322" y="4286256"/>
            <a:ext cx="571504" cy="142876"/>
          </a:xfrm>
          <a:prstGeom prst="bentConnector3">
            <a:avLst>
              <a:gd name="adj1" fmla="val 50000"/>
            </a:avLst>
          </a:prstGeom>
          <a:ln w="19050">
            <a:headEnd type="oval" w="med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50" idx="2"/>
          </p:cNvCxnSpPr>
          <p:nvPr/>
        </p:nvCxnSpPr>
        <p:spPr>
          <a:xfrm rot="5400000">
            <a:off x="5750727" y="4250537"/>
            <a:ext cx="571504" cy="214314"/>
          </a:xfrm>
          <a:prstGeom prst="bentConnector3">
            <a:avLst>
              <a:gd name="adj1" fmla="val 50000"/>
            </a:avLst>
          </a:prstGeom>
          <a:ln w="19050">
            <a:headEnd type="oval" w="med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5280035" y="4572008"/>
          <a:ext cx="792163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21" imgW="533160" imgH="279360" progId="Equation.DSMT4">
                  <p:embed/>
                </p:oleObj>
              </mc:Choice>
              <mc:Fallback>
                <p:oleObj name="Equation" r:id="rId21" imgW="533160" imgH="27936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0035" y="4572008"/>
                        <a:ext cx="792163" cy="414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6189682" y="4572008"/>
          <a:ext cx="1168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23" imgW="787320" imgH="317160" progId="Equation.DSMT4">
                  <p:embed/>
                </p:oleObj>
              </mc:Choice>
              <mc:Fallback>
                <p:oleObj name="Equation" r:id="rId23" imgW="787320" imgH="31716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9682" y="4572008"/>
                        <a:ext cx="11684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6502421" y="4960954"/>
          <a:ext cx="855661" cy="611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25" imgW="711000" imgH="507960" progId="Equation.DSMT4">
                  <p:embed/>
                </p:oleObj>
              </mc:Choice>
              <mc:Fallback>
                <p:oleObj name="Equation" r:id="rId25" imgW="711000" imgH="50796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421" y="4960954"/>
                        <a:ext cx="855661" cy="6111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7215206" y="3571876"/>
            <a:ext cx="1857388" cy="28575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(</a:t>
            </a:r>
            <a:r>
              <a:rPr lang="ro-RO" sz="1000" dirty="0">
                <a:solidFill>
                  <a:schemeClr val="bg1"/>
                </a:solidFill>
              </a:rPr>
              <a:t>Cazul corpului pe plan)</a:t>
            </a:r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7306294" y="3929066"/>
          <a:ext cx="1766300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27" imgW="1879560" imgH="533160" progId="Equation.DSMT4">
                  <p:embed/>
                </p:oleObj>
              </mc:Choice>
              <mc:Fallback>
                <p:oleObj name="Equation" r:id="rId27" imgW="1879560" imgH="53316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6294" y="3929066"/>
                        <a:ext cx="1766300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Down Arrow 12"/>
          <p:cNvSpPr/>
          <p:nvPr/>
        </p:nvSpPr>
        <p:spPr>
          <a:xfrm>
            <a:off x="1357290" y="1714488"/>
            <a:ext cx="642942" cy="864000"/>
          </a:xfrm>
          <a:prstGeom prst="downArrow">
            <a:avLst>
              <a:gd name="adj1" fmla="val 30089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100" b="1" dirty="0"/>
              <a:t>efect</a:t>
            </a:r>
            <a:endParaRPr lang="en-US" sz="1050" b="1" dirty="0"/>
          </a:p>
        </p:txBody>
      </p:sp>
      <p:graphicFrame>
        <p:nvGraphicFramePr>
          <p:cNvPr id="1044" name="Object 20"/>
          <p:cNvGraphicFramePr>
            <a:graphicFrameLocks noChangeAspect="1"/>
          </p:cNvGraphicFramePr>
          <p:nvPr/>
        </p:nvGraphicFramePr>
        <p:xfrm>
          <a:off x="5929322" y="2928934"/>
          <a:ext cx="2211387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29" imgW="1549080" imgH="330120" progId="Equation.DSMT4">
                  <p:embed/>
                </p:oleObj>
              </mc:Choice>
              <mc:Fallback>
                <p:oleObj name="Equation" r:id="rId29" imgW="1549080" imgH="330120" progId="Equation.DSMT4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2928934"/>
                        <a:ext cx="2211387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Box 63"/>
          <p:cNvSpPr txBox="1"/>
          <p:nvPr/>
        </p:nvSpPr>
        <p:spPr>
          <a:xfrm>
            <a:off x="6500826" y="5572140"/>
            <a:ext cx="857256" cy="21431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1000" dirty="0">
                <a:solidFill>
                  <a:schemeClr val="bg1"/>
                </a:solidFill>
                <a:latin typeface="+mn-lt"/>
              </a:rPr>
              <a:t>resort)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815008" y="5429264"/>
            <a:ext cx="828562" cy="4286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900" dirty="0">
                <a:solidFill>
                  <a:schemeClr val="bg1"/>
                </a:solidFill>
                <a:latin typeface="+mn-lt"/>
              </a:rPr>
              <a:t>suspendat verical)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429520" y="4572008"/>
            <a:ext cx="1714512" cy="50006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(</a:t>
            </a:r>
            <a:r>
              <a:rPr lang="ro-RO" sz="1000" dirty="0">
                <a:solidFill>
                  <a:schemeClr val="bg1"/>
                </a:solidFill>
              </a:rPr>
              <a:t>Susţinere corp pe podea, masă, scaun,  plan înclinat )</a:t>
            </a:r>
          </a:p>
          <a:p>
            <a:pPr algn="ctr"/>
            <a:endParaRPr lang="ro-RO" sz="1000" dirty="0">
              <a:solidFill>
                <a:schemeClr val="bg1"/>
              </a:solidFill>
            </a:endParaRPr>
          </a:p>
        </p:txBody>
      </p:sp>
      <p:graphicFrame>
        <p:nvGraphicFramePr>
          <p:cNvPr id="1045" name="Object 21"/>
          <p:cNvGraphicFramePr>
            <a:graphicFrameLocks noChangeAspect="1"/>
          </p:cNvGraphicFramePr>
          <p:nvPr/>
        </p:nvGraphicFramePr>
        <p:xfrm>
          <a:off x="2622551" y="5334198"/>
          <a:ext cx="520689" cy="545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31" imgW="507960" imgH="533160" progId="Equation.DSMT4">
                  <p:embed/>
                </p:oleObj>
              </mc:Choice>
              <mc:Fallback>
                <p:oleObj name="Equation" r:id="rId31" imgW="507960" imgH="533160" progId="Equation.DSMT4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2551" y="5334198"/>
                        <a:ext cx="520689" cy="5459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Rounded Rectangle 68"/>
          <p:cNvSpPr/>
          <p:nvPr/>
        </p:nvSpPr>
        <p:spPr>
          <a:xfrm>
            <a:off x="6858016" y="2428868"/>
            <a:ext cx="1857388" cy="50006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rgbClr val="00B050"/>
                </a:solidFill>
              </a:rPr>
              <a:t>REACŢIUNEA</a:t>
            </a:r>
          </a:p>
          <a:p>
            <a:pPr algn="ctr"/>
            <a:r>
              <a:rPr lang="ro-RO" sz="1200" dirty="0">
                <a:solidFill>
                  <a:srgbClr val="C00000"/>
                </a:solidFill>
              </a:rPr>
              <a:t>(</a:t>
            </a:r>
            <a:r>
              <a:rPr lang="ro-RO" sz="1200" i="1" dirty="0">
                <a:solidFill>
                  <a:srgbClr val="C00000"/>
                </a:solidFill>
              </a:rPr>
              <a:t>răspuns la acţiune</a:t>
            </a:r>
            <a:r>
              <a:rPr lang="ro-RO" sz="1200" dirty="0">
                <a:solidFill>
                  <a:srgbClr val="C00000"/>
                </a:solidFill>
              </a:rPr>
              <a:t>)</a:t>
            </a:r>
            <a:endParaRPr lang="en-US" sz="1200" dirty="0">
              <a:solidFill>
                <a:srgbClr val="C00000"/>
              </a:solidFill>
            </a:endParaRPr>
          </a:p>
        </p:txBody>
      </p:sp>
      <p:cxnSp>
        <p:nvCxnSpPr>
          <p:cNvPr id="71" name="Elbow Connector 70"/>
          <p:cNvCxnSpPr>
            <a:endCxn id="45" idx="0"/>
          </p:cNvCxnSpPr>
          <p:nvPr/>
        </p:nvCxnSpPr>
        <p:spPr>
          <a:xfrm rot="10800000" flipV="1">
            <a:off x="6107918" y="3286126"/>
            <a:ext cx="464351" cy="285750"/>
          </a:xfrm>
          <a:prstGeom prst="bentConnector2">
            <a:avLst/>
          </a:prstGeom>
          <a:ln w="28575">
            <a:headEnd type="oval" w="med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Down Arrow 83"/>
          <p:cNvSpPr/>
          <p:nvPr/>
        </p:nvSpPr>
        <p:spPr>
          <a:xfrm rot="19773648">
            <a:off x="7619107" y="1575303"/>
            <a:ext cx="642942" cy="972000"/>
          </a:xfrm>
          <a:prstGeom prst="downArrow">
            <a:avLst>
              <a:gd name="adj1" fmla="val 27244"/>
              <a:gd name="adj2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dirty="0">
                <a:solidFill>
                  <a:srgbClr val="8E0000"/>
                </a:solidFill>
              </a:rPr>
              <a:t>efect</a:t>
            </a:r>
            <a:endParaRPr lang="en-US" sz="1200" b="1" dirty="0">
              <a:solidFill>
                <a:srgbClr val="8E00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286544" y="5929330"/>
            <a:ext cx="2714612" cy="857256"/>
          </a:xfrm>
          <a:prstGeom prst="rect">
            <a:avLst/>
          </a:prstGeom>
          <a:solidFill>
            <a:srgbClr val="FFB909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o-RO" sz="1100" b="1" dirty="0">
                <a:solidFill>
                  <a:srgbClr val="6E0202"/>
                </a:solidFill>
              </a:rPr>
              <a:t>Principiul III </a:t>
            </a:r>
            <a:r>
              <a:rPr lang="en-US" sz="1050" b="1" dirty="0">
                <a:solidFill>
                  <a:srgbClr val="6E0202"/>
                </a:solidFill>
              </a:rPr>
              <a:t>introduce</a:t>
            </a:r>
            <a:endParaRPr lang="ro-RO" sz="1100" b="1" dirty="0">
              <a:solidFill>
                <a:srgbClr val="6E0202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1100" dirty="0">
                <a:solidFill>
                  <a:srgbClr val="6E0202"/>
                </a:solidFill>
              </a:rPr>
              <a:t> </a:t>
            </a:r>
            <a:r>
              <a:rPr lang="ro-RO" sz="1050" b="1" i="1" dirty="0">
                <a:solidFill>
                  <a:srgbClr val="6E0202"/>
                </a:solidFill>
              </a:rPr>
              <a:t>Forţe de tip REACŢIUNE: tensiunea mecanică, forţa elastică, normala la plan  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0" y="3000372"/>
            <a:ext cx="1500166" cy="8617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o-RO" sz="1000" i="1" dirty="0"/>
              <a:t>Ex.Necesitatea</a:t>
            </a:r>
            <a:r>
              <a:rPr lang="en-US" sz="1000" i="1" dirty="0"/>
              <a:t> </a:t>
            </a:r>
            <a:r>
              <a:rPr lang="ro-RO" sz="1000" i="1" dirty="0"/>
              <a:t>centurilor</a:t>
            </a:r>
            <a:r>
              <a:rPr lang="en-US" sz="1000" i="1" dirty="0"/>
              <a:t> de </a:t>
            </a:r>
            <a:r>
              <a:rPr lang="ro-RO" sz="1000" i="1" dirty="0"/>
              <a:t>siguranţă la copii → </a:t>
            </a:r>
            <a:r>
              <a:rPr lang="ro-RO" sz="1000" b="1" i="1" dirty="0"/>
              <a:t>INERŢIE MICĂ pentru MASĂ MICĂ</a:t>
            </a:r>
          </a:p>
        </p:txBody>
      </p:sp>
      <p:graphicFrame>
        <p:nvGraphicFramePr>
          <p:cNvPr id="1046" name="Object 22"/>
          <p:cNvGraphicFramePr>
            <a:graphicFrameLocks noChangeAspect="1"/>
          </p:cNvGraphicFramePr>
          <p:nvPr/>
        </p:nvGraphicFramePr>
        <p:xfrm>
          <a:off x="333375" y="5229226"/>
          <a:ext cx="1586277" cy="700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33" imgW="1002960" imgH="444240" progId="Equation.DSMT4">
                  <p:embed/>
                </p:oleObj>
              </mc:Choice>
              <mc:Fallback>
                <p:oleObj name="Equation" r:id="rId33" imgW="1002960" imgH="444240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" y="5229226"/>
                        <a:ext cx="1586277" cy="700104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CC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0" name="Elbow Connector 70"/>
          <p:cNvCxnSpPr>
            <a:endCxn id="57" idx="0"/>
          </p:cNvCxnSpPr>
          <p:nvPr/>
        </p:nvCxnSpPr>
        <p:spPr>
          <a:xfrm>
            <a:off x="7715272" y="3286124"/>
            <a:ext cx="428628" cy="285752"/>
          </a:xfrm>
          <a:prstGeom prst="bentConnector2">
            <a:avLst/>
          </a:prstGeom>
          <a:ln w="28575">
            <a:headEnd type="oval" w="med" len="sm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47" name="Object 23"/>
          <p:cNvGraphicFramePr>
            <a:graphicFrameLocks noChangeAspect="1"/>
          </p:cNvGraphicFramePr>
          <p:nvPr/>
        </p:nvGraphicFramePr>
        <p:xfrm>
          <a:off x="4922845" y="5014926"/>
          <a:ext cx="792163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35" imgW="533160" imgH="279360" progId="Equation.DSMT4">
                  <p:embed/>
                </p:oleObj>
              </mc:Choice>
              <mc:Fallback>
                <p:oleObj name="Equation" r:id="rId35" imgW="533160" imgH="279360" progId="Equation.DSMT4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2845" y="5014926"/>
                        <a:ext cx="792163" cy="414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8" name="Object 24"/>
          <p:cNvGraphicFramePr>
            <a:graphicFrameLocks noChangeAspect="1"/>
          </p:cNvGraphicFramePr>
          <p:nvPr/>
        </p:nvGraphicFramePr>
        <p:xfrm>
          <a:off x="5651513" y="5000636"/>
          <a:ext cx="849313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37" imgW="571320" imgH="317160" progId="Equation.DSMT4">
                  <p:embed/>
                </p:oleObj>
              </mc:Choice>
              <mc:Fallback>
                <p:oleObj name="Equation" r:id="rId37" imgW="571320" imgH="317160" progId="Equation.DSMT4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13" y="5000636"/>
                        <a:ext cx="849313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5672264" y="5429264"/>
            <a:ext cx="828562" cy="4286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+mn-lt"/>
              </a:rPr>
              <a:t>(</a:t>
            </a:r>
            <a:r>
              <a:rPr lang="ro-RO" sz="900" dirty="0">
                <a:solidFill>
                  <a:schemeClr val="bg1"/>
                </a:solidFill>
                <a:latin typeface="+mn-lt"/>
              </a:rPr>
              <a:t>suspendat oblic)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00"/>
                            </p:stCondLst>
                            <p:childTnLst>
                              <p:par>
                                <p:cTn id="2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500"/>
                            </p:stCondLst>
                            <p:childTnLst>
                              <p:par>
                                <p:cTn id="2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5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00"/>
                            </p:stCondLst>
                            <p:childTnLst>
                              <p:par>
                                <p:cTn id="2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1000"/>
                            </p:stCondLst>
                            <p:childTnLst>
                              <p:par>
                                <p:cTn id="2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500"/>
                            </p:stCondLst>
                            <p:childTnLst>
                              <p:par>
                                <p:cTn id="2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31" grpId="0" animBg="1"/>
      <p:bldP spid="30" grpId="0" animBg="1"/>
      <p:bldP spid="4098" grpId="0"/>
      <p:bldP spid="6" grpId="0" build="p" animBg="1"/>
      <p:bldP spid="9" grpId="0" build="p" animBg="1"/>
      <p:bldP spid="14" grpId="0" animBg="1"/>
      <p:bldP spid="16" grpId="0" animBg="1"/>
      <p:bldP spid="26" grpId="0" animBg="1"/>
      <p:bldP spid="28" grpId="0" animBg="1"/>
      <p:bldP spid="29" grpId="0" animBg="1"/>
      <p:bldP spid="27" grpId="0" animBg="1"/>
      <p:bldP spid="33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0" grpId="0" animBg="1"/>
      <p:bldP spid="51" grpId="0" animBg="1"/>
      <p:bldP spid="52" grpId="0" animBg="1"/>
      <p:bldP spid="57" grpId="0" animBg="1"/>
      <p:bldP spid="13" grpId="0" animBg="1"/>
      <p:bldP spid="64" grpId="0" animBg="1"/>
      <p:bldP spid="66" grpId="0" animBg="1"/>
      <p:bldP spid="67" grpId="0" animBg="1"/>
      <p:bldP spid="69" grpId="0" animBg="1"/>
      <p:bldP spid="84" grpId="0" animBg="1"/>
      <p:bldP spid="85" grpId="0" animBg="1"/>
      <p:bldP spid="68" grpId="0" animBg="1"/>
      <p:bldP spid="7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</a:t>
            </a:r>
            <a:r>
              <a:rPr lang="ro-RO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ŞCĂRI – CONDIŢII- LEGI</a:t>
            </a:r>
            <a:endParaRPr lang="fr-C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304800" y="1319554"/>
          <a:ext cx="8534400" cy="5538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" name="Document" r:id="rId4" imgW="9825284" imgH="6376228" progId="Word.Document.12">
                  <p:embed/>
                </p:oleObj>
              </mc:Choice>
              <mc:Fallback>
                <p:oleObj name="Document" r:id="rId4" imgW="9825284" imgH="6376228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319554"/>
                        <a:ext cx="8534400" cy="55384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SPECIFICAŢII   UTILE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457200" y="1500174"/>
            <a:ext cx="4040188" cy="715355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spcBef>
                <a:spcPct val="0"/>
              </a:spcBef>
            </a:pPr>
            <a:r>
              <a:rPr lang="ro-RO" sz="2000" dirty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MIŞCĂRI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285720" y="2143116"/>
            <a:ext cx="4040188" cy="4714884"/>
          </a:xfrm>
        </p:spPr>
        <p:txBody>
          <a:bodyPr>
            <a:normAutofit/>
          </a:bodyPr>
          <a:lstStyle/>
          <a:p>
            <a:pPr algn="just"/>
            <a:r>
              <a:rPr lang="ro-RO" sz="1600" b="1" dirty="0">
                <a:solidFill>
                  <a:srgbClr val="37FF91"/>
                </a:solidFill>
              </a:rPr>
              <a:t>M.R.U.</a:t>
            </a:r>
            <a:r>
              <a:rPr lang="ro-RO" sz="1600" dirty="0">
                <a:solidFill>
                  <a:srgbClr val="37FF91"/>
                </a:solidFill>
              </a:rPr>
              <a:t>- </a:t>
            </a:r>
            <a:r>
              <a:rPr lang="ro-RO" sz="1600" b="1" i="1" dirty="0">
                <a:solidFill>
                  <a:srgbClr val="37FF91"/>
                </a:solidFill>
              </a:rPr>
              <a:t>mişcare rectilinie uniformă</a:t>
            </a:r>
            <a:r>
              <a:rPr lang="ro-RO" sz="1600" i="1" dirty="0">
                <a:solidFill>
                  <a:srgbClr val="37FF91"/>
                </a:solidFill>
              </a:rPr>
              <a:t>→ corpul parcurge spaţii egale în unitatea de timp (</a:t>
            </a:r>
            <a:r>
              <a:rPr lang="ro-RO" sz="1400" i="1" dirty="0"/>
              <a:t>durate egale de mişcare</a:t>
            </a:r>
            <a:r>
              <a:rPr lang="ro-RO" sz="1400" i="1" dirty="0">
                <a:solidFill>
                  <a:srgbClr val="37FF91"/>
                </a:solidFill>
              </a:rPr>
              <a:t>)</a:t>
            </a:r>
          </a:p>
          <a:p>
            <a:pPr algn="just"/>
            <a:endParaRPr lang="ro-RO" sz="1600" i="1" dirty="0">
              <a:solidFill>
                <a:srgbClr val="37FF91"/>
              </a:solidFill>
            </a:endParaRPr>
          </a:p>
          <a:p>
            <a:pPr algn="just"/>
            <a:r>
              <a:rPr lang="ro-RO" sz="1600" b="1" dirty="0">
                <a:solidFill>
                  <a:srgbClr val="00B0F0"/>
                </a:solidFill>
              </a:rPr>
              <a:t>M.R.U.V. </a:t>
            </a:r>
            <a:r>
              <a:rPr lang="ro-RO" sz="1600" i="1" dirty="0">
                <a:solidFill>
                  <a:srgbClr val="00B0F0"/>
                </a:solidFill>
              </a:rPr>
              <a:t>– </a:t>
            </a:r>
            <a:r>
              <a:rPr lang="ro-RO" sz="1600" b="1" i="1" dirty="0">
                <a:solidFill>
                  <a:srgbClr val="00B0F0"/>
                </a:solidFill>
              </a:rPr>
              <a:t>mişcare rectilinie uniform variată </a:t>
            </a:r>
            <a:r>
              <a:rPr lang="ro-RO" sz="1600" i="1" dirty="0">
                <a:solidFill>
                  <a:srgbClr val="00B0F0"/>
                </a:solidFill>
              </a:rPr>
              <a:t>→ variaţii egale ale vitezei în unitatea de timp </a:t>
            </a:r>
            <a:r>
              <a:rPr lang="ro-RO" sz="1200" i="1" dirty="0">
                <a:solidFill>
                  <a:srgbClr val="00B0F0"/>
                </a:solidFill>
              </a:rPr>
              <a:t>(</a:t>
            </a:r>
            <a:r>
              <a:rPr lang="ro-RO" sz="1400" i="1" dirty="0"/>
              <a:t>durate egale de mişcare</a:t>
            </a:r>
            <a:r>
              <a:rPr lang="ro-RO" sz="1400" i="1" dirty="0">
                <a:solidFill>
                  <a:srgbClr val="00B0F0"/>
                </a:solidFill>
              </a:rPr>
              <a:t>)</a:t>
            </a:r>
          </a:p>
          <a:p>
            <a:pPr algn="just"/>
            <a:endParaRPr lang="ro-RO" sz="1200" i="1" dirty="0">
              <a:solidFill>
                <a:srgbClr val="00B0F0"/>
              </a:solidFill>
            </a:endParaRPr>
          </a:p>
          <a:p>
            <a:pPr algn="just"/>
            <a:endParaRPr lang="en-US" sz="1200" i="1" dirty="0">
              <a:solidFill>
                <a:srgbClr val="00B0F0"/>
              </a:solidFill>
            </a:endParaRPr>
          </a:p>
          <a:p>
            <a:pPr algn="just"/>
            <a:endParaRPr lang="ro-RO" sz="1200" i="1" dirty="0">
              <a:solidFill>
                <a:srgbClr val="00B0F0"/>
              </a:solidFill>
            </a:endParaRPr>
          </a:p>
          <a:p>
            <a:pPr algn="just"/>
            <a:r>
              <a:rPr lang="ro-RO" sz="1600" b="1" dirty="0">
                <a:solidFill>
                  <a:srgbClr val="FFFF00"/>
                </a:solidFill>
              </a:rPr>
              <a:t>M.C.U. </a:t>
            </a:r>
            <a:r>
              <a:rPr lang="ro-RO" sz="1600" i="1" dirty="0">
                <a:solidFill>
                  <a:srgbClr val="FFFF00"/>
                </a:solidFill>
              </a:rPr>
              <a:t>– </a:t>
            </a:r>
            <a:r>
              <a:rPr lang="ro-RO" sz="1600" b="1" i="1" dirty="0">
                <a:solidFill>
                  <a:srgbClr val="FFFF00"/>
                </a:solidFill>
              </a:rPr>
              <a:t>mişcare circulară uniformă</a:t>
            </a:r>
            <a:r>
              <a:rPr lang="ro-RO" sz="1600" i="1" dirty="0">
                <a:solidFill>
                  <a:srgbClr val="FFFF00"/>
                </a:solidFill>
              </a:rPr>
              <a:t> → parcurge unghiuri la centru egale în unitatea de timp</a:t>
            </a:r>
          </a:p>
          <a:p>
            <a:pPr algn="just"/>
            <a:endParaRPr lang="ro-RO" sz="1600" i="1" dirty="0">
              <a:solidFill>
                <a:srgbClr val="00B0F0"/>
              </a:solidFill>
            </a:endParaRPr>
          </a:p>
          <a:p>
            <a:pPr algn="just"/>
            <a:r>
              <a:rPr lang="ro-RO" sz="1600" b="1" dirty="0">
                <a:solidFill>
                  <a:srgbClr val="CFAFE7"/>
                </a:solidFill>
              </a:rPr>
              <a:t>M.O.L.A. </a:t>
            </a:r>
            <a:r>
              <a:rPr lang="ro-RO" sz="1600" i="1" dirty="0">
                <a:solidFill>
                  <a:srgbClr val="CFAFE7"/>
                </a:solidFill>
              </a:rPr>
              <a:t>– </a:t>
            </a:r>
            <a:r>
              <a:rPr lang="ro-RO" sz="1600" b="1" i="1" dirty="0">
                <a:solidFill>
                  <a:srgbClr val="CFAFE7"/>
                </a:solidFill>
              </a:rPr>
              <a:t>mişcare oscilatorie liniar armonică </a:t>
            </a:r>
            <a:r>
              <a:rPr lang="ro-RO" sz="1600" i="1" dirty="0">
                <a:solidFill>
                  <a:srgbClr val="CFAFE7"/>
                </a:solidFill>
                <a:latin typeface="Bookman Old Style"/>
              </a:rPr>
              <a:t>→ deformări egale în unitate de timp egale</a:t>
            </a:r>
            <a:endParaRPr lang="ro-RO" sz="2000" i="1" dirty="0">
              <a:solidFill>
                <a:srgbClr val="CFAFE7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>
          <a:xfrm>
            <a:off x="4887943" y="1500174"/>
            <a:ext cx="4041775" cy="715355"/>
          </a:xfrm>
        </p:spPr>
        <p:txBody>
          <a:bodyPr vert="horz" lIns="91440" t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spcBef>
                <a:spcPct val="0"/>
              </a:spcBef>
            </a:pPr>
            <a:r>
              <a:rPr lang="ro-RO" sz="2000" dirty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Tipuri de forţe</a:t>
            </a:r>
          </a:p>
        </p:txBody>
      </p:sp>
      <p:graphicFrame>
        <p:nvGraphicFramePr>
          <p:cNvPr id="15" name="Content Placeholder 1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2428874" y="2986088"/>
          <a:ext cx="1681409" cy="371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Equation" r:id="rId2" imgW="1091880" imgH="241200" progId="Equation.DSMT4">
                  <p:embed/>
                </p:oleObj>
              </mc:Choice>
              <mc:Fallback>
                <p:oleObj name="Equation" r:id="rId2" imgW="1091880" imgH="241200" progId="Equation.DSMT4">
                  <p:embed/>
                  <p:pic>
                    <p:nvPicPr>
                      <p:cNvPr id="0" name="Content Placeholder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74" y="2986088"/>
                        <a:ext cx="1681409" cy="3714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1785918" y="4357694"/>
          <a:ext cx="2408237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Equation" r:id="rId4" imgW="1295280" imgH="241200" progId="Equation.DSMT4">
                  <p:embed/>
                </p:oleObj>
              </mc:Choice>
              <mc:Fallback>
                <p:oleObj name="Equation" r:id="rId4" imgW="129528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4357694"/>
                        <a:ext cx="2408237" cy="449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ontent Placeholder 11"/>
          <p:cNvSpPr txBox="1">
            <a:spLocks/>
          </p:cNvSpPr>
          <p:nvPr/>
        </p:nvSpPr>
        <p:spPr>
          <a:xfrm>
            <a:off x="4643438" y="2143116"/>
            <a:ext cx="4286280" cy="4714884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ro-RO" sz="125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GREUTATEA </a:t>
            </a:r>
            <a:r>
              <a:rPr kumimoji="0" lang="ro-RO" sz="125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forţă constantă pentru o</a:t>
            </a:r>
            <a:r>
              <a:rPr kumimoji="0" lang="ro-RO" sz="1250" i="1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planetă şi o anumită localizare pe aceasta- </a:t>
            </a:r>
            <a:r>
              <a:rPr lang="ro-RO" sz="1250" i="1" u="dbl" dirty="0">
                <a:solidFill>
                  <a:srgbClr val="00B0F0"/>
                </a:solidFill>
                <a:uFill>
                  <a:solidFill>
                    <a:srgbClr val="FFFF00"/>
                  </a:solidFill>
                </a:uFill>
                <a:latin typeface="+mn-lt"/>
              </a:rPr>
              <a:t>forţă stabilită prin </a:t>
            </a:r>
            <a:r>
              <a:rPr kumimoji="0" lang="ro-RO" sz="1250" i="1" u="dbl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câmpul gravitaţional </a:t>
            </a:r>
            <a:r>
              <a:rPr kumimoji="0" lang="ro-RO" sz="1250" i="1" u="none" strike="noStrike" kern="1200" cap="none" spc="0" normalizeH="0" noProof="0" dirty="0">
                <a:ln>
                  <a:noFill/>
                </a:ln>
                <a:solidFill>
                  <a:srgbClr val="37FF9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o-RO" sz="125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fără contact direct</a:t>
            </a:r>
            <a:r>
              <a:rPr kumimoji="0" lang="ro-RO" sz="1250" i="1" u="none" strike="noStrike" kern="1200" cap="none" spc="0" normalizeH="0" noProof="0" dirty="0">
                <a:ln>
                  <a:noFill/>
                </a:ln>
                <a:solidFill>
                  <a:srgbClr val="37FF9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</a:p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endParaRPr kumimoji="0" lang="ro-RO" sz="1250" i="1" u="none" strike="noStrike" kern="1200" cap="none" spc="0" normalizeH="0" baseline="0" noProof="0" dirty="0">
              <a:ln>
                <a:noFill/>
              </a:ln>
              <a:solidFill>
                <a:srgbClr val="37FF9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n-US" sz="1250" i="1" u="none" strike="noStrike" kern="1200" cap="none" spc="0" normalizeH="0" baseline="0" noProof="0" dirty="0">
              <a:ln>
                <a:noFill/>
              </a:ln>
              <a:solidFill>
                <a:srgbClr val="37FF9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lvl="0" indent="-320040"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r>
              <a:rPr kumimoji="0" lang="ro-RO" sz="1250" b="1" u="none" strike="noStrike" kern="1200" cap="none" spc="0" normalizeH="0" baseline="0" noProof="0" dirty="0">
                <a:ln>
                  <a:noFill/>
                </a:ln>
                <a:solidFill>
                  <a:srgbClr val="CFAFE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NORMALA LA PLAN </a:t>
            </a:r>
            <a:r>
              <a:rPr kumimoji="0" lang="ro-RO" sz="1250" b="0" i="1" u="none" strike="noStrike" kern="1200" cap="none" spc="0" normalizeH="0" baseline="0" noProof="0" dirty="0">
                <a:ln>
                  <a:noFill/>
                </a:ln>
                <a:solidFill>
                  <a:srgbClr val="CFAFE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</a:t>
            </a:r>
            <a:r>
              <a:rPr kumimoji="0" lang="ro-RO" sz="1250" b="1" i="1" u="none" strike="noStrike" kern="1200" cap="none" spc="0" normalizeH="0" baseline="0" noProof="0" dirty="0">
                <a:ln>
                  <a:noFill/>
                </a:ln>
                <a:solidFill>
                  <a:srgbClr val="CFAFE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reacţiunea planului suport</a:t>
            </a:r>
            <a:r>
              <a:rPr kumimoji="0" lang="ro-RO" sz="1250" b="0" i="1" u="none" strike="noStrike" kern="1200" cap="none" spc="0" normalizeH="0" baseline="0" noProof="0" dirty="0">
                <a:ln>
                  <a:noFill/>
                </a:ln>
                <a:solidFill>
                  <a:srgbClr val="CFAFE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(al corpului) → intensitate proporţională cu apăsarea</a:t>
            </a:r>
            <a:r>
              <a:rPr kumimoji="0" lang="en-US" sz="1250" b="0" i="1" u="none" strike="noStrike" kern="1200" cap="none" spc="0" normalizeH="0" baseline="0" noProof="0" dirty="0">
                <a:ln>
                  <a:noFill/>
                </a:ln>
                <a:solidFill>
                  <a:srgbClr val="CFAFE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50" b="0" i="1" u="none" strike="noStrike" kern="1200" cap="none" spc="0" normalizeH="0" noProof="0" dirty="0">
                <a:ln>
                  <a:noFill/>
                </a:ln>
                <a:solidFill>
                  <a:srgbClr val="CFAFE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exercitat</a:t>
            </a:r>
            <a:r>
              <a:rPr kumimoji="0" lang="ro-RO" sz="1250" b="0" i="1" u="none" strike="noStrike" kern="1200" cap="none" spc="0" normalizeH="0" noProof="0" dirty="0">
                <a:ln>
                  <a:noFill/>
                </a:ln>
                <a:solidFill>
                  <a:srgbClr val="CFAFE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ă</a:t>
            </a:r>
            <a:r>
              <a:rPr kumimoji="0" lang="ro-RO" sz="1250" b="0" i="1" u="none" strike="noStrike" kern="1200" cap="none" spc="0" normalizeH="0" baseline="0" noProof="0" dirty="0">
                <a:ln>
                  <a:noFill/>
                </a:ln>
                <a:solidFill>
                  <a:srgbClr val="CFAFE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perpendicular  pe plan </a:t>
            </a:r>
            <a:r>
              <a:rPr lang="ro-RO" sz="125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</a:t>
            </a:r>
            <a:r>
              <a:rPr lang="ro-RO" sz="1250" i="1" dirty="0">
                <a:solidFill>
                  <a:prstClr val="white"/>
                </a:solidFill>
                <a:latin typeface="Bookman Old Style"/>
              </a:rPr>
              <a:t>forţă de contact</a:t>
            </a:r>
            <a:r>
              <a:rPr lang="ro-RO" sz="125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endParaRPr kumimoji="0" lang="ro-RO" sz="1250" b="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n-US" sz="1250" b="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lang="ro-RO" sz="1250" b="1" i="1" dirty="0">
                <a:solidFill>
                  <a:srgbClr val="FFFF00"/>
                </a:solidFill>
                <a:latin typeface="+mn-lt"/>
              </a:rPr>
              <a:t>FORŢA DE FRECARE </a:t>
            </a:r>
            <a:r>
              <a:rPr lang="ro-RO" sz="1250" i="1" dirty="0">
                <a:solidFill>
                  <a:srgbClr val="FFFF00"/>
                </a:solidFill>
                <a:latin typeface="+mn-lt"/>
              </a:rPr>
              <a:t>-  forţă care se opune deplasării sau tendinţei de deplasare a corpului; orientată paralel cu planul de mişcare şi în sens opus deplasării sau tendinţei de deplasare </a:t>
            </a:r>
            <a:r>
              <a:rPr lang="ro-RO" sz="125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(</a:t>
            </a:r>
            <a:r>
              <a:rPr lang="ro-RO" sz="1250" i="1" dirty="0">
                <a:solidFill>
                  <a:prstClr val="white"/>
                </a:solidFill>
                <a:latin typeface="Bookman Old Style"/>
              </a:rPr>
              <a:t>forţă de contact</a:t>
            </a:r>
            <a:r>
              <a:rPr lang="ro-RO" sz="125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)</a:t>
            </a:r>
          </a:p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n-US" sz="1250" b="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lvl="0" indent="-320040" algn="just" fontAlgn="auto"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ro-RO" sz="1250" b="1" i="1" dirty="0">
                <a:solidFill>
                  <a:srgbClr val="37FF91"/>
                </a:solidFill>
                <a:latin typeface="Bookman Old Style"/>
              </a:rPr>
              <a:t>TENSIUNE MECANICĂ</a:t>
            </a:r>
            <a:r>
              <a:rPr lang="ro-RO" sz="1250" i="1" dirty="0">
                <a:solidFill>
                  <a:srgbClr val="37FF91"/>
                </a:solidFill>
                <a:latin typeface="Bookman Old Style"/>
              </a:rPr>
              <a:t>– forţă internă  </a:t>
            </a:r>
            <a:r>
              <a:rPr lang="ro-RO" sz="1250" b="1" i="1" dirty="0">
                <a:solidFill>
                  <a:srgbClr val="37FF91"/>
                </a:solidFill>
                <a:latin typeface="Bookman Old Style"/>
              </a:rPr>
              <a:t>de tip reacţiune </a:t>
            </a:r>
            <a:r>
              <a:rPr lang="ro-RO" sz="1250" i="1" dirty="0">
                <a:solidFill>
                  <a:srgbClr val="37FF91"/>
                </a:solidFill>
                <a:latin typeface="Bookman Old Style"/>
              </a:rPr>
              <a:t>şi care se opune deformării .</a:t>
            </a:r>
            <a:r>
              <a:rPr lang="ro-RO" sz="1250" i="1" dirty="0">
                <a:solidFill>
                  <a:srgbClr val="F0AD00">
                    <a:lumMod val="60000"/>
                    <a:lumOff val="40000"/>
                  </a:srgbClr>
                </a:solidFill>
                <a:latin typeface="Bookman Old Style"/>
              </a:rPr>
              <a:t>(</a:t>
            </a:r>
            <a:r>
              <a:rPr lang="ro-RO" sz="1250" i="1" dirty="0">
                <a:solidFill>
                  <a:prstClr val="white"/>
                </a:solidFill>
                <a:latin typeface="Bookman Old Style"/>
              </a:rPr>
              <a:t>forţă de contact</a:t>
            </a:r>
            <a:r>
              <a:rPr lang="ro-RO" sz="1250" i="1" dirty="0">
                <a:solidFill>
                  <a:srgbClr val="F0AD00">
                    <a:lumMod val="60000"/>
                    <a:lumOff val="40000"/>
                  </a:srgbClr>
                </a:solidFill>
                <a:latin typeface="Bookman Old Style"/>
              </a:rPr>
              <a:t>)</a:t>
            </a:r>
          </a:p>
          <a:p>
            <a:pPr marL="438912" lvl="0" indent="-320040" algn="just" fontAlgn="auto"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ro-RO" sz="1250" b="1" i="1" dirty="0">
                <a:solidFill>
                  <a:srgbClr val="37FF91"/>
                </a:solidFill>
                <a:latin typeface="Bookman Old Style"/>
              </a:rPr>
              <a:t>FORŢA ELASTICĂ </a:t>
            </a:r>
            <a:r>
              <a:rPr lang="ro-RO" sz="1250" i="1" dirty="0">
                <a:solidFill>
                  <a:srgbClr val="37FF91"/>
                </a:solidFill>
                <a:latin typeface="Bookman Old Style"/>
              </a:rPr>
              <a:t>– forţă de revenire – </a:t>
            </a:r>
            <a:r>
              <a:rPr lang="ro-RO" sz="1250" b="1" i="1" dirty="0">
                <a:solidFill>
                  <a:srgbClr val="37FF91"/>
                </a:solidFill>
                <a:latin typeface="Bookman Old Style"/>
              </a:rPr>
              <a:t>de tip reacţiune</a:t>
            </a:r>
            <a:r>
              <a:rPr lang="ro-RO" sz="1250" i="1" dirty="0">
                <a:solidFill>
                  <a:srgbClr val="37FF91"/>
                </a:solidFill>
                <a:latin typeface="Bookman Old Style"/>
              </a:rPr>
              <a:t>-  readuce corpul la forma iniţială </a:t>
            </a:r>
            <a:r>
              <a:rPr lang="ro-RO" sz="1250" i="1" dirty="0">
                <a:solidFill>
                  <a:srgbClr val="F0AD00">
                    <a:lumMod val="60000"/>
                    <a:lumOff val="40000"/>
                  </a:srgbClr>
                </a:solidFill>
                <a:latin typeface="Bookman Old Style"/>
              </a:rPr>
              <a:t>(</a:t>
            </a:r>
            <a:r>
              <a:rPr lang="ro-RO" sz="1250" i="1" dirty="0">
                <a:solidFill>
                  <a:prstClr val="white"/>
                </a:solidFill>
                <a:latin typeface="Bookman Old Style"/>
              </a:rPr>
              <a:t>tensiune mecanică specifică corpurilor elastice</a:t>
            </a:r>
            <a:r>
              <a:rPr lang="ro-RO" sz="1250" i="1" dirty="0">
                <a:solidFill>
                  <a:srgbClr val="F0AD00">
                    <a:lumMod val="60000"/>
                    <a:lumOff val="40000"/>
                  </a:srgbClr>
                </a:solidFill>
                <a:latin typeface="Bookman Old Style"/>
              </a:rPr>
              <a:t>)</a:t>
            </a:r>
          </a:p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endParaRPr kumimoji="0" lang="ro-RO" sz="1250" b="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5765833" y="2857496"/>
          <a:ext cx="2735257" cy="45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Equation" r:id="rId6" imgW="2145960" imgH="355320" progId="Equation.DSMT4">
                  <p:embed/>
                </p:oleObj>
              </mc:Choice>
              <mc:Fallback>
                <p:oleObj name="Equation" r:id="rId6" imgW="2145960" imgH="35532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5833" y="2857496"/>
                        <a:ext cx="2735257" cy="453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build="p"/>
      <p:bldP spid="12" grpId="0" uiExpand="1" build="p" bldLvl="5"/>
      <p:bldP spid="13" grpId="0" build="p"/>
      <p:bldP spid="18" grpId="0" uiExpand="1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/>
          <p:cNvSpPr/>
          <p:nvPr/>
        </p:nvSpPr>
        <p:spPr>
          <a:xfrm>
            <a:off x="500034" y="4429108"/>
            <a:ext cx="3143304" cy="228604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9" name="Rectangle 88"/>
          <p:cNvSpPr/>
          <p:nvPr/>
        </p:nvSpPr>
        <p:spPr>
          <a:xfrm>
            <a:off x="5214942" y="2214554"/>
            <a:ext cx="3714776" cy="264320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8" name="Rectangle 87"/>
          <p:cNvSpPr/>
          <p:nvPr/>
        </p:nvSpPr>
        <p:spPr>
          <a:xfrm>
            <a:off x="142844" y="2071678"/>
            <a:ext cx="5000660" cy="22860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6" name="Title 85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/>
          <a:lstStyle/>
          <a:p>
            <a:r>
              <a:rPr lang="ro-RO" dirty="0"/>
              <a:t>REPREZENTĂRI GRAFICE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idx="4294967295"/>
          </p:nvPr>
        </p:nvSpPr>
        <p:spPr>
          <a:xfrm>
            <a:off x="388936" y="1377137"/>
            <a:ext cx="4040188" cy="6397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algn="ctr"/>
            <a:r>
              <a:rPr lang="ro-RO" b="1" dirty="0">
                <a:latin typeface="Bookman Old Style" pitchFamily="18" charset="0"/>
              </a:rPr>
              <a:t>MIŞCARE RECTILINIE UNIFORMĂ </a:t>
            </a:r>
            <a:r>
              <a:rPr lang="ro-RO" i="1" dirty="0">
                <a:latin typeface="Bookman Old Style" pitchFamily="18" charset="0"/>
              </a:rPr>
              <a:t> Mişcare în absenţa forţei, sau rezultanta forţelor este nulă </a:t>
            </a:r>
            <a:endParaRPr lang="ro-RO" dirty="0">
              <a:latin typeface="Bookman Old Style" pitchFamily="18" charset="0"/>
            </a:endParaRPr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4294967295"/>
          </p:nvPr>
        </p:nvSpPr>
        <p:spPr>
          <a:xfrm>
            <a:off x="4929190" y="1285860"/>
            <a:ext cx="4041775" cy="82231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algn="ctr"/>
            <a:r>
              <a:rPr lang="ro-RO" b="1" dirty="0">
                <a:latin typeface="Bookman Old Style" pitchFamily="18" charset="0"/>
              </a:rPr>
              <a:t>MIŞCARE RECTILINIE UNIFORM ACCELERATĂ  </a:t>
            </a:r>
            <a:endParaRPr lang="ro-RO" b="1" i="1" dirty="0">
              <a:latin typeface="Bookman Old Style" pitchFamily="18" charset="0"/>
            </a:endParaRPr>
          </a:p>
          <a:p>
            <a:pPr algn="ctr">
              <a:buNone/>
            </a:pPr>
            <a:r>
              <a:rPr lang="ro-RO" i="1" dirty="0">
                <a:latin typeface="Bookman Old Style" pitchFamily="18" charset="0"/>
              </a:rPr>
              <a:t>Mişcare sub acţiunea unei forţe constante orientată în sensul deplasării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285719" y="2143116"/>
            <a:ext cx="4842251" cy="2143140"/>
            <a:chOff x="1112839" y="1799311"/>
            <a:chExt cx="5102235" cy="2240878"/>
          </a:xfrm>
        </p:grpSpPr>
        <p:sp>
          <p:nvSpPr>
            <p:cNvPr id="27" name="Line 22"/>
            <p:cNvSpPr>
              <a:spLocks noChangeShapeType="1"/>
            </p:cNvSpPr>
            <p:nvPr/>
          </p:nvSpPr>
          <p:spPr bwMode="auto">
            <a:xfrm flipV="1">
              <a:off x="2866999" y="2738251"/>
              <a:ext cx="2348756" cy="1062765"/>
            </a:xfrm>
            <a:prstGeom prst="line">
              <a:avLst/>
            </a:prstGeom>
            <a:noFill/>
            <a:ln w="34925" cap="sq">
              <a:solidFill>
                <a:srgbClr val="00B050"/>
              </a:solidFill>
              <a:round/>
              <a:headEnd type="none" w="sm" len="sm"/>
              <a:tailEnd type="none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1714480" y="2071678"/>
              <a:ext cx="3357585" cy="1500198"/>
            </a:xfrm>
            <a:prstGeom prst="line">
              <a:avLst/>
            </a:prstGeom>
            <a:noFill/>
            <a:ln w="34925" cap="sq">
              <a:solidFill>
                <a:srgbClr val="FF0066"/>
              </a:solidFill>
              <a:round/>
              <a:headEnd type="none" w="sm" len="sm"/>
              <a:tailEnd type="none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 flipH="1" flipV="1">
              <a:off x="1727046" y="2686434"/>
              <a:ext cx="2702077" cy="1171193"/>
            </a:xfrm>
            <a:prstGeom prst="line">
              <a:avLst/>
            </a:prstGeom>
            <a:noFill/>
            <a:ln w="34925" cap="sq">
              <a:solidFill>
                <a:srgbClr val="FF9900"/>
              </a:solidFill>
              <a:round/>
              <a:headEnd type="none" w="sm" len="sm"/>
              <a:tailEnd type="none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8" name="Line 16"/>
            <p:cNvSpPr>
              <a:spLocks noChangeShapeType="1"/>
            </p:cNvSpPr>
            <p:nvPr/>
          </p:nvSpPr>
          <p:spPr bwMode="auto">
            <a:xfrm>
              <a:off x="2400655" y="2116458"/>
              <a:ext cx="2859355" cy="1434732"/>
            </a:xfrm>
            <a:prstGeom prst="line">
              <a:avLst/>
            </a:prstGeom>
            <a:noFill/>
            <a:ln w="34925" cap="sq">
              <a:solidFill>
                <a:schemeClr val="accent2"/>
              </a:solidFill>
              <a:round/>
              <a:headEnd type="none" w="sm" len="sm"/>
              <a:tailEnd type="none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>
              <a:off x="1830679" y="3100962"/>
              <a:ext cx="3472075" cy="3108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stealth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0" name="Line 10"/>
            <p:cNvSpPr>
              <a:spLocks noChangeShapeType="1"/>
            </p:cNvSpPr>
            <p:nvPr/>
          </p:nvSpPr>
          <p:spPr bwMode="auto">
            <a:xfrm flipV="1">
              <a:off x="3592422" y="1857379"/>
              <a:ext cx="31089" cy="1966115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stealth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1" name="Line 12"/>
            <p:cNvSpPr>
              <a:spLocks noChangeShapeType="1"/>
            </p:cNvSpPr>
            <p:nvPr/>
          </p:nvSpPr>
          <p:spPr bwMode="auto">
            <a:xfrm>
              <a:off x="4421479" y="3049146"/>
              <a:ext cx="0" cy="106277"/>
            </a:xfrm>
            <a:prstGeom prst="line">
              <a:avLst/>
            </a:prstGeom>
            <a:noFill/>
            <a:ln w="34925" cap="sq">
              <a:solidFill>
                <a:srgbClr val="00FF00"/>
              </a:solidFill>
              <a:round/>
              <a:headEnd type="none" w="sm" len="sm"/>
              <a:tailEnd type="none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2" name="Line 13"/>
            <p:cNvSpPr>
              <a:spLocks noChangeShapeType="1"/>
            </p:cNvSpPr>
            <p:nvPr/>
          </p:nvSpPr>
          <p:spPr bwMode="auto">
            <a:xfrm>
              <a:off x="2711550" y="3049146"/>
              <a:ext cx="0" cy="106277"/>
            </a:xfrm>
            <a:prstGeom prst="line">
              <a:avLst/>
            </a:prstGeom>
            <a:noFill/>
            <a:ln w="34925" cap="sq">
              <a:solidFill>
                <a:srgbClr val="00FF00"/>
              </a:solidFill>
              <a:round/>
              <a:headEnd type="none" w="sm" len="sm"/>
              <a:tailEnd type="none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3" name="Line 14"/>
            <p:cNvSpPr>
              <a:spLocks noChangeShapeType="1"/>
            </p:cNvSpPr>
            <p:nvPr/>
          </p:nvSpPr>
          <p:spPr bwMode="auto">
            <a:xfrm rot="960000" flipH="1">
              <a:off x="3564000" y="2686434"/>
              <a:ext cx="102120" cy="31089"/>
            </a:xfrm>
            <a:prstGeom prst="line">
              <a:avLst/>
            </a:prstGeom>
            <a:noFill/>
            <a:ln w="34925" cap="sq">
              <a:solidFill>
                <a:srgbClr val="37FF91"/>
              </a:solidFill>
              <a:round/>
              <a:headEnd type="none" w="sm" len="sm"/>
              <a:tailEnd type="none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34" name="Line 15"/>
            <p:cNvSpPr>
              <a:spLocks noChangeShapeType="1"/>
            </p:cNvSpPr>
            <p:nvPr/>
          </p:nvSpPr>
          <p:spPr bwMode="auto">
            <a:xfrm rot="960000" flipH="1">
              <a:off x="3540607" y="3463674"/>
              <a:ext cx="102120" cy="31089"/>
            </a:xfrm>
            <a:prstGeom prst="line">
              <a:avLst/>
            </a:prstGeom>
            <a:noFill/>
            <a:ln w="34925" cap="sq">
              <a:solidFill>
                <a:srgbClr val="37FF91"/>
              </a:solidFill>
              <a:round/>
              <a:headEnd type="none" w="sm" len="sm"/>
              <a:tailEnd type="none" w="lg" len="lg"/>
            </a:ln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pic>
          <p:nvPicPr>
            <p:cNvPr id="36" name="Object 1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99684" y="2582804"/>
              <a:ext cx="204025" cy="246126"/>
            </a:xfrm>
            <a:prstGeom prst="rect">
              <a:avLst/>
            </a:prstGeom>
            <a:noFill/>
          </p:spPr>
        </p:pic>
        <p:pic>
          <p:nvPicPr>
            <p:cNvPr id="41" name="Object 2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99684" y="3360044"/>
              <a:ext cx="204025" cy="246126"/>
            </a:xfrm>
            <a:prstGeom prst="rect">
              <a:avLst/>
            </a:prstGeom>
            <a:noFill/>
          </p:spPr>
        </p:pic>
        <p:pic>
          <p:nvPicPr>
            <p:cNvPr id="42" name="Object 2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44236" y="1799311"/>
              <a:ext cx="238346" cy="238347"/>
            </a:xfrm>
            <a:prstGeom prst="rect">
              <a:avLst/>
            </a:prstGeom>
            <a:noFill/>
          </p:spPr>
        </p:pic>
        <p:pic>
          <p:nvPicPr>
            <p:cNvPr id="43" name="Object 2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05040" y="3080453"/>
              <a:ext cx="183062" cy="256833"/>
            </a:xfrm>
            <a:prstGeom prst="rect">
              <a:avLst/>
            </a:prstGeom>
            <a:noFill/>
          </p:spPr>
        </p:pic>
        <p:graphicFrame>
          <p:nvGraphicFramePr>
            <p:cNvPr id="148503" name="Object 23"/>
            <p:cNvGraphicFramePr>
              <a:graphicFrameLocks noChangeAspect="1"/>
            </p:cNvGraphicFramePr>
            <p:nvPr/>
          </p:nvGraphicFramePr>
          <p:xfrm>
            <a:off x="4475311" y="2285992"/>
            <a:ext cx="1739763" cy="584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26" name="Equation" r:id="rId6" imgW="1091880" imgH="368280" progId="Equation.DSMT4">
                    <p:embed/>
                  </p:oleObj>
                </mc:Choice>
                <mc:Fallback>
                  <p:oleObj name="Equation" r:id="rId6" imgW="1091880" imgH="368280" progId="Equation.DSMT4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5311" y="2285992"/>
                          <a:ext cx="1739763" cy="584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8500" name="Object 20"/>
            <p:cNvGraphicFramePr>
              <a:graphicFrameLocks noChangeAspect="1"/>
            </p:cNvGraphicFramePr>
            <p:nvPr/>
          </p:nvGraphicFramePr>
          <p:xfrm>
            <a:off x="4424374" y="3438525"/>
            <a:ext cx="1790700" cy="6016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27" name="Equation" r:id="rId8" imgW="1091880" imgH="368280" progId="Equation.DSMT4">
                    <p:embed/>
                  </p:oleObj>
                </mc:Choice>
                <mc:Fallback>
                  <p:oleObj name="Equation" r:id="rId8" imgW="1091880" imgH="368280" progId="Equation.DSMT4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4374" y="3438525"/>
                          <a:ext cx="1790700" cy="6016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8498" name="Object 18"/>
            <p:cNvGraphicFramePr>
              <a:graphicFrameLocks noChangeAspect="1"/>
            </p:cNvGraphicFramePr>
            <p:nvPr/>
          </p:nvGraphicFramePr>
          <p:xfrm>
            <a:off x="5357818" y="3000372"/>
            <a:ext cx="144462" cy="249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29" name="Equation" r:id="rId10" imgW="88560" imgH="152280" progId="Equation.DSMT4">
                    <p:embed/>
                  </p:oleObj>
                </mc:Choice>
                <mc:Fallback>
                  <p:oleObj name="Equation" r:id="rId10" imgW="88560" imgH="152280" progId="Equation.DSMT4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57818" y="3000372"/>
                          <a:ext cx="144462" cy="2492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8505" name="Object 25"/>
            <p:cNvGraphicFramePr>
              <a:graphicFrameLocks noChangeAspect="1"/>
            </p:cNvGraphicFramePr>
            <p:nvPr/>
          </p:nvGraphicFramePr>
          <p:xfrm>
            <a:off x="1112839" y="2285992"/>
            <a:ext cx="1708441" cy="5921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0" name="Equation" r:id="rId12" imgW="1168200" imgH="406080" progId="Equation.DSMT4">
                    <p:embed/>
                  </p:oleObj>
                </mc:Choice>
                <mc:Fallback>
                  <p:oleObj name="Equation" r:id="rId12" imgW="1168200" imgH="406080" progId="Equation.DSMT4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2839" y="2285992"/>
                          <a:ext cx="1708441" cy="5921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8501" name="Object 21"/>
            <p:cNvGraphicFramePr>
              <a:graphicFrameLocks noChangeAspect="1"/>
            </p:cNvGraphicFramePr>
            <p:nvPr/>
          </p:nvGraphicFramePr>
          <p:xfrm>
            <a:off x="1112839" y="3438525"/>
            <a:ext cx="1616075" cy="542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28" name="Equation" r:id="rId14" imgW="1091880" imgH="368280" progId="Equation.DSMT4">
                    <p:embed/>
                  </p:oleObj>
                </mc:Choice>
                <mc:Fallback>
                  <p:oleObj name="Equation" r:id="rId14" imgW="1091880" imgH="368280" progId="Equation.DSMT4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2839" y="3438525"/>
                          <a:ext cx="1616075" cy="5429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" name="Group 50"/>
          <p:cNvGrpSpPr/>
          <p:nvPr/>
        </p:nvGrpSpPr>
        <p:grpSpPr>
          <a:xfrm>
            <a:off x="6000760" y="2214554"/>
            <a:ext cx="2428892" cy="2587624"/>
            <a:chOff x="1143000" y="3657600"/>
            <a:chExt cx="2395526" cy="2730500"/>
          </a:xfrm>
        </p:grpSpPr>
        <p:sp>
          <p:nvSpPr>
            <p:cNvPr id="52" name="Freeform 18"/>
            <p:cNvSpPr>
              <a:spLocks/>
            </p:cNvSpPr>
            <p:nvPr/>
          </p:nvSpPr>
          <p:spPr bwMode="auto">
            <a:xfrm>
              <a:off x="1143000" y="4595813"/>
              <a:ext cx="784225" cy="1063625"/>
            </a:xfrm>
            <a:custGeom>
              <a:avLst/>
              <a:gdLst>
                <a:gd name="T0" fmla="*/ 2147483647 w 432"/>
                <a:gd name="T1" fmla="*/ 2147483647 h 592"/>
                <a:gd name="T2" fmla="*/ 2147483647 w 432"/>
                <a:gd name="T3" fmla="*/ 2147483647 h 592"/>
                <a:gd name="T4" fmla="*/ 0 w 432"/>
                <a:gd name="T5" fmla="*/ 0 h 592"/>
                <a:gd name="T6" fmla="*/ 0 60000 65536"/>
                <a:gd name="T7" fmla="*/ 0 60000 65536"/>
                <a:gd name="T8" fmla="*/ 0 60000 65536"/>
                <a:gd name="T9" fmla="*/ 0 w 432"/>
                <a:gd name="T10" fmla="*/ 0 h 592"/>
                <a:gd name="T11" fmla="*/ 432 w 432"/>
                <a:gd name="T12" fmla="*/ 592 h 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592">
                  <a:moveTo>
                    <a:pt x="432" y="384"/>
                  </a:moveTo>
                  <a:cubicBezTo>
                    <a:pt x="372" y="488"/>
                    <a:pt x="312" y="592"/>
                    <a:pt x="240" y="528"/>
                  </a:cubicBezTo>
                  <a:cubicBezTo>
                    <a:pt x="168" y="464"/>
                    <a:pt x="40" y="88"/>
                    <a:pt x="0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3" name="Line 9"/>
            <p:cNvSpPr>
              <a:spLocks noChangeShapeType="1"/>
            </p:cNvSpPr>
            <p:nvPr/>
          </p:nvSpPr>
          <p:spPr bwMode="auto">
            <a:xfrm flipV="1">
              <a:off x="1927225" y="3733800"/>
              <a:ext cx="0" cy="258762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arrow" w="med" len="lg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4" name="Line 10"/>
            <p:cNvSpPr>
              <a:spLocks noChangeShapeType="1"/>
            </p:cNvSpPr>
            <p:nvPr/>
          </p:nvSpPr>
          <p:spPr bwMode="auto">
            <a:xfrm>
              <a:off x="1230313" y="5976938"/>
              <a:ext cx="2196000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5" name="Line 14"/>
            <p:cNvSpPr>
              <a:spLocks noChangeShapeType="1"/>
            </p:cNvSpPr>
            <p:nvPr/>
          </p:nvSpPr>
          <p:spPr bwMode="auto">
            <a:xfrm flipV="1">
              <a:off x="1927225" y="5257800"/>
              <a:ext cx="815975" cy="546100"/>
            </a:xfrm>
            <a:prstGeom prst="line">
              <a:avLst/>
            </a:prstGeom>
            <a:noFill/>
            <a:ln w="25400" cap="sq">
              <a:solidFill>
                <a:schemeClr val="hlink"/>
              </a:solidFill>
              <a:round/>
              <a:headEnd type="oval" w="med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6" name="Line 15"/>
            <p:cNvSpPr>
              <a:spLocks noChangeShapeType="1"/>
            </p:cNvSpPr>
            <p:nvPr/>
          </p:nvSpPr>
          <p:spPr bwMode="auto">
            <a:xfrm flipH="1">
              <a:off x="1404938" y="5803900"/>
              <a:ext cx="522287" cy="3444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" name="Line 17"/>
            <p:cNvSpPr>
              <a:spLocks noChangeShapeType="1"/>
            </p:cNvSpPr>
            <p:nvPr/>
          </p:nvSpPr>
          <p:spPr bwMode="auto">
            <a:xfrm flipV="1">
              <a:off x="1928795" y="4286255"/>
              <a:ext cx="642942" cy="1020763"/>
            </a:xfrm>
            <a:prstGeom prst="line">
              <a:avLst/>
            </a:prstGeom>
            <a:noFill/>
            <a:ln w="25400" cap="sq">
              <a:solidFill>
                <a:srgbClr val="FF0066"/>
              </a:solidFill>
              <a:round/>
              <a:headEnd type="oval" w="med" len="sm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" name="Text Box 21"/>
            <p:cNvSpPr txBox="1">
              <a:spLocks noChangeArrowheads="1"/>
            </p:cNvSpPr>
            <p:nvPr/>
          </p:nvSpPr>
          <p:spPr bwMode="auto">
            <a:xfrm>
              <a:off x="1295400" y="3657600"/>
              <a:ext cx="685800" cy="33655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i="1" dirty="0">
                  <a:latin typeface="Bookman Old Style" pitchFamily="18" charset="0"/>
                </a:rPr>
                <a:t>x, v</a:t>
              </a:r>
              <a:endParaRPr lang="ro-RO" sz="1600" i="1" dirty="0">
                <a:latin typeface="Bookman Old Style" pitchFamily="18" charset="0"/>
              </a:endParaRPr>
            </a:p>
          </p:txBody>
        </p:sp>
        <p:sp>
          <p:nvSpPr>
            <p:cNvPr id="59" name="Text Box 22"/>
            <p:cNvSpPr txBox="1">
              <a:spLocks noChangeArrowheads="1"/>
            </p:cNvSpPr>
            <p:nvPr/>
          </p:nvSpPr>
          <p:spPr bwMode="auto">
            <a:xfrm>
              <a:off x="1785918" y="6041098"/>
              <a:ext cx="748032" cy="318688"/>
            </a:xfrm>
            <a:prstGeom prst="rect">
              <a:avLst/>
            </a:prstGeom>
            <a:noFill/>
            <a:ln w="25400" cap="sq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o-RO" sz="1200" b="1" i="1" dirty="0">
                  <a:solidFill>
                    <a:srgbClr val="00B050"/>
                  </a:solidFill>
                  <a:latin typeface="Bookman Old Style" pitchFamily="18" charset="0"/>
                </a:rPr>
                <a:t>t</a:t>
              </a:r>
              <a:r>
                <a:rPr lang="ro-RO" sz="1200" b="1" i="1" baseline="-25000" dirty="0">
                  <a:solidFill>
                    <a:srgbClr val="00B050"/>
                  </a:solidFill>
                  <a:latin typeface="Bookman Old Style" pitchFamily="18" charset="0"/>
                </a:rPr>
                <a:t>0</a:t>
              </a:r>
              <a:r>
                <a:rPr lang="ro-RO" sz="1200" b="1" i="1" dirty="0">
                  <a:solidFill>
                    <a:srgbClr val="00B050"/>
                  </a:solidFill>
                  <a:latin typeface="Bookman Old Style" pitchFamily="18" charset="0"/>
                </a:rPr>
                <a:t>= </a:t>
              </a:r>
              <a:r>
                <a:rPr lang="en-US" sz="1200" b="1" dirty="0">
                  <a:solidFill>
                    <a:srgbClr val="00B050"/>
                  </a:solidFill>
                  <a:latin typeface="Bookman Old Style" pitchFamily="18" charset="0"/>
                </a:rPr>
                <a:t>O</a:t>
              </a:r>
              <a:endParaRPr lang="ro-RO" sz="1200" b="1" dirty="0">
                <a:solidFill>
                  <a:srgbClr val="00B050"/>
                </a:solidFill>
                <a:latin typeface="Bookman Old Style" pitchFamily="18" charset="0"/>
              </a:endParaRPr>
            </a:p>
          </p:txBody>
        </p:sp>
        <p:sp>
          <p:nvSpPr>
            <p:cNvPr id="60" name="Text Box 23"/>
            <p:cNvSpPr txBox="1">
              <a:spLocks noChangeArrowheads="1"/>
            </p:cNvSpPr>
            <p:nvPr/>
          </p:nvSpPr>
          <p:spPr bwMode="auto">
            <a:xfrm>
              <a:off x="2928926" y="5572140"/>
              <a:ext cx="609600" cy="33655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i="1" dirty="0">
                  <a:latin typeface="Bookman Old Style" pitchFamily="18" charset="0"/>
                </a:rPr>
                <a:t>t</a:t>
              </a:r>
              <a:endParaRPr lang="ro-RO" sz="1600" i="1" dirty="0">
                <a:latin typeface="Bookman Old Style" pitchFamily="18" charset="0"/>
              </a:endParaRPr>
            </a:p>
          </p:txBody>
        </p:sp>
        <p:sp>
          <p:nvSpPr>
            <p:cNvPr id="61" name="Text Box 40"/>
            <p:cNvSpPr txBox="1">
              <a:spLocks noChangeArrowheads="1"/>
            </p:cNvSpPr>
            <p:nvPr/>
          </p:nvSpPr>
          <p:spPr bwMode="auto">
            <a:xfrm>
              <a:off x="2357422" y="4786322"/>
              <a:ext cx="696913" cy="338554"/>
            </a:xfrm>
            <a:prstGeom prst="rect">
              <a:avLst/>
            </a:prstGeom>
            <a:noFill/>
            <a:ln w="25400" cap="sq" cmpd="thinThick">
              <a:solidFill>
                <a:schemeClr val="tx2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b="1" i="1" dirty="0">
                  <a:solidFill>
                    <a:srgbClr val="FF0000"/>
                  </a:solidFill>
                  <a:latin typeface="Bookman Old Style" pitchFamily="18" charset="0"/>
                </a:rPr>
                <a:t>a&gt;0</a:t>
              </a:r>
              <a:endParaRPr lang="ro-RO" sz="1600" b="1" i="1" dirty="0">
                <a:solidFill>
                  <a:srgbClr val="FF0000"/>
                </a:solidFill>
                <a:latin typeface="Bookman Old Style" pitchFamily="18" charset="0"/>
              </a:endParaRPr>
            </a:p>
          </p:txBody>
        </p:sp>
        <p:graphicFrame>
          <p:nvGraphicFramePr>
            <p:cNvPr id="62" name="Object 42"/>
            <p:cNvGraphicFramePr>
              <a:graphicFrameLocks noChangeAspect="1"/>
            </p:cNvGraphicFramePr>
            <p:nvPr/>
          </p:nvGraphicFramePr>
          <p:xfrm>
            <a:off x="2000232" y="5137013"/>
            <a:ext cx="308110" cy="371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1" name="Equation" r:id="rId16" imgW="190440" imgH="228600" progId="Equation.DSMT4">
                    <p:embed/>
                  </p:oleObj>
                </mc:Choice>
                <mc:Fallback>
                  <p:oleObj name="Equation" r:id="rId16" imgW="190440" imgH="228600" progId="Equation.DSMT4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0232" y="5137013"/>
                          <a:ext cx="308110" cy="3716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" name="Object 43"/>
            <p:cNvGraphicFramePr>
              <a:graphicFrameLocks noChangeAspect="1"/>
            </p:cNvGraphicFramePr>
            <p:nvPr/>
          </p:nvGraphicFramePr>
          <p:xfrm>
            <a:off x="1190625" y="5429250"/>
            <a:ext cx="388938" cy="387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2" name="Equation" r:id="rId18" imgW="203040" imgH="203040" progId="Equation.DSMT4">
                    <p:embed/>
                  </p:oleObj>
                </mc:Choice>
                <mc:Fallback>
                  <p:oleObj name="Equation" r:id="rId18" imgW="203040" imgH="203040" progId="Equation.DSMT4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0625" y="5429250"/>
                          <a:ext cx="388938" cy="3873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" name="Object 44"/>
            <p:cNvGraphicFramePr>
              <a:graphicFrameLocks noChangeAspect="1"/>
            </p:cNvGraphicFramePr>
            <p:nvPr/>
          </p:nvGraphicFramePr>
          <p:xfrm>
            <a:off x="1489075" y="6000750"/>
            <a:ext cx="314325" cy="387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3" name="Equation" r:id="rId20" imgW="164880" imgH="203040" progId="Equation.DSMT4">
                    <p:embed/>
                  </p:oleObj>
                </mc:Choice>
                <mc:Fallback>
                  <p:oleObj name="Equation" r:id="rId20" imgW="164880" imgH="203040" progId="Equation.DSMT4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9075" y="6000750"/>
                          <a:ext cx="314325" cy="3873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" name="Line 13"/>
            <p:cNvSpPr>
              <a:spLocks noChangeShapeType="1"/>
            </p:cNvSpPr>
            <p:nvPr/>
          </p:nvSpPr>
          <p:spPr bwMode="auto">
            <a:xfrm>
              <a:off x="1640794" y="5562600"/>
              <a:ext cx="288000" cy="0"/>
            </a:xfrm>
            <a:prstGeom prst="line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  <a:prstDash val="dash"/>
              <a:round/>
              <a:headEnd type="oval" w="med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" name="Line 11"/>
            <p:cNvSpPr>
              <a:spLocks noChangeShapeType="1"/>
            </p:cNvSpPr>
            <p:nvPr/>
          </p:nvSpPr>
          <p:spPr bwMode="auto">
            <a:xfrm flipV="1">
              <a:off x="1643042" y="5562600"/>
              <a:ext cx="0" cy="431800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sm"/>
              <a:tailEnd type="oval" w="med" len="med"/>
            </a:ln>
          </p:spPr>
          <p:txBody>
            <a:bodyPr wrap="none"/>
            <a:lstStyle/>
            <a:p>
              <a:endParaRPr lang="en-US"/>
            </a:p>
          </p:txBody>
        </p:sp>
        <p:graphicFrame>
          <p:nvGraphicFramePr>
            <p:cNvPr id="67" name="Object 45"/>
            <p:cNvGraphicFramePr>
              <a:graphicFrameLocks noChangeAspect="1"/>
            </p:cNvGraphicFramePr>
            <p:nvPr/>
          </p:nvGraphicFramePr>
          <p:xfrm>
            <a:off x="2070300" y="5625780"/>
            <a:ext cx="309100" cy="397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4" name="Equation" r:id="rId22" imgW="177480" imgH="228600" progId="Equation.DSMT4">
                    <p:embed/>
                  </p:oleObj>
                </mc:Choice>
                <mc:Fallback>
                  <p:oleObj name="Equation" r:id="rId22" imgW="177480" imgH="228600" progId="Equation.DSMT4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0300" y="5625780"/>
                          <a:ext cx="309100" cy="397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5" name="Group 84"/>
          <p:cNvGrpSpPr/>
          <p:nvPr/>
        </p:nvGrpSpPr>
        <p:grpSpPr>
          <a:xfrm>
            <a:off x="642910" y="4416451"/>
            <a:ext cx="2790305" cy="2227259"/>
            <a:chOff x="5357818" y="3810000"/>
            <a:chExt cx="3028968" cy="2417763"/>
          </a:xfrm>
        </p:grpSpPr>
        <p:sp>
          <p:nvSpPr>
            <p:cNvPr id="68" name="Line 32"/>
            <p:cNvSpPr>
              <a:spLocks noChangeShapeType="1"/>
            </p:cNvSpPr>
            <p:nvPr/>
          </p:nvSpPr>
          <p:spPr bwMode="auto">
            <a:xfrm flipH="1">
              <a:off x="5791200" y="5029200"/>
              <a:ext cx="381000" cy="533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9" name="Line 24"/>
            <p:cNvSpPr>
              <a:spLocks noChangeShapeType="1"/>
            </p:cNvSpPr>
            <p:nvPr/>
          </p:nvSpPr>
          <p:spPr bwMode="auto">
            <a:xfrm flipV="1">
              <a:off x="6172200" y="3886200"/>
              <a:ext cx="0" cy="2286000"/>
            </a:xfrm>
            <a:prstGeom prst="line">
              <a:avLst/>
            </a:prstGeom>
            <a:noFill/>
            <a:ln w="31750" cap="sq">
              <a:solidFill>
                <a:schemeClr val="tx1"/>
              </a:solidFill>
              <a:round/>
              <a:headEnd type="none" w="sm" len="sm"/>
              <a:tailEnd type="arrow" w="med" len="lg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0" name="Line 25"/>
            <p:cNvSpPr>
              <a:spLocks noChangeShapeType="1"/>
            </p:cNvSpPr>
            <p:nvPr/>
          </p:nvSpPr>
          <p:spPr bwMode="auto">
            <a:xfrm>
              <a:off x="5638800" y="5867400"/>
              <a:ext cx="2590800" cy="0"/>
            </a:xfrm>
            <a:prstGeom prst="line">
              <a:avLst/>
            </a:prstGeom>
            <a:noFill/>
            <a:ln w="31750" cap="sq">
              <a:solidFill>
                <a:schemeClr val="tx1"/>
              </a:solidFill>
              <a:round/>
              <a:headEnd type="none" w="sm" len="sm"/>
              <a:tailEnd type="arrow" w="med" len="lg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" name="Line 27"/>
            <p:cNvSpPr>
              <a:spLocks noChangeShapeType="1"/>
            </p:cNvSpPr>
            <p:nvPr/>
          </p:nvSpPr>
          <p:spPr bwMode="auto">
            <a:xfrm>
              <a:off x="6858000" y="4343400"/>
              <a:ext cx="0" cy="1524000"/>
            </a:xfrm>
            <a:prstGeom prst="line">
              <a:avLst/>
            </a:prstGeom>
            <a:noFill/>
            <a:ln w="31750">
              <a:solidFill>
                <a:schemeClr val="accent6">
                  <a:lumMod val="75000"/>
                </a:schemeClr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2" name="Line 28"/>
            <p:cNvSpPr>
              <a:spLocks noChangeShapeType="1"/>
            </p:cNvSpPr>
            <p:nvPr/>
          </p:nvSpPr>
          <p:spPr bwMode="auto">
            <a:xfrm flipH="1" flipV="1">
              <a:off x="6172200" y="5562600"/>
              <a:ext cx="1066800" cy="457200"/>
            </a:xfrm>
            <a:prstGeom prst="line">
              <a:avLst/>
            </a:prstGeom>
            <a:noFill/>
            <a:ln w="317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3" name="Line 29"/>
            <p:cNvSpPr>
              <a:spLocks noChangeShapeType="1"/>
            </p:cNvSpPr>
            <p:nvPr/>
          </p:nvSpPr>
          <p:spPr bwMode="auto">
            <a:xfrm flipH="1" flipV="1">
              <a:off x="5715000" y="5334000"/>
              <a:ext cx="457200" cy="2286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4" name="Freeform 31"/>
            <p:cNvSpPr>
              <a:spLocks/>
            </p:cNvSpPr>
            <p:nvPr/>
          </p:nvSpPr>
          <p:spPr bwMode="auto">
            <a:xfrm>
              <a:off x="6172200" y="4305300"/>
              <a:ext cx="1219200" cy="723900"/>
            </a:xfrm>
            <a:custGeom>
              <a:avLst/>
              <a:gdLst>
                <a:gd name="T0" fmla="*/ 0 w 768"/>
                <a:gd name="T1" fmla="*/ 456 h 456"/>
                <a:gd name="T2" fmla="*/ 432 w 768"/>
                <a:gd name="T3" fmla="*/ 24 h 456"/>
                <a:gd name="T4" fmla="*/ 768 w 768"/>
                <a:gd name="T5" fmla="*/ 312 h 456"/>
                <a:gd name="T6" fmla="*/ 0 60000 65536"/>
                <a:gd name="T7" fmla="*/ 0 60000 65536"/>
                <a:gd name="T8" fmla="*/ 0 60000 65536"/>
                <a:gd name="T9" fmla="*/ 0 w 768"/>
                <a:gd name="T10" fmla="*/ 0 h 456"/>
                <a:gd name="T11" fmla="*/ 768 w 768"/>
                <a:gd name="T12" fmla="*/ 456 h 4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68" h="456">
                  <a:moveTo>
                    <a:pt x="0" y="456"/>
                  </a:moveTo>
                  <a:cubicBezTo>
                    <a:pt x="152" y="252"/>
                    <a:pt x="304" y="48"/>
                    <a:pt x="432" y="24"/>
                  </a:cubicBezTo>
                  <a:cubicBezTo>
                    <a:pt x="560" y="0"/>
                    <a:pt x="712" y="264"/>
                    <a:pt x="768" y="312"/>
                  </a:cubicBezTo>
                </a:path>
              </a:pathLst>
            </a:custGeom>
            <a:noFill/>
            <a:ln w="31750" cap="sq">
              <a:solidFill>
                <a:srgbClr val="FF0066"/>
              </a:solidFill>
              <a:round/>
              <a:headEnd type="oval" w="med" len="med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" name="Text Box 36"/>
            <p:cNvSpPr txBox="1">
              <a:spLocks noChangeArrowheads="1"/>
            </p:cNvSpPr>
            <p:nvPr/>
          </p:nvSpPr>
          <p:spPr bwMode="auto">
            <a:xfrm>
              <a:off x="5410200" y="3810000"/>
              <a:ext cx="685800" cy="336550"/>
            </a:xfrm>
            <a:prstGeom prst="rect">
              <a:avLst/>
            </a:prstGeom>
            <a:noFill/>
            <a:ln w="1905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i="1" dirty="0">
                  <a:latin typeface="Palatino Linotype" pitchFamily="18" charset="0"/>
                </a:rPr>
                <a:t>x, v</a:t>
              </a:r>
              <a:endParaRPr lang="ro-RO" sz="1600" i="1" dirty="0">
                <a:latin typeface="Palatino Linotype" pitchFamily="18" charset="0"/>
              </a:endParaRPr>
            </a:p>
          </p:txBody>
        </p:sp>
        <p:sp>
          <p:nvSpPr>
            <p:cNvPr id="76" name="Text Box 39"/>
            <p:cNvSpPr txBox="1">
              <a:spLocks noChangeArrowheads="1"/>
            </p:cNvSpPr>
            <p:nvPr/>
          </p:nvSpPr>
          <p:spPr bwMode="auto">
            <a:xfrm>
              <a:off x="7929586" y="5429264"/>
              <a:ext cx="457200" cy="336550"/>
            </a:xfrm>
            <a:prstGeom prst="rect">
              <a:avLst/>
            </a:prstGeom>
            <a:noFill/>
            <a:ln w="3175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i="1" dirty="0">
                  <a:latin typeface="Palatino Linotype" pitchFamily="18" charset="0"/>
                </a:rPr>
                <a:t>t</a:t>
              </a:r>
              <a:endParaRPr lang="ro-RO" sz="1600" i="1" dirty="0">
                <a:latin typeface="Palatino Linotype" pitchFamily="18" charset="0"/>
              </a:endParaRPr>
            </a:p>
          </p:txBody>
        </p:sp>
        <p:sp>
          <p:nvSpPr>
            <p:cNvPr id="78" name="Text Box 41"/>
            <p:cNvSpPr txBox="1">
              <a:spLocks noChangeArrowheads="1"/>
            </p:cNvSpPr>
            <p:nvPr/>
          </p:nvSpPr>
          <p:spPr bwMode="auto">
            <a:xfrm>
              <a:off x="7143768" y="5000636"/>
              <a:ext cx="838200" cy="367512"/>
            </a:xfrm>
            <a:prstGeom prst="rect">
              <a:avLst/>
            </a:prstGeom>
            <a:noFill/>
            <a:ln w="31750" cap="sq" cmpd="thinThick">
              <a:solidFill>
                <a:schemeClr val="tx2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b="1" i="1" dirty="0">
                  <a:solidFill>
                    <a:srgbClr val="FF0000"/>
                  </a:solidFill>
                  <a:latin typeface="Bookman Old Style" pitchFamily="18" charset="0"/>
                </a:rPr>
                <a:t>a&lt;0</a:t>
              </a:r>
              <a:endParaRPr lang="ro-RO" sz="1600" b="1" i="1" dirty="0">
                <a:solidFill>
                  <a:srgbClr val="FF0000"/>
                </a:solidFill>
                <a:latin typeface="Bookman Old Style" pitchFamily="18" charset="0"/>
              </a:endParaRPr>
            </a:p>
          </p:txBody>
        </p:sp>
        <p:graphicFrame>
          <p:nvGraphicFramePr>
            <p:cNvPr id="79" name="Object 46"/>
            <p:cNvGraphicFramePr>
              <a:graphicFrameLocks noChangeAspect="1"/>
            </p:cNvGraphicFramePr>
            <p:nvPr/>
          </p:nvGraphicFramePr>
          <p:xfrm>
            <a:off x="5705475" y="4135438"/>
            <a:ext cx="338138" cy="338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5" name="Equation" r:id="rId24" imgW="203040" imgH="203040" progId="Equation.DSMT4">
                    <p:embed/>
                  </p:oleObj>
                </mc:Choice>
                <mc:Fallback>
                  <p:oleObj name="Equation" r:id="rId24" imgW="203040" imgH="203040" progId="Equation.DSMT4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05475" y="4135438"/>
                          <a:ext cx="338138" cy="338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" name="Object 47"/>
            <p:cNvGraphicFramePr>
              <a:graphicFrameLocks noChangeAspect="1"/>
            </p:cNvGraphicFramePr>
            <p:nvPr/>
          </p:nvGraphicFramePr>
          <p:xfrm>
            <a:off x="5846763" y="4821238"/>
            <a:ext cx="315912" cy="338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6" name="Equation" r:id="rId26" imgW="190440" imgH="203040" progId="Equation.DSMT4">
                    <p:embed/>
                  </p:oleObj>
                </mc:Choice>
                <mc:Fallback>
                  <p:oleObj name="Equation" r:id="rId26" imgW="190440" imgH="203040" progId="Equation.DSMT4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46763" y="4821238"/>
                          <a:ext cx="315912" cy="338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" name="Object 48"/>
            <p:cNvGraphicFramePr>
              <a:graphicFrameLocks noChangeAspect="1"/>
            </p:cNvGraphicFramePr>
            <p:nvPr/>
          </p:nvGraphicFramePr>
          <p:xfrm>
            <a:off x="5867400" y="5507038"/>
            <a:ext cx="274638" cy="338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7" name="Equation" r:id="rId28" imgW="164880" imgH="203040" progId="Equation.DSMT4">
                    <p:embed/>
                  </p:oleObj>
                </mc:Choice>
                <mc:Fallback>
                  <p:oleObj name="Equation" r:id="rId28" imgW="164880" imgH="203040" progId="Equation.DSMT4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67400" y="5507038"/>
                          <a:ext cx="274638" cy="338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" name="Object 49"/>
            <p:cNvGraphicFramePr>
              <a:graphicFrameLocks noChangeAspect="1"/>
            </p:cNvGraphicFramePr>
            <p:nvPr/>
          </p:nvGraphicFramePr>
          <p:xfrm>
            <a:off x="6696075" y="5888038"/>
            <a:ext cx="274638" cy="339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8" name="Equation" r:id="rId30" imgW="164880" imgH="203040" progId="Equation.DSMT4">
                    <p:embed/>
                  </p:oleObj>
                </mc:Choice>
                <mc:Fallback>
                  <p:oleObj name="Equation" r:id="rId30" imgW="164880" imgH="203040" progId="Equation.DSMT4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96075" y="5888038"/>
                          <a:ext cx="274638" cy="339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3" name="Text Box 22"/>
            <p:cNvSpPr txBox="1">
              <a:spLocks noChangeArrowheads="1"/>
            </p:cNvSpPr>
            <p:nvPr/>
          </p:nvSpPr>
          <p:spPr bwMode="auto">
            <a:xfrm>
              <a:off x="5357818" y="5867400"/>
              <a:ext cx="781045" cy="338554"/>
            </a:xfrm>
            <a:prstGeom prst="rect">
              <a:avLst/>
            </a:prstGeom>
            <a:noFill/>
            <a:ln w="25400" cap="sq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o-RO" sz="1600" i="1" dirty="0">
                  <a:solidFill>
                    <a:srgbClr val="00FF00"/>
                  </a:solidFill>
                  <a:latin typeface="Bookman Old Style" pitchFamily="18" charset="0"/>
                </a:rPr>
                <a:t>t</a:t>
              </a:r>
              <a:r>
                <a:rPr lang="ro-RO" sz="1600" i="1" baseline="-25000" dirty="0">
                  <a:solidFill>
                    <a:srgbClr val="00FF00"/>
                  </a:solidFill>
                  <a:latin typeface="Bookman Old Style" pitchFamily="18" charset="0"/>
                </a:rPr>
                <a:t>0 </a:t>
              </a:r>
              <a:r>
                <a:rPr lang="ro-RO" sz="1600" i="1" dirty="0">
                  <a:solidFill>
                    <a:srgbClr val="00FF00"/>
                  </a:solidFill>
                  <a:latin typeface="Bookman Old Style" pitchFamily="18" charset="0"/>
                </a:rPr>
                <a:t>= </a:t>
              </a:r>
              <a:r>
                <a:rPr lang="en-US" sz="1600" i="1" dirty="0">
                  <a:solidFill>
                    <a:srgbClr val="00FF00"/>
                  </a:solidFill>
                  <a:latin typeface="Bookman Old Style" pitchFamily="18" charset="0"/>
                </a:rPr>
                <a:t>O</a:t>
              </a:r>
              <a:endParaRPr lang="ro-RO" sz="1600" i="1" dirty="0">
                <a:solidFill>
                  <a:srgbClr val="00FF00"/>
                </a:solidFill>
                <a:latin typeface="Bookman Old Style" pitchFamily="18" charset="0"/>
              </a:endParaRPr>
            </a:p>
          </p:txBody>
        </p:sp>
        <p:sp>
          <p:nvSpPr>
            <p:cNvPr id="84" name="Line 26"/>
            <p:cNvSpPr>
              <a:spLocks noChangeShapeType="1"/>
            </p:cNvSpPr>
            <p:nvPr/>
          </p:nvSpPr>
          <p:spPr bwMode="auto">
            <a:xfrm>
              <a:off x="6172200" y="4343400"/>
              <a:ext cx="685800" cy="0"/>
            </a:xfrm>
            <a:prstGeom prst="line">
              <a:avLst/>
            </a:prstGeom>
            <a:noFill/>
            <a:ln w="31750">
              <a:solidFill>
                <a:schemeClr val="accent6">
                  <a:lumMod val="75000"/>
                </a:schemeClr>
              </a:solidFill>
              <a:prstDash val="dash"/>
              <a:round/>
              <a:headEnd type="none" w="sm" len="sm"/>
              <a:tailEnd type="oval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87" name="Text Placeholder 48"/>
          <p:cNvSpPr txBox="1">
            <a:spLocks/>
          </p:cNvSpPr>
          <p:nvPr/>
        </p:nvSpPr>
        <p:spPr>
          <a:xfrm>
            <a:off x="4429124" y="5286388"/>
            <a:ext cx="4041775" cy="8223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40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o-RO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MIŞCARE RECTILINIE UNIFORM ÎNCETINITĂ </a:t>
            </a:r>
            <a:endParaRPr kumimoji="0" lang="ro-RO" sz="3200" b="1" i="1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o-RO" sz="3200" b="0" i="1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Mişcare sub acţiunea unei forţe constante orientată în sens opus  deplasării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2" animBg="1"/>
      <p:bldP spid="89" grpId="1" animBg="1"/>
      <p:bldP spid="88" grpId="0" animBg="1"/>
      <p:bldP spid="47" grpId="0" build="p" animBg="1"/>
      <p:bldP spid="49" grpId="0" uiExpand="1" build="p" animBg="1"/>
      <p:bldP spid="8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5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Custom 2">
      <a:majorFont>
        <a:latin typeface="Book Antiqua"/>
        <a:ea typeface=""/>
        <a:cs typeface=""/>
      </a:majorFont>
      <a:minorFont>
        <a:latin typeface="Bookman Old Style"/>
        <a:ea typeface=""/>
        <a:cs typeface="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xpertize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FE55DA1-C17C-4486-BE4A-62CC3A37E9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2235</TotalTime>
  <Words>1249</Words>
  <Application>Microsoft Office PowerPoint</Application>
  <PresentationFormat>Expunere pe ecran (4:3)</PresentationFormat>
  <Paragraphs>134</Paragraphs>
  <Slides>11</Slides>
  <Notes>4</Notes>
  <HiddenSlides>1</HiddenSlides>
  <MMClips>0</MMClips>
  <ScaleCrop>false</ScaleCrop>
  <HeadingPairs>
    <vt:vector size="8" baseType="variant">
      <vt:variant>
        <vt:lpstr>Fonturi utilizate</vt:lpstr>
      </vt:variant>
      <vt:variant>
        <vt:i4>9</vt:i4>
      </vt:variant>
      <vt:variant>
        <vt:lpstr>Temă</vt:lpstr>
      </vt:variant>
      <vt:variant>
        <vt:i4>2</vt:i4>
      </vt:variant>
      <vt:variant>
        <vt:lpstr>Servere OLE încorporate</vt:lpstr>
      </vt:variant>
      <vt:variant>
        <vt:i4>2</vt:i4>
      </vt:variant>
      <vt:variant>
        <vt:lpstr>Titluri diapozitive</vt:lpstr>
      </vt:variant>
      <vt:variant>
        <vt:i4>11</vt:i4>
      </vt:variant>
    </vt:vector>
  </HeadingPairs>
  <TitlesOfParts>
    <vt:vector size="24" baseType="lpstr">
      <vt:lpstr>Arial</vt:lpstr>
      <vt:lpstr>Book Antiqua</vt:lpstr>
      <vt:lpstr>Bookman Old Style</vt:lpstr>
      <vt:lpstr>Calibri</vt:lpstr>
      <vt:lpstr>Palatino Linotype</vt:lpstr>
      <vt:lpstr>Times New Roman</vt:lpstr>
      <vt:lpstr>Wingdings</vt:lpstr>
      <vt:lpstr>Wingdings 2</vt:lpstr>
      <vt:lpstr>Wingdings 3</vt:lpstr>
      <vt:lpstr>Theme5</vt:lpstr>
      <vt:lpstr>Custom Design</vt:lpstr>
      <vt:lpstr>Equation</vt:lpstr>
      <vt:lpstr>Document</vt:lpstr>
      <vt:lpstr>Principiile mecanicii clasice</vt:lpstr>
      <vt:lpstr>PRINCIPIUL I – al INERŢIEI</vt:lpstr>
      <vt:lpstr>PRINCIPIUL II al FORŢEI</vt:lpstr>
      <vt:lpstr>MIŞCAREA în prezenţa ACŢIUNII CONSTANTE</vt:lpstr>
      <vt:lpstr>PRINCIPIUL III al ACŢIUNILOR RECIPROCE</vt:lpstr>
      <vt:lpstr>PRINCIPIILE MECANICII CLASICE</vt:lpstr>
      <vt:lpstr>MŞCĂRI – CONDIŢII- LEGI</vt:lpstr>
      <vt:lpstr>SPECIFICAŢII   UTILE</vt:lpstr>
      <vt:lpstr>REPREZENTĂRI GRAFICE</vt:lpstr>
      <vt:lpstr>CLASE DE FORŢE</vt:lpstr>
      <vt:lpstr>Legături la site-uri utile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MECANICA</dc:title>
  <dc:creator>Camy</dc:creator>
  <cp:keywords/>
  <cp:lastModifiedBy>Ion Minea</cp:lastModifiedBy>
  <cp:revision>36</cp:revision>
  <dcterms:created xsi:type="dcterms:W3CDTF">2014-05-07T17:09:55Z</dcterms:created>
  <dcterms:modified xsi:type="dcterms:W3CDTF">2026-06-02T09:01:07Z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TC103814969990</vt:lpwstr>
  </property>
</Properties>
</file>