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3926E2D-FA43-4C37-93FC-14BDB17D0BA3}" type="datetimeFigureOut">
              <a:rPr lang="it-IT" smtClean="0"/>
              <a:pPr/>
              <a:t>02/06/2026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087665-85EA-4FBE-8E5B-0D80B0321F82}"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26E2D-FA43-4C37-93FC-14BDB17D0BA3}" type="datetimeFigureOut">
              <a:rPr lang="it-IT" smtClean="0"/>
              <a:pPr/>
              <a:t>02/06/2026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87665-85EA-4FBE-8E5B-0D80B0321F82}"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i.png"/>
          <p:cNvPicPr>
            <a:picLocks noChangeAspect="1"/>
          </p:cNvPicPr>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Rettangolo 6"/>
          <p:cNvSpPr/>
          <p:nvPr/>
        </p:nvSpPr>
        <p:spPr>
          <a:xfrm>
            <a:off x="428596" y="0"/>
            <a:ext cx="8436925" cy="2308324"/>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o-RO" sz="7200" b="1" spc="150" dirty="0">
                <a:ln w="11430"/>
                <a:solidFill>
                  <a:srgbClr val="F8F8F8"/>
                </a:solidFill>
                <a:effectLst>
                  <a:outerShdw blurRad="38100" dist="38100" dir="2700000" algn="tl">
                    <a:srgbClr val="000000">
                      <a:alpha val="43137"/>
                    </a:srgbClr>
                  </a:outerShdw>
                </a:effectLst>
                <a:latin typeface="Berlin Sans FB Demi" pitchFamily="34" charset="0"/>
              </a:rPr>
              <a:t>Efectele curentului </a:t>
            </a:r>
          </a:p>
          <a:p>
            <a:pPr algn="ctr"/>
            <a:r>
              <a:rPr lang="ro-RO" sz="7200" b="1" spc="150" dirty="0">
                <a:ln w="11430"/>
                <a:solidFill>
                  <a:srgbClr val="F8F8F8"/>
                </a:solidFill>
                <a:effectLst>
                  <a:outerShdw blurRad="38100" dist="38100" dir="2700000" algn="tl">
                    <a:srgbClr val="000000">
                      <a:alpha val="43137"/>
                    </a:srgbClr>
                  </a:outerShdw>
                </a:effectLst>
                <a:latin typeface="Berlin Sans FB Demi" pitchFamily="34" charset="0"/>
              </a:rPr>
              <a:t>electric</a:t>
            </a:r>
            <a:endParaRPr lang="it-IT" sz="7200" b="1" spc="150" dirty="0">
              <a:ln w="11430"/>
              <a:solidFill>
                <a:srgbClr val="F8F8F8"/>
              </a:solidFill>
              <a:effectLst>
                <a:outerShdw blurRad="38100" dist="38100" dir="2700000" algn="tl">
                  <a:srgbClr val="000000">
                    <a:alpha val="43137"/>
                  </a:srgbClr>
                </a:outerShdw>
              </a:effectLst>
              <a:latin typeface="Berlin Sans FB Demi" pitchFamily="34" charset="0"/>
            </a:endParaRPr>
          </a:p>
        </p:txBody>
      </p:sp>
      <p:sp>
        <p:nvSpPr>
          <p:cNvPr id="9" name="CasellaDiTesto 8"/>
          <p:cNvSpPr txBox="1"/>
          <p:nvPr/>
        </p:nvSpPr>
        <p:spPr>
          <a:xfrm>
            <a:off x="357157" y="5072074"/>
            <a:ext cx="5078939" cy="1200329"/>
          </a:xfrm>
          <a:prstGeom prst="rect">
            <a:avLst/>
          </a:prstGeom>
          <a:noFill/>
        </p:spPr>
        <p:txBody>
          <a:bodyPr wrap="square" rtlCol="0">
            <a:spAutoFit/>
          </a:bodyPr>
          <a:lstStyle/>
          <a:p>
            <a:endParaRPr lang="ro-RO" b="1" dirty="0">
              <a:solidFill>
                <a:schemeClr val="bg1"/>
              </a:solidFill>
              <a:effectLst>
                <a:outerShdw blurRad="38100" dist="38100" dir="2700000" algn="tl">
                  <a:srgbClr val="000000">
                    <a:alpha val="43137"/>
                  </a:srgbClr>
                </a:outerShdw>
              </a:effectLst>
            </a:endParaRPr>
          </a:p>
          <a:p>
            <a:r>
              <a:rPr lang="ro-RO" b="1" dirty="0" err="1">
                <a:solidFill>
                  <a:schemeClr val="bg1"/>
                </a:solidFill>
                <a:effectLst>
                  <a:outerShdw blurRad="38100" dist="38100" dir="2700000" algn="tl">
                    <a:srgbClr val="000000">
                      <a:alpha val="43137"/>
                    </a:srgbClr>
                  </a:outerShdw>
                </a:effectLst>
              </a:rPr>
              <a:t>Scoala</a:t>
            </a:r>
            <a:r>
              <a:rPr lang="ro-RO" b="1" dirty="0">
                <a:solidFill>
                  <a:schemeClr val="bg1"/>
                </a:solidFill>
                <a:effectLst>
                  <a:outerShdw blurRad="38100" dist="38100" dir="2700000" algn="tl">
                    <a:srgbClr val="000000">
                      <a:alpha val="43137"/>
                    </a:srgbClr>
                  </a:outerShdw>
                </a:effectLst>
              </a:rPr>
              <a:t>: L. T. „Gheorghe Ionescu-Sisești” </a:t>
            </a:r>
          </a:p>
          <a:p>
            <a:r>
              <a:rPr lang="ro-RO" b="1" dirty="0">
                <a:solidFill>
                  <a:schemeClr val="bg1"/>
                </a:solidFill>
                <a:effectLst>
                  <a:outerShdw blurRad="38100" dist="38100" dir="2700000" algn="tl">
                    <a:srgbClr val="000000">
                      <a:alpha val="43137"/>
                    </a:srgbClr>
                  </a:outerShdw>
                </a:effectLst>
              </a:rPr>
              <a:t>                                                           Valea Călugărească</a:t>
            </a:r>
          </a:p>
          <a:p>
            <a:r>
              <a:rPr lang="ro-RO" b="1" dirty="0">
                <a:solidFill>
                  <a:schemeClr val="bg1"/>
                </a:solidFill>
                <a:effectLst>
                  <a:outerShdw blurRad="38100" dist="38100" dir="2700000" algn="tl">
                    <a:srgbClr val="000000">
                      <a:alpha val="43137"/>
                    </a:srgbClr>
                  </a:outerShdw>
                </a:effectLst>
              </a:rPr>
              <a:t>Profesor: Barbu Mihaela Florica</a:t>
            </a:r>
            <a:endParaRPr lang="it-IT" b="1" dirty="0">
              <a:solidFill>
                <a:schemeClr val="bg1"/>
              </a:solidFill>
              <a:effectLst>
                <a:outerShdw blurRad="38100" dist="38100" dir="2700000" algn="tl">
                  <a:srgbClr val="000000">
                    <a:alpha val="43137"/>
                  </a:srgbClr>
                </a:outerShdw>
              </a:effectLst>
            </a:endParaRPr>
          </a:p>
        </p:txBody>
      </p:sp>
      <p:sp>
        <p:nvSpPr>
          <p:cNvPr id="12" name="Rettangolo 11"/>
          <p:cNvSpPr/>
          <p:nvPr/>
        </p:nvSpPr>
        <p:spPr>
          <a:xfrm>
            <a:off x="5715008" y="4071942"/>
            <a:ext cx="3225563" cy="2554545"/>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buFont typeface="Arial" pitchFamily="34" charset="0"/>
              <a:buChar char="•"/>
            </a:pPr>
            <a:r>
              <a:rPr lang="ro-RO" sz="4000" b="1" cap="none" spc="150" dirty="0">
                <a:ln w="11430"/>
                <a:solidFill>
                  <a:srgbClr val="F8F8F8"/>
                </a:solidFill>
                <a:effectLst>
                  <a:outerShdw blurRad="25400" algn="tl" rotWithShape="0">
                    <a:srgbClr val="000000">
                      <a:alpha val="43000"/>
                    </a:srgbClr>
                  </a:outerShdw>
                </a:effectLst>
                <a:latin typeface="Berlin Sans FB Demi" pitchFamily="34" charset="0"/>
              </a:rPr>
              <a:t>Termic</a:t>
            </a:r>
          </a:p>
          <a:p>
            <a:pPr>
              <a:buFont typeface="Arial" pitchFamily="34" charset="0"/>
              <a:buChar char="•"/>
            </a:pPr>
            <a:r>
              <a:rPr lang="ro-RO" sz="4000" b="1" spc="150" dirty="0">
                <a:ln w="11430"/>
                <a:solidFill>
                  <a:srgbClr val="F8F8F8"/>
                </a:solidFill>
                <a:effectLst>
                  <a:outerShdw blurRad="25400" algn="tl" rotWithShape="0">
                    <a:srgbClr val="000000">
                      <a:alpha val="43000"/>
                    </a:srgbClr>
                  </a:outerShdw>
                </a:effectLst>
                <a:latin typeface="Berlin Sans FB Demi" pitchFamily="34" charset="0"/>
              </a:rPr>
              <a:t>Chimic</a:t>
            </a:r>
            <a:endParaRPr lang="ro-RO" sz="4000" b="1" cap="none" spc="150" dirty="0">
              <a:ln w="11430"/>
              <a:solidFill>
                <a:srgbClr val="F8F8F8"/>
              </a:solidFill>
              <a:effectLst>
                <a:outerShdw blurRad="25400" algn="tl" rotWithShape="0">
                  <a:srgbClr val="000000">
                    <a:alpha val="43000"/>
                  </a:srgbClr>
                </a:outerShdw>
              </a:effectLst>
              <a:latin typeface="Berlin Sans FB Demi" pitchFamily="34" charset="0"/>
            </a:endParaRPr>
          </a:p>
          <a:p>
            <a:pPr>
              <a:buFont typeface="Arial" pitchFamily="34" charset="0"/>
              <a:buChar char="•"/>
            </a:pPr>
            <a:r>
              <a:rPr lang="ro-RO" sz="4000" b="1" spc="150" dirty="0">
                <a:ln w="11430"/>
                <a:solidFill>
                  <a:srgbClr val="F8F8F8"/>
                </a:solidFill>
                <a:effectLst>
                  <a:outerShdw blurRad="25400" algn="tl" rotWithShape="0">
                    <a:srgbClr val="000000">
                      <a:alpha val="43000"/>
                    </a:srgbClr>
                  </a:outerShdw>
                </a:effectLst>
                <a:latin typeface="Berlin Sans FB Demi" pitchFamily="34" charset="0"/>
              </a:rPr>
              <a:t>Magnetic</a:t>
            </a:r>
          </a:p>
          <a:p>
            <a:pPr>
              <a:buFont typeface="Arial" pitchFamily="34" charset="0"/>
              <a:buChar char="•"/>
            </a:pPr>
            <a:r>
              <a:rPr lang="ro-RO" sz="4000" b="1" cap="none" spc="150" dirty="0">
                <a:ln w="11430"/>
                <a:solidFill>
                  <a:srgbClr val="F8F8F8"/>
                </a:solidFill>
                <a:effectLst>
                  <a:outerShdw blurRad="25400" algn="tl" rotWithShape="0">
                    <a:srgbClr val="000000">
                      <a:alpha val="43000"/>
                    </a:srgbClr>
                  </a:outerShdw>
                </a:effectLst>
                <a:latin typeface="Berlin Sans FB Demi" pitchFamily="34" charset="0"/>
              </a:rPr>
              <a:t>Fotoelectric</a:t>
            </a:r>
            <a:endParaRPr lang="it-IT" sz="40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ransition>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unnamed.jpg"/>
          <p:cNvPicPr>
            <a:picLocks noGrp="1" noChangeAspect="1"/>
          </p:cNvPicPr>
          <p:nvPr>
            <p:ph idx="1"/>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Rettangolo 8"/>
          <p:cNvSpPr/>
          <p:nvPr/>
        </p:nvSpPr>
        <p:spPr>
          <a:xfrm>
            <a:off x="3929058" y="214290"/>
            <a:ext cx="4945160" cy="1384995"/>
          </a:xfrm>
          <a:prstGeom prst="rect">
            <a:avLst/>
          </a:prstGeom>
          <a:noFill/>
        </p:spPr>
        <p:txBody>
          <a:bodyPr wrap="square" lIns="91440" tIns="45720" rIns="91440" bIns="45720">
            <a:spAutoFit/>
          </a:bodyPr>
          <a:lstStyle/>
          <a:p>
            <a:pPr algn="ctr"/>
            <a:r>
              <a:rPr lang="ro-RO"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o-RO" sz="2800" b="0"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Curentul electric </a:t>
            </a:r>
            <a:r>
              <a:rPr lang="ro-RO"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reprezinta</a:t>
            </a:r>
          </a:p>
          <a:p>
            <a:pPr algn="ctr"/>
            <a:r>
              <a:rPr lang="ro-RO"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miscarea ordonata a sarcinilor </a:t>
            </a:r>
          </a:p>
          <a:p>
            <a:pPr algn="ctr"/>
            <a:r>
              <a:rPr lang="ro-RO"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electrice.</a:t>
            </a:r>
            <a:endParaRPr lang="it-IT"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CasellaDiTesto 10"/>
          <p:cNvSpPr txBox="1"/>
          <p:nvPr/>
        </p:nvSpPr>
        <p:spPr>
          <a:xfrm>
            <a:off x="3929058" y="1643050"/>
            <a:ext cx="4929222" cy="4036250"/>
          </a:xfrm>
          <a:prstGeom prst="rect">
            <a:avLst/>
          </a:prstGeom>
          <a:noFill/>
        </p:spPr>
        <p:txBody>
          <a:bodyPr wrap="square" rtlCol="0">
            <a:spAutoFit/>
          </a:bodyPr>
          <a:lstStyle/>
          <a:p>
            <a:pPr algn="just"/>
            <a:r>
              <a:rPr lang="ro-RO" sz="1900" b="1" dirty="0">
                <a:solidFill>
                  <a:schemeClr val="bg1"/>
                </a:solidFill>
                <a:effectLst>
                  <a:outerShdw blurRad="38100" dist="38100" dir="2700000" algn="tl">
                    <a:srgbClr val="000000">
                      <a:alpha val="43137"/>
                    </a:srgbClr>
                  </a:outerShdw>
                </a:effectLst>
              </a:rPr>
              <a:t>       </a:t>
            </a:r>
            <a:r>
              <a:rPr lang="vi-VN" sz="1900" b="1" u="sng" dirty="0">
                <a:solidFill>
                  <a:schemeClr val="bg1"/>
                </a:solidFill>
                <a:effectLst>
                  <a:outerShdw blurRad="38100" dist="38100" dir="2700000" algn="tl">
                    <a:srgbClr val="000000">
                      <a:alpha val="43137"/>
                    </a:srgbClr>
                  </a:outerShdw>
                </a:effectLst>
              </a:rPr>
              <a:t>Sarcinile electrice </a:t>
            </a:r>
            <a:r>
              <a:rPr lang="vi-VN" sz="1900" b="1" dirty="0">
                <a:solidFill>
                  <a:schemeClr val="bg1"/>
                </a:solidFill>
                <a:effectLst>
                  <a:outerShdw blurRad="38100" dist="38100" dir="2700000" algn="tl">
                    <a:srgbClr val="000000">
                      <a:alpha val="43137"/>
                    </a:srgbClr>
                  </a:outerShdw>
                </a:effectLst>
              </a:rPr>
              <a:t>în mișcare pot fi purtate între două puncte date, de electroni, ioni sau o combinație de ioni și electroni. Producerea și menținerea curentului electric este determinată de existența unei tensiuni electrice între cele două puncte (între care se deplasează sarcinile) ale unui conductor electric. Tensiunea în cauză poate fi dată de o sursă de tensiune electromotoare</a:t>
            </a:r>
            <a:r>
              <a:rPr lang="ro-RO" sz="1900" b="1" dirty="0">
                <a:solidFill>
                  <a:schemeClr val="bg1"/>
                </a:solidFill>
                <a:effectLst>
                  <a:outerShdw blurRad="38100" dist="38100" dir="2700000" algn="tl">
                    <a:srgbClr val="000000">
                      <a:alpha val="43137"/>
                    </a:srgbClr>
                  </a:outerShdw>
                </a:effectLst>
              </a:rPr>
              <a:t> </a:t>
            </a:r>
            <a:r>
              <a:rPr lang="vi-VN" sz="1900" b="1" dirty="0">
                <a:solidFill>
                  <a:schemeClr val="bg1"/>
                </a:solidFill>
                <a:effectLst>
                  <a:outerShdw blurRad="38100" dist="38100" dir="2700000" algn="tl">
                    <a:srgbClr val="000000">
                      <a:alpha val="43137"/>
                    </a:srgbClr>
                  </a:outerShdw>
                </a:effectLst>
              </a:rPr>
              <a:t>de diferite origini existentă în circuitul electric considerat datorată unui generator electric</a:t>
            </a:r>
            <a:r>
              <a:rPr lang="ro-RO" sz="1900" b="1" dirty="0">
                <a:solidFill>
                  <a:schemeClr val="bg1"/>
                </a:solidFill>
                <a:effectLst>
                  <a:outerShdw blurRad="38100" dist="38100" dir="2700000" algn="tl">
                    <a:srgbClr val="000000">
                      <a:alpha val="43137"/>
                    </a:srgbClr>
                  </a:outerShdw>
                </a:effectLst>
              </a:rPr>
              <a:t>.</a:t>
            </a:r>
            <a:endParaRPr lang="it-IT" sz="1900" dirty="0"/>
          </a:p>
        </p:txBody>
      </p:sp>
      <p:sp>
        <p:nvSpPr>
          <p:cNvPr id="12" name="Rettangolo 11"/>
          <p:cNvSpPr/>
          <p:nvPr/>
        </p:nvSpPr>
        <p:spPr>
          <a:xfrm>
            <a:off x="-76883888" y="2967335"/>
            <a:ext cx="5059398" cy="646331"/>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vi-VN" sz="600" b="1" cap="none" spc="150" dirty="0">
                <a:ln w="11430"/>
                <a:solidFill>
                  <a:srgbClr val="F8F8F8"/>
                </a:solidFill>
                <a:effectLst>
                  <a:outerShdw blurRad="25400" algn="tl" rotWithShape="0">
                    <a:srgbClr val="000000">
                      <a:alpha val="43000"/>
                    </a:srgbClr>
                  </a:outerShdw>
                </a:effectLst>
              </a:rPr>
              <a:t>Sarcinile electrice în mișcare pot fi purtate între două puncte date, de electroni, </a:t>
            </a:r>
            <a:endParaRPr lang="ro-RO" sz="600" b="1" cap="none" spc="150" dirty="0">
              <a:ln w="11430"/>
              <a:solidFill>
                <a:srgbClr val="F8F8F8"/>
              </a:solidFill>
              <a:effectLst>
                <a:outerShdw blurRad="25400" algn="tl" rotWithShape="0">
                  <a:srgbClr val="000000">
                    <a:alpha val="43000"/>
                  </a:srgbClr>
                </a:outerShdw>
              </a:effectLst>
            </a:endParaRPr>
          </a:p>
          <a:p>
            <a:pPr algn="ctr"/>
            <a:r>
              <a:rPr lang="vi-VN" sz="600" b="1" cap="none" spc="150" dirty="0">
                <a:ln w="11430"/>
                <a:solidFill>
                  <a:srgbClr val="F8F8F8"/>
                </a:solidFill>
                <a:effectLst>
                  <a:outerShdw blurRad="25400" algn="tl" rotWithShape="0">
                    <a:srgbClr val="000000">
                      <a:alpha val="43000"/>
                    </a:srgbClr>
                  </a:outerShdw>
                </a:effectLst>
              </a:rPr>
              <a:t>ioni sau o combinație de ioni și electroni. Producerea și menținerea curentului electric </a:t>
            </a:r>
            <a:endParaRPr lang="ro-RO" sz="600" b="1" cap="none" spc="150" dirty="0">
              <a:ln w="11430"/>
              <a:solidFill>
                <a:srgbClr val="F8F8F8"/>
              </a:solidFill>
              <a:effectLst>
                <a:outerShdw blurRad="25400" algn="tl" rotWithShape="0">
                  <a:srgbClr val="000000">
                    <a:alpha val="43000"/>
                  </a:srgbClr>
                </a:outerShdw>
              </a:effectLst>
            </a:endParaRPr>
          </a:p>
          <a:p>
            <a:pPr algn="ctr"/>
            <a:r>
              <a:rPr lang="vi-VN" sz="600" b="1" cap="none" spc="150" dirty="0">
                <a:ln w="11430"/>
                <a:solidFill>
                  <a:srgbClr val="F8F8F8"/>
                </a:solidFill>
                <a:effectLst>
                  <a:outerShdw blurRad="25400" algn="tl" rotWithShape="0">
                    <a:srgbClr val="000000">
                      <a:alpha val="43000"/>
                    </a:srgbClr>
                  </a:outerShdw>
                </a:effectLst>
              </a:rPr>
              <a:t>este determinată de existența unei tensiuni electrice între cele două puncte </a:t>
            </a:r>
            <a:endParaRPr lang="ro-RO" sz="600" b="1" cap="none" spc="150" dirty="0">
              <a:ln w="11430"/>
              <a:solidFill>
                <a:srgbClr val="F8F8F8"/>
              </a:solidFill>
              <a:effectLst>
                <a:outerShdw blurRad="25400" algn="tl" rotWithShape="0">
                  <a:srgbClr val="000000">
                    <a:alpha val="43000"/>
                  </a:srgbClr>
                </a:outerShdw>
              </a:effectLst>
            </a:endParaRPr>
          </a:p>
          <a:p>
            <a:pPr algn="ctr"/>
            <a:r>
              <a:rPr lang="vi-VN" sz="600" b="1" cap="none" spc="150" dirty="0">
                <a:ln w="11430"/>
                <a:solidFill>
                  <a:srgbClr val="F8F8F8"/>
                </a:solidFill>
                <a:effectLst>
                  <a:outerShdw blurRad="25400" algn="tl" rotWithShape="0">
                    <a:srgbClr val="000000">
                      <a:alpha val="43000"/>
                    </a:srgbClr>
                  </a:outerShdw>
                </a:effectLst>
              </a:rPr>
              <a:t>(între care se deplasează sarcinile) ale unui conductor electric.</a:t>
            </a:r>
            <a:endParaRPr lang="ro-RO" sz="600" b="1" cap="none" spc="150" dirty="0">
              <a:ln w="11430"/>
              <a:solidFill>
                <a:srgbClr val="F8F8F8"/>
              </a:solidFill>
              <a:effectLst>
                <a:outerShdw blurRad="25400" algn="tl" rotWithShape="0">
                  <a:srgbClr val="000000">
                    <a:alpha val="43000"/>
                  </a:srgbClr>
                </a:outerShdw>
              </a:effectLst>
            </a:endParaRPr>
          </a:p>
          <a:p>
            <a:pPr algn="ctr"/>
            <a:r>
              <a:rPr lang="vi-VN" sz="600" b="1" cap="none" spc="150" dirty="0">
                <a:ln w="11430"/>
                <a:solidFill>
                  <a:srgbClr val="F8F8F8"/>
                </a:solidFill>
                <a:effectLst>
                  <a:outerShdw blurRad="25400" algn="tl" rotWithShape="0">
                    <a:srgbClr val="000000">
                      <a:alpha val="43000"/>
                    </a:srgbClr>
                  </a:outerShdw>
                </a:effectLst>
              </a:rPr>
              <a:t> Tensiunea în cauză poate fi dată de o sursă de tensiune electromotoare</a:t>
            </a:r>
            <a:r>
              <a:rPr lang="ro-RO" sz="600" b="1" cap="none" spc="150" dirty="0">
                <a:ln w="11430"/>
                <a:solidFill>
                  <a:srgbClr val="F8F8F8"/>
                </a:solidFill>
                <a:effectLst>
                  <a:outerShdw blurRad="25400" algn="tl" rotWithShape="0">
                    <a:srgbClr val="000000">
                      <a:alpha val="43000"/>
                    </a:srgbClr>
                  </a:outerShdw>
                </a:effectLst>
              </a:rPr>
              <a:t> </a:t>
            </a:r>
            <a:r>
              <a:rPr lang="vi-VN" sz="600" b="1" cap="none" spc="150" dirty="0">
                <a:ln w="11430"/>
                <a:solidFill>
                  <a:srgbClr val="F8F8F8"/>
                </a:solidFill>
                <a:effectLst>
                  <a:outerShdw blurRad="25400" algn="tl" rotWithShape="0">
                    <a:srgbClr val="000000">
                      <a:alpha val="43000"/>
                    </a:srgbClr>
                  </a:outerShdw>
                </a:effectLst>
              </a:rPr>
              <a:t>de diferite</a:t>
            </a:r>
            <a:endParaRPr lang="ro-RO" sz="600" b="1" cap="none" spc="150" dirty="0">
              <a:ln w="11430"/>
              <a:solidFill>
                <a:srgbClr val="F8F8F8"/>
              </a:solidFill>
              <a:effectLst>
                <a:outerShdw blurRad="25400" algn="tl" rotWithShape="0">
                  <a:srgbClr val="000000">
                    <a:alpha val="43000"/>
                  </a:srgbClr>
                </a:outerShdw>
              </a:effectLst>
            </a:endParaRPr>
          </a:p>
          <a:p>
            <a:pPr algn="ctr"/>
            <a:r>
              <a:rPr lang="vi-VN" sz="600" b="1" cap="none" spc="150" dirty="0">
                <a:ln w="11430"/>
                <a:solidFill>
                  <a:srgbClr val="F8F8F8"/>
                </a:solidFill>
                <a:effectLst>
                  <a:outerShdw blurRad="25400" algn="tl" rotWithShape="0">
                    <a:srgbClr val="000000">
                      <a:alpha val="43000"/>
                    </a:srgbClr>
                  </a:outerShdw>
                </a:effectLst>
              </a:rPr>
              <a:t> origini existentă în circuitul electric considerat datorată unui generator electric</a:t>
            </a:r>
            <a:endParaRPr lang="it-IT" sz="600" b="1" cap="none" spc="150" dirty="0">
              <a:ln w="11430"/>
              <a:solidFill>
                <a:srgbClr val="F8F8F8"/>
              </a:solidFill>
              <a:effectLst>
                <a:outerShdw blurRad="25400" algn="tl" rotWithShape="0">
                  <a:srgbClr val="000000">
                    <a:alpha val="43000"/>
                  </a:srgbClr>
                </a:outerShdw>
              </a:effectLst>
            </a:endParaRPr>
          </a:p>
        </p:txBody>
      </p:sp>
      <p:sp>
        <p:nvSpPr>
          <p:cNvPr id="13" name="CasellaDiTesto 12"/>
          <p:cNvSpPr txBox="1"/>
          <p:nvPr/>
        </p:nvSpPr>
        <p:spPr>
          <a:xfrm>
            <a:off x="3500430" y="5572140"/>
            <a:ext cx="5643570" cy="954107"/>
          </a:xfrm>
          <a:prstGeom prst="rect">
            <a:avLst/>
          </a:prstGeom>
          <a:noFill/>
        </p:spPr>
        <p:txBody>
          <a:bodyPr wrap="square" rtlCol="0">
            <a:spAutoFit/>
          </a:bodyPr>
          <a:lstStyle/>
          <a:p>
            <a:r>
              <a:rPr lang="ro-RO"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Curentul</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electric</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poate</a:t>
            </a:r>
            <a:r>
              <a:rPr lang="it-IT" sz="2800" b="1" dirty="0">
                <a:solidFill>
                  <a:schemeClr val="bg1"/>
                </a:solidFill>
                <a:effectLst>
                  <a:outerShdw blurRad="38100" dist="38100" dir="2700000" algn="tl">
                    <a:srgbClr val="000000">
                      <a:alpha val="43137"/>
                    </a:srgbClr>
                  </a:outerShdw>
                </a:effectLst>
              </a:rPr>
              <a:t> produce </a:t>
            </a:r>
            <a:r>
              <a:rPr lang="it-IT" sz="2800" b="1" dirty="0" err="1">
                <a:solidFill>
                  <a:schemeClr val="bg1"/>
                </a:solidFill>
                <a:effectLst>
                  <a:outerShdw blurRad="38100" dist="38100" dir="2700000" algn="tl">
                    <a:srgbClr val="000000">
                      <a:alpha val="43137"/>
                    </a:srgbClr>
                  </a:outerShdw>
                </a:effectLst>
              </a:rPr>
              <a:t>fenomene</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fizice</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diferite</a:t>
            </a:r>
            <a:r>
              <a:rPr lang="ro-RO" sz="2800" b="1" dirty="0">
                <a:solidFill>
                  <a:schemeClr val="bg1"/>
                </a:solidFill>
                <a:effectLst>
                  <a:outerShdw blurRad="38100" dist="38100" dir="2700000" algn="tl">
                    <a:srgbClr val="000000">
                      <a:alpha val="43137"/>
                    </a:srgbClr>
                  </a:outerShdw>
                </a:effectLst>
              </a:rPr>
              <a:t>:</a:t>
            </a:r>
            <a:endParaRPr lang="it-IT" sz="2800" b="1" dirty="0">
              <a:solidFill>
                <a:schemeClr val="bg1"/>
              </a:solidFill>
              <a:effectLst>
                <a:outerShdw blurRad="38100" dist="38100" dir="2700000" algn="tl">
                  <a:srgbClr val="000000">
                    <a:alpha val="43137"/>
                  </a:srgbClr>
                </a:outerShdw>
              </a:effectLst>
            </a:endParaRPr>
          </a:p>
        </p:txBody>
      </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ecpentrucurent20-1315846377.jpg"/>
          <p:cNvPicPr>
            <a:picLocks noGrp="1" noChangeAspect="1"/>
          </p:cNvPicPr>
          <p:nvPr>
            <p:ph idx="1"/>
          </p:nvPr>
        </p:nvPicPr>
        <p:blipFill>
          <a:blip r:embed="rId2">
            <a:lum/>
          </a:blip>
          <a:stretch>
            <a:fillRect/>
          </a:stretch>
        </p:blipFill>
        <p:spPr>
          <a:xfrm>
            <a:off x="0" y="0"/>
            <a:ext cx="9143999"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asellaDiTesto 4"/>
          <p:cNvSpPr txBox="1"/>
          <p:nvPr/>
        </p:nvSpPr>
        <p:spPr>
          <a:xfrm>
            <a:off x="1071538" y="857232"/>
            <a:ext cx="5072098" cy="369332"/>
          </a:xfrm>
          <a:prstGeom prst="rect">
            <a:avLst/>
          </a:prstGeom>
          <a:noFill/>
        </p:spPr>
        <p:txBody>
          <a:bodyPr wrap="square" rtlCol="0">
            <a:spAutoFit/>
          </a:bodyPr>
          <a:lstStyle/>
          <a:p>
            <a:r>
              <a:rPr lang="ro-RO" dirty="0"/>
              <a:t>Efectul termic</a:t>
            </a:r>
            <a:endParaRPr lang="it-IT" dirty="0"/>
          </a:p>
        </p:txBody>
      </p:sp>
      <p:sp>
        <p:nvSpPr>
          <p:cNvPr id="6" name="Rettangolo 5"/>
          <p:cNvSpPr/>
          <p:nvPr/>
        </p:nvSpPr>
        <p:spPr>
          <a:xfrm>
            <a:off x="2071670" y="142852"/>
            <a:ext cx="5287217" cy="1107996"/>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o-RO" sz="6600" b="1" cap="none" spc="150" dirty="0">
                <a:ln w="11430"/>
                <a:solidFill>
                  <a:srgbClr val="F8F8F8"/>
                </a:solidFill>
                <a:effectLst>
                  <a:outerShdw blurRad="38100" dist="38100" dir="2700000" algn="tl">
                    <a:srgbClr val="000000">
                      <a:alpha val="43137"/>
                    </a:srgbClr>
                  </a:outerShdw>
                </a:effectLst>
              </a:rPr>
              <a:t>Efectul termic</a:t>
            </a:r>
            <a:endParaRPr lang="it-IT" sz="6600" b="1" cap="none" spc="150" dirty="0">
              <a:ln w="11430"/>
              <a:solidFill>
                <a:srgbClr val="F8F8F8"/>
              </a:solidFill>
              <a:effectLst>
                <a:outerShdw blurRad="38100" dist="38100" dir="2700000" algn="tl">
                  <a:srgbClr val="000000">
                    <a:alpha val="43137"/>
                  </a:srgbClr>
                </a:outerShdw>
              </a:effectLst>
            </a:endParaRPr>
          </a:p>
        </p:txBody>
      </p:sp>
      <p:sp>
        <p:nvSpPr>
          <p:cNvPr id="7" name="CasellaDiTesto 6"/>
          <p:cNvSpPr txBox="1"/>
          <p:nvPr/>
        </p:nvSpPr>
        <p:spPr>
          <a:xfrm>
            <a:off x="571472" y="1357298"/>
            <a:ext cx="8143932" cy="4524315"/>
          </a:xfrm>
          <a:prstGeom prst="rect">
            <a:avLst/>
          </a:prstGeom>
          <a:noFill/>
        </p:spPr>
        <p:txBody>
          <a:bodyPr wrap="square" rtlCol="0">
            <a:spAutoFit/>
          </a:bodyPr>
          <a:lstStyle/>
          <a:p>
            <a:pPr algn="just"/>
            <a:r>
              <a:rPr lang="ro-RO" sz="2400" b="1" dirty="0">
                <a:solidFill>
                  <a:schemeClr val="bg1"/>
                </a:solidFill>
                <a:effectLst>
                  <a:outerShdw blurRad="38100" dist="38100" dir="2700000" algn="tl">
                    <a:srgbClr val="000000">
                      <a:alpha val="43137"/>
                    </a:srgbClr>
                  </a:outerShdw>
                </a:effectLst>
              </a:rPr>
              <a:t>    </a:t>
            </a:r>
            <a:r>
              <a:rPr lang="vi-VN" sz="2400" b="1" dirty="0">
                <a:solidFill>
                  <a:schemeClr val="bg1"/>
                </a:solidFill>
                <a:effectLst>
                  <a:outerShdw blurRad="38100" dist="38100" dir="2700000" algn="tl">
                    <a:srgbClr val="000000">
                      <a:alpha val="43137"/>
                    </a:srgbClr>
                  </a:outerShdw>
                </a:effectLst>
              </a:rPr>
              <a:t>Efectul termic al curentului electric constă în încălzirea conductoarelor parcurse de curent electric. Acest efect se mai numește </a:t>
            </a:r>
            <a:r>
              <a:rPr lang="vi-VN" sz="2400" b="1" u="sng" dirty="0">
                <a:solidFill>
                  <a:schemeClr val="bg1">
                    <a:lumMod val="65000"/>
                  </a:schemeClr>
                </a:solidFill>
                <a:effectLst>
                  <a:outerShdw blurRad="38100" dist="38100" dir="2700000" algn="tl">
                    <a:srgbClr val="000000">
                      <a:alpha val="43137"/>
                    </a:srgbClr>
                  </a:outerShdw>
                </a:effectLst>
              </a:rPr>
              <a:t>EFECT JOULE</a:t>
            </a:r>
            <a:r>
              <a:rPr lang="vi-VN" sz="2400" b="1" dirty="0">
                <a:solidFill>
                  <a:schemeClr val="bg1"/>
                </a:solidFill>
                <a:effectLst>
                  <a:outerShdw blurRad="38100" dist="38100" dir="2700000" algn="tl">
                    <a:srgbClr val="000000">
                      <a:alpha val="43137"/>
                    </a:srgbClr>
                  </a:outerShdw>
                </a:effectLst>
              </a:rPr>
              <a:t>.</a:t>
            </a:r>
          </a:p>
          <a:p>
            <a:pPr algn="just"/>
            <a:r>
              <a:rPr lang="ro-RO" sz="2400" b="1" dirty="0">
                <a:solidFill>
                  <a:schemeClr val="bg1"/>
                </a:solidFill>
                <a:effectLst>
                  <a:outerShdw blurRad="38100" dist="38100" dir="2700000" algn="tl">
                    <a:srgbClr val="000000">
                      <a:alpha val="43137"/>
                    </a:srgbClr>
                  </a:outerShdw>
                </a:effectLst>
              </a:rPr>
              <a:t>    </a:t>
            </a:r>
            <a:r>
              <a:rPr lang="vi-VN" sz="2400" b="1" dirty="0">
                <a:solidFill>
                  <a:schemeClr val="bg1"/>
                </a:solidFill>
                <a:effectLst>
                  <a:outerShdw blurRad="38100" dist="38100" dir="2700000" algn="tl">
                    <a:srgbClr val="000000">
                      <a:alpha val="43137"/>
                    </a:srgbClr>
                  </a:outerShdw>
                </a:effectLst>
              </a:rPr>
              <a:t>Încălzirea conductorului este cu atât mai mare cu cât:</a:t>
            </a:r>
          </a:p>
          <a:p>
            <a:pPr algn="just">
              <a:buFont typeface="Wingdings" pitchFamily="2" charset="2"/>
              <a:buChar char="ü"/>
            </a:pPr>
            <a:r>
              <a:rPr lang="vi-VN" sz="2400" b="1" dirty="0">
                <a:solidFill>
                  <a:schemeClr val="bg1"/>
                </a:solidFill>
                <a:effectLst>
                  <a:outerShdw blurRad="38100" dist="38100" dir="2700000" algn="tl">
                    <a:srgbClr val="000000">
                      <a:alpha val="43137"/>
                    </a:srgbClr>
                  </a:outerShdw>
                </a:effectLst>
              </a:rPr>
              <a:t>Intensitatea curentului electric prin conductor este mai mare</a:t>
            </a:r>
          </a:p>
          <a:p>
            <a:pPr algn="just">
              <a:buFont typeface="Wingdings" pitchFamily="2" charset="2"/>
              <a:buChar char="ü"/>
            </a:pPr>
            <a:r>
              <a:rPr lang="vi-VN" sz="2400" b="1" dirty="0">
                <a:solidFill>
                  <a:schemeClr val="bg1"/>
                </a:solidFill>
                <a:effectLst>
                  <a:outerShdw blurRad="38100" dist="38100" dir="2700000" algn="tl">
                    <a:srgbClr val="000000">
                      <a:alpha val="43137"/>
                    </a:srgbClr>
                  </a:outerShdw>
                </a:effectLst>
              </a:rPr>
              <a:t>Timpul de trecere al curentului electric este mai mare</a:t>
            </a:r>
          </a:p>
          <a:p>
            <a:pPr algn="just">
              <a:buFont typeface="Wingdings" pitchFamily="2" charset="2"/>
              <a:buChar char="ü"/>
            </a:pPr>
            <a:r>
              <a:rPr lang="vi-VN" sz="2400" b="1" dirty="0">
                <a:solidFill>
                  <a:schemeClr val="bg1"/>
                </a:solidFill>
                <a:effectLst>
                  <a:outerShdw blurRad="38100" dist="38100" dir="2700000" algn="tl">
                    <a:srgbClr val="000000">
                      <a:alpha val="43137"/>
                    </a:srgbClr>
                  </a:outerShdw>
                </a:effectLst>
              </a:rPr>
              <a:t>Lungimea conductorului străbătut de curent este mai mare</a:t>
            </a:r>
          </a:p>
          <a:p>
            <a:pPr algn="just">
              <a:buFont typeface="Wingdings" pitchFamily="2" charset="2"/>
              <a:buChar char="ü"/>
            </a:pPr>
            <a:r>
              <a:rPr lang="vi-VN" sz="2400" b="1" dirty="0">
                <a:solidFill>
                  <a:schemeClr val="bg1"/>
                </a:solidFill>
                <a:effectLst>
                  <a:outerShdw blurRad="38100" dist="38100" dir="2700000" algn="tl">
                    <a:srgbClr val="000000">
                      <a:alpha val="43137"/>
                    </a:srgbClr>
                  </a:outerShdw>
                </a:effectLst>
              </a:rPr>
              <a:t>Grosimea conductorului prin care circulă curent electric este mai mică.</a:t>
            </a:r>
          </a:p>
        </p:txBody>
      </p:sp>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08.jpg"/>
          <p:cNvPicPr>
            <a:picLocks noGrp="1" noChangeAspect="1"/>
          </p:cNvPicPr>
          <p:nvPr>
            <p:ph idx="1"/>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CasellaDiTesto 5"/>
          <p:cNvSpPr txBox="1"/>
          <p:nvPr/>
        </p:nvSpPr>
        <p:spPr>
          <a:xfrm>
            <a:off x="214282" y="142852"/>
            <a:ext cx="8643998" cy="1323439"/>
          </a:xfrm>
          <a:prstGeom prst="rect">
            <a:avLst/>
          </a:prstGeom>
          <a:noFill/>
        </p:spPr>
        <p:txBody>
          <a:bodyPr wrap="square" rtlCol="0">
            <a:spAutoFit/>
          </a:bodyPr>
          <a:lstStyle/>
          <a:p>
            <a:pPr algn="just"/>
            <a:r>
              <a:rPr lang="ro-RO" sz="2800" b="1" dirty="0">
                <a:solidFill>
                  <a:schemeClr val="bg1"/>
                </a:solidFill>
                <a:effectLst>
                  <a:outerShdw blurRad="38100" dist="38100" dir="2700000" algn="tl">
                    <a:srgbClr val="000000">
                      <a:alpha val="43137"/>
                    </a:srgbClr>
                  </a:outerShdw>
                </a:effectLst>
              </a:rPr>
              <a:t>     </a:t>
            </a:r>
            <a:r>
              <a:rPr lang="vi-VN" sz="2400" b="1" dirty="0">
                <a:solidFill>
                  <a:schemeClr val="bg1"/>
                </a:solidFill>
                <a:effectLst>
                  <a:outerShdw blurRad="38100" dist="38100" dir="2700000" algn="tl">
                    <a:srgbClr val="000000">
                      <a:alpha val="43137"/>
                    </a:srgbClr>
                  </a:outerShdw>
                </a:effectLst>
              </a:rPr>
              <a:t>Efectul termic al curentului electric are multiple aplicații industriale: cuptoarele încălzite electric, tăierea metalelor, sudarea cu arc electric</a:t>
            </a:r>
            <a:r>
              <a:rPr lang="ro-RO" sz="2400" b="1" dirty="0">
                <a:solidFill>
                  <a:schemeClr val="bg1"/>
                </a:solidFill>
                <a:effectLst>
                  <a:outerShdw blurRad="38100" dist="38100" dir="2700000" algn="tl">
                    <a:srgbClr val="000000">
                      <a:alpha val="43137"/>
                    </a:srgbClr>
                  </a:outerShdw>
                </a:effectLst>
              </a:rPr>
              <a:t>   </a:t>
            </a:r>
            <a:r>
              <a:rPr lang="vi-VN" sz="2400" b="1" dirty="0">
                <a:solidFill>
                  <a:schemeClr val="bg1"/>
                </a:solidFill>
                <a:effectLst>
                  <a:outerShdw blurRad="38100" dist="38100" dir="2700000" algn="tl">
                    <a:srgbClr val="000000">
                      <a:alpha val="43137"/>
                    </a:srgbClr>
                  </a:outerShdw>
                </a:effectLst>
              </a:rPr>
              <a:t> etc</a:t>
            </a:r>
            <a:r>
              <a:rPr lang="vi-VN" sz="2800" b="1" dirty="0">
                <a:solidFill>
                  <a:schemeClr val="bg1"/>
                </a:solidFill>
                <a:effectLst>
                  <a:outerShdw blurRad="38100" dist="38100" dir="2700000" algn="tl">
                    <a:srgbClr val="000000">
                      <a:alpha val="43137"/>
                    </a:srgbClr>
                  </a:outerShdw>
                </a:effectLst>
              </a:rPr>
              <a:t>.</a:t>
            </a:r>
            <a:endParaRPr lang="it-IT" sz="2800" b="1" dirty="0">
              <a:solidFill>
                <a:schemeClr val="bg1"/>
              </a:solidFill>
              <a:effectLst>
                <a:outerShdw blurRad="38100" dist="38100" dir="2700000" algn="tl">
                  <a:srgbClr val="000000">
                    <a:alpha val="43137"/>
                  </a:srgbClr>
                </a:outerShdw>
              </a:effectLst>
            </a:endParaRPr>
          </a:p>
        </p:txBody>
      </p:sp>
      <p:sp>
        <p:nvSpPr>
          <p:cNvPr id="7" name="CasellaDiTesto 6"/>
          <p:cNvSpPr txBox="1"/>
          <p:nvPr/>
        </p:nvSpPr>
        <p:spPr>
          <a:xfrm>
            <a:off x="214282" y="1357298"/>
            <a:ext cx="6143668" cy="1569660"/>
          </a:xfrm>
          <a:prstGeom prst="rect">
            <a:avLst/>
          </a:prstGeom>
          <a:noFill/>
        </p:spPr>
        <p:txBody>
          <a:bodyPr wrap="square" rtlCol="0">
            <a:spAutoFit/>
          </a:bodyPr>
          <a:lstStyle/>
          <a:p>
            <a:pPr algn="just"/>
            <a:r>
              <a:rPr lang="vi-VN" sz="2400" b="1" dirty="0">
                <a:solidFill>
                  <a:schemeClr val="bg1"/>
                </a:solidFill>
                <a:effectLst>
                  <a:outerShdw blurRad="38100" dist="38100" dir="2700000" algn="tl">
                    <a:srgbClr val="000000">
                      <a:alpha val="43137"/>
                    </a:srgbClr>
                  </a:outerShdw>
                </a:effectLst>
              </a:rPr>
              <a:t>Produsele tehnice (dispozitive, aparate, utilaje) folosite la încălzire industrială, precum și pentru uzul casnic, funcționează pe baza efectului Termic.</a:t>
            </a:r>
            <a:endParaRPr lang="it-IT" sz="2400" b="1" dirty="0">
              <a:solidFill>
                <a:schemeClr val="bg1"/>
              </a:solidFill>
              <a:effectLst>
                <a:outerShdw blurRad="38100" dist="38100" dir="2700000" algn="tl">
                  <a:srgbClr val="000000">
                    <a:alpha val="43137"/>
                  </a:srgbClr>
                </a:outerShdw>
              </a:effectLst>
            </a:endParaRPr>
          </a:p>
        </p:txBody>
      </p:sp>
      <p:pic>
        <p:nvPicPr>
          <p:cNvPr id="8" name="Immagine 7" descr="oooooooo.jpg"/>
          <p:cNvPicPr>
            <a:picLocks noChangeAspect="1"/>
          </p:cNvPicPr>
          <p:nvPr/>
        </p:nvPicPr>
        <p:blipFill>
          <a:blip r:embed="rId3"/>
          <a:stretch>
            <a:fillRect/>
          </a:stretch>
        </p:blipFill>
        <p:spPr>
          <a:xfrm>
            <a:off x="6715140" y="1142984"/>
            <a:ext cx="2000264" cy="16430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magine 8" descr="llllllllllll.jpg"/>
          <p:cNvPicPr>
            <a:picLocks noChangeAspect="1"/>
          </p:cNvPicPr>
          <p:nvPr/>
        </p:nvPicPr>
        <p:blipFill>
          <a:blip r:embed="rId4" cstate="print"/>
          <a:stretch>
            <a:fillRect/>
          </a:stretch>
        </p:blipFill>
        <p:spPr>
          <a:xfrm>
            <a:off x="6000760" y="4857760"/>
            <a:ext cx="2770149" cy="12858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CasellaDiTesto 11"/>
          <p:cNvSpPr txBox="1"/>
          <p:nvPr/>
        </p:nvSpPr>
        <p:spPr>
          <a:xfrm>
            <a:off x="214282" y="2786058"/>
            <a:ext cx="8358246" cy="2369880"/>
          </a:xfrm>
          <a:prstGeom prst="rect">
            <a:avLst/>
          </a:prstGeom>
          <a:noFill/>
        </p:spPr>
        <p:txBody>
          <a:bodyPr wrap="square" rtlCol="0">
            <a:spAutoFit/>
          </a:bodyPr>
          <a:lstStyle/>
          <a:p>
            <a:pPr algn="just"/>
            <a:r>
              <a:rPr lang="ro-RO" sz="2400" b="1" dirty="0">
                <a:solidFill>
                  <a:schemeClr val="bg1"/>
                </a:solidFill>
              </a:rPr>
              <a:t>      </a:t>
            </a:r>
            <a:r>
              <a:rPr lang="vi-VN" sz="2400" b="1" dirty="0">
                <a:solidFill>
                  <a:schemeClr val="bg1"/>
                </a:solidFill>
              </a:rPr>
              <a:t>Elementul constructiv de circuit comun în alcătuirea</a:t>
            </a:r>
            <a:endParaRPr lang="it-IT" sz="2400" b="1" dirty="0">
              <a:solidFill>
                <a:schemeClr val="bg1"/>
              </a:solidFill>
            </a:endParaRPr>
          </a:p>
          <a:p>
            <a:pPr algn="just"/>
            <a:r>
              <a:rPr lang="vi-VN" sz="2400" b="1" dirty="0">
                <a:solidFill>
                  <a:schemeClr val="bg1"/>
                </a:solidFill>
              </a:rPr>
              <a:t>acestor produse este un rezistor (sau mai multe, grupate adecvat) în care se dezvoltă efectul Termic al curentului electric. Rezistorul său (elementul rezistiv care disipă căldura) este realizat din nicrom, feronicrom, fecral, kanthal, cromal ș.a.</a:t>
            </a:r>
            <a:r>
              <a:rPr lang="vi-VN" sz="2800" b="1" dirty="0">
                <a:solidFill>
                  <a:schemeClr val="bg1"/>
                </a:solidFill>
                <a:effectLst>
                  <a:outerShdw blurRad="38100" dist="38100" dir="2700000" algn="tl">
                    <a:srgbClr val="000000">
                      <a:alpha val="43137"/>
                    </a:srgbClr>
                  </a:outerShdw>
                </a:effectLst>
              </a:rPr>
              <a:t> </a:t>
            </a:r>
            <a:endParaRPr lang="it-IT" sz="2800" dirty="0"/>
          </a:p>
        </p:txBody>
      </p:sp>
      <p:sp>
        <p:nvSpPr>
          <p:cNvPr id="14" name="CasellaDiTesto 13"/>
          <p:cNvSpPr txBox="1"/>
          <p:nvPr/>
        </p:nvSpPr>
        <p:spPr>
          <a:xfrm>
            <a:off x="357158" y="4786322"/>
            <a:ext cx="3571900" cy="369332"/>
          </a:xfrm>
          <a:prstGeom prst="rect">
            <a:avLst/>
          </a:prstGeom>
          <a:noFill/>
        </p:spPr>
        <p:txBody>
          <a:bodyPr wrap="square" rtlCol="0">
            <a:spAutoFit/>
          </a:bodyPr>
          <a:lstStyle/>
          <a:p>
            <a:endParaRPr lang="it-IT" dirty="0"/>
          </a:p>
        </p:txBody>
      </p:sp>
      <p:sp>
        <p:nvSpPr>
          <p:cNvPr id="15" name="CasellaDiTesto 14"/>
          <p:cNvSpPr txBox="1"/>
          <p:nvPr/>
        </p:nvSpPr>
        <p:spPr>
          <a:xfrm>
            <a:off x="571472" y="5000636"/>
            <a:ext cx="3571900" cy="369332"/>
          </a:xfrm>
          <a:prstGeom prst="rect">
            <a:avLst/>
          </a:prstGeom>
          <a:noFill/>
        </p:spPr>
        <p:txBody>
          <a:bodyPr wrap="square" rtlCol="0">
            <a:spAutoFit/>
          </a:bodyPr>
          <a:lstStyle/>
          <a:p>
            <a:endParaRPr lang="it-IT" dirty="0"/>
          </a:p>
        </p:txBody>
      </p:sp>
      <p:sp>
        <p:nvSpPr>
          <p:cNvPr id="16" name="CasellaDiTesto 15"/>
          <p:cNvSpPr txBox="1"/>
          <p:nvPr/>
        </p:nvSpPr>
        <p:spPr>
          <a:xfrm>
            <a:off x="214282" y="5000636"/>
            <a:ext cx="5715040" cy="1815882"/>
          </a:xfrm>
          <a:prstGeom prst="rect">
            <a:avLst/>
          </a:prstGeom>
          <a:noFill/>
        </p:spPr>
        <p:txBody>
          <a:bodyPr wrap="square" rtlCol="0">
            <a:spAutoFit/>
          </a:bodyPr>
          <a:lstStyle/>
          <a:p>
            <a:r>
              <a:rPr lang="ro-RO" dirty="0"/>
              <a:t> </a:t>
            </a:r>
            <a:r>
              <a:rPr lang="it-IT" sz="2800" b="1" dirty="0" err="1">
                <a:solidFill>
                  <a:schemeClr val="bg1"/>
                </a:solidFill>
                <a:effectLst>
                  <a:outerShdw blurRad="38100" dist="38100" dir="2700000" algn="tl">
                    <a:srgbClr val="000000">
                      <a:alpha val="43137"/>
                    </a:srgbClr>
                  </a:outerShdw>
                </a:effectLst>
              </a:rPr>
              <a:t>Aceste</a:t>
            </a:r>
            <a:r>
              <a:rPr lang="it-IT" sz="2800" b="1" dirty="0">
                <a:solidFill>
                  <a:schemeClr val="bg1"/>
                </a:solidFill>
                <a:effectLst>
                  <a:outerShdw blurRad="38100" dist="38100" dir="2700000" algn="tl">
                    <a:srgbClr val="000000">
                      <a:alpha val="43137"/>
                    </a:srgbClr>
                  </a:outerShdw>
                </a:effectLst>
              </a:rPr>
              <a:t> materiale </a:t>
            </a:r>
            <a:r>
              <a:rPr lang="it-IT" sz="2800" b="1" dirty="0" err="1">
                <a:solidFill>
                  <a:schemeClr val="bg1"/>
                </a:solidFill>
                <a:effectLst>
                  <a:outerShdw blurRad="38100" dist="38100" dir="2700000" algn="tl">
                    <a:srgbClr val="000000">
                      <a:alpha val="43137"/>
                    </a:srgbClr>
                  </a:outerShdw>
                </a:effectLst>
              </a:rPr>
              <a:t>sunt</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rezistente</a:t>
            </a:r>
            <a:r>
              <a:rPr lang="it-IT" sz="2800" b="1" dirty="0">
                <a:solidFill>
                  <a:schemeClr val="bg1"/>
                </a:solidFill>
                <a:effectLst>
                  <a:outerShdw blurRad="38100" dist="38100" dir="2700000" algn="tl">
                    <a:srgbClr val="000000">
                      <a:alpha val="43137"/>
                    </a:srgbClr>
                  </a:outerShdw>
                </a:effectLst>
              </a:rPr>
              <a:t> la </a:t>
            </a:r>
            <a:r>
              <a:rPr lang="it-IT" sz="2800" b="1" dirty="0" err="1">
                <a:solidFill>
                  <a:schemeClr val="bg1"/>
                </a:solidFill>
                <a:effectLst>
                  <a:outerShdw blurRad="38100" dist="38100" dir="2700000" algn="tl">
                    <a:srgbClr val="000000">
                      <a:alpha val="43137"/>
                    </a:srgbClr>
                  </a:outerShdw>
                </a:effectLst>
              </a:rPr>
              <a:t>temperaturi</a:t>
            </a:r>
            <a:r>
              <a:rPr lang="it-IT" sz="2800" b="1" dirty="0">
                <a:solidFill>
                  <a:schemeClr val="bg1"/>
                </a:solidFill>
                <a:effectLst>
                  <a:outerShdw blurRad="38100" dist="38100" dir="2700000" algn="tl">
                    <a:srgbClr val="000000">
                      <a:alpha val="43137"/>
                    </a:srgbClr>
                  </a:outerShdw>
                </a:effectLst>
              </a:rPr>
              <a:t> mari, </a:t>
            </a:r>
            <a:r>
              <a:rPr lang="it-IT" sz="2800" b="1" dirty="0" err="1">
                <a:solidFill>
                  <a:schemeClr val="bg1"/>
                </a:solidFill>
                <a:effectLst>
                  <a:outerShdw blurRad="38100" dist="38100" dir="2700000" algn="tl">
                    <a:srgbClr val="000000">
                      <a:alpha val="43137"/>
                    </a:srgbClr>
                  </a:outerShdw>
                </a:effectLst>
              </a:rPr>
              <a:t>au</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rezistivitate</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electrică</a:t>
            </a:r>
            <a:r>
              <a:rPr lang="it-IT" sz="2800" b="1" dirty="0">
                <a:solidFill>
                  <a:schemeClr val="bg1"/>
                </a:solidFill>
                <a:effectLst>
                  <a:outerShdw blurRad="38100" dist="38100" dir="2700000" algn="tl">
                    <a:srgbClr val="000000">
                      <a:alpha val="43137"/>
                    </a:srgbClr>
                  </a:outerShdw>
                </a:effectLst>
              </a:rPr>
              <a:t> </a:t>
            </a:r>
            <a:r>
              <a:rPr lang="it-IT" sz="2800" b="1" dirty="0" err="1">
                <a:solidFill>
                  <a:schemeClr val="bg1"/>
                </a:solidFill>
                <a:effectLst>
                  <a:outerShdw blurRad="38100" dist="38100" dir="2700000" algn="tl">
                    <a:srgbClr val="000000">
                      <a:alpha val="43137"/>
                    </a:srgbClr>
                  </a:outerShdw>
                </a:effectLst>
              </a:rPr>
              <a:t>ridicată</a:t>
            </a:r>
            <a:r>
              <a:rPr lang="it-IT" sz="2800" b="1" dirty="0">
                <a:solidFill>
                  <a:schemeClr val="bg1"/>
                </a:solidFill>
                <a:effectLst>
                  <a:outerShdw blurRad="38100" dist="38100" dir="2700000" algn="tl">
                    <a:srgbClr val="000000">
                      <a:alpha val="43137"/>
                    </a:srgbClr>
                  </a:outerShdw>
                </a:effectLst>
              </a:rPr>
              <a:t> și un </a:t>
            </a:r>
            <a:r>
              <a:rPr lang="it-IT" sz="2800" b="1" dirty="0" err="1">
                <a:solidFill>
                  <a:schemeClr val="bg1"/>
                </a:solidFill>
                <a:effectLst>
                  <a:outerShdw blurRad="38100" dist="38100" dir="2700000" algn="tl">
                    <a:srgbClr val="000000">
                      <a:alpha val="43137"/>
                    </a:srgbClr>
                  </a:outerShdw>
                </a:effectLst>
              </a:rPr>
              <a:t>coeficient</a:t>
            </a:r>
            <a:r>
              <a:rPr lang="it-IT" sz="2800" b="1" dirty="0">
                <a:solidFill>
                  <a:schemeClr val="bg1"/>
                </a:solidFill>
                <a:effectLst>
                  <a:outerShdw blurRad="38100" dist="38100" dir="2700000" algn="tl">
                    <a:srgbClr val="000000">
                      <a:alpha val="43137"/>
                    </a:srgbClr>
                  </a:outerShdw>
                </a:effectLst>
              </a:rPr>
              <a:t> mare de temperatură al </a:t>
            </a:r>
            <a:r>
              <a:rPr lang="it-IT" sz="2800" b="1" dirty="0" err="1">
                <a:solidFill>
                  <a:schemeClr val="bg1"/>
                </a:solidFill>
                <a:effectLst>
                  <a:outerShdw blurRad="38100" dist="38100" dir="2700000" algn="tl">
                    <a:srgbClr val="000000">
                      <a:alpha val="43137"/>
                    </a:srgbClr>
                  </a:outerShdw>
                </a:effectLst>
              </a:rPr>
              <a:t>rezistivită</a:t>
            </a:r>
            <a:r>
              <a:rPr lang="ro-RO" sz="2800" b="1" dirty="0">
                <a:solidFill>
                  <a:schemeClr val="bg1"/>
                </a:solidFill>
                <a:effectLst>
                  <a:outerShdw blurRad="38100" dist="38100" dir="2700000" algn="tl">
                    <a:srgbClr val="000000">
                      <a:alpha val="43137"/>
                    </a:srgbClr>
                  </a:outerShdw>
                </a:effectLst>
              </a:rPr>
              <a:t>tii.</a:t>
            </a:r>
            <a:endParaRPr lang="it-IT" b="1" dirty="0">
              <a:solidFill>
                <a:schemeClr val="bg1"/>
              </a:solidFill>
              <a:effectLst>
                <a:outerShdw blurRad="38100" dist="38100" dir="2700000" algn="tl">
                  <a:srgbClr val="000000">
                    <a:alpha val="43137"/>
                  </a:srgbClr>
                </a:outerShdw>
              </a:effectLst>
            </a:endParaRPr>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fffffff.jpg"/>
          <p:cNvPicPr>
            <a:picLocks noGrp="1" noChangeAspect="1"/>
          </p:cNvPicPr>
          <p:nvPr>
            <p:ph idx="1"/>
          </p:nvPr>
        </p:nvPicPr>
        <p:blipFill>
          <a:blip r:embed="rId2"/>
          <a:srcRect l="17757" r="18318"/>
          <a:stretch>
            <a:fillRect/>
          </a:stretch>
        </p:blipFill>
        <p:spPr>
          <a:xfrm>
            <a:off x="0" y="1"/>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ttangolo 4"/>
          <p:cNvSpPr/>
          <p:nvPr/>
        </p:nvSpPr>
        <p:spPr>
          <a:xfrm>
            <a:off x="1857356" y="357166"/>
            <a:ext cx="5245090"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o-RO" sz="5400" b="1" cap="none" spc="150" dirty="0">
                <a:ln w="11430"/>
                <a:solidFill>
                  <a:srgbClr val="F8F8F8"/>
                </a:solidFill>
                <a:effectLst>
                  <a:outerShdw blurRad="38100" dist="38100" dir="2700000" algn="tl">
                    <a:srgbClr val="000000">
                      <a:alpha val="43137"/>
                    </a:srgbClr>
                  </a:outerShdw>
                </a:effectLst>
              </a:rPr>
              <a:t>Efectul magnetic</a:t>
            </a:r>
            <a:endParaRPr lang="it-IT" sz="5400" b="1" cap="none" spc="150" dirty="0">
              <a:ln w="11430"/>
              <a:solidFill>
                <a:srgbClr val="F8F8F8"/>
              </a:solidFill>
              <a:effectLst>
                <a:outerShdw blurRad="38100" dist="38100" dir="2700000" algn="tl">
                  <a:srgbClr val="000000">
                    <a:alpha val="43137"/>
                  </a:srgbClr>
                </a:outerShdw>
              </a:effectLst>
            </a:endParaRPr>
          </a:p>
        </p:txBody>
      </p:sp>
      <p:sp>
        <p:nvSpPr>
          <p:cNvPr id="6" name="CasellaDiTesto 5"/>
          <p:cNvSpPr txBox="1"/>
          <p:nvPr/>
        </p:nvSpPr>
        <p:spPr>
          <a:xfrm>
            <a:off x="357158" y="1285860"/>
            <a:ext cx="8643966" cy="6678751"/>
          </a:xfrm>
          <a:prstGeom prst="rect">
            <a:avLst/>
          </a:prstGeom>
          <a:noFill/>
        </p:spPr>
        <p:txBody>
          <a:bodyPr wrap="square" rtlCol="0">
            <a:spAutoFit/>
          </a:bodyPr>
          <a:lstStyle/>
          <a:p>
            <a:pPr algn="just"/>
            <a:r>
              <a:rPr lang="ro-RO" sz="2400" b="1" dirty="0">
                <a:solidFill>
                  <a:schemeClr val="bg1"/>
                </a:solidFill>
                <a:effectLst>
                  <a:outerShdw blurRad="38100" dist="38100" dir="2700000" algn="tl">
                    <a:srgbClr val="000000">
                      <a:alpha val="43137"/>
                    </a:srgbClr>
                  </a:outerShdw>
                </a:effectLst>
              </a:rPr>
              <a:t>  </a:t>
            </a:r>
            <a:r>
              <a:rPr lang="ro-RO" sz="3200" dirty="0">
                <a:solidFill>
                  <a:schemeClr val="bg1"/>
                </a:solidFill>
                <a:effectLst>
                  <a:outerShdw blurRad="38100" dist="38100" dir="2700000" algn="tl">
                    <a:srgbClr val="000000">
                      <a:alpha val="43137"/>
                    </a:srgbClr>
                  </a:outerShdw>
                </a:effectLst>
                <a:latin typeface="Berlin Sans FB Demi" pitchFamily="34" charset="0"/>
              </a:rPr>
              <a:t>Efectul magnetic </a:t>
            </a:r>
            <a:r>
              <a:rPr lang="vi-VN" sz="2800" b="1" dirty="0">
                <a:solidFill>
                  <a:schemeClr val="bg1"/>
                </a:solidFill>
                <a:effectLst>
                  <a:outerShdw blurRad="38100" dist="38100" dir="2700000" algn="tl">
                    <a:srgbClr val="000000">
                      <a:alpha val="43137"/>
                    </a:srgbClr>
                  </a:outerShdw>
                </a:effectLst>
              </a:rPr>
              <a:t>constă în apariția unui câmp magnetic în jurul unui conductor parcurs de curent electric.</a:t>
            </a:r>
            <a:r>
              <a:rPr lang="vi-VN" sz="2400" dirty="0"/>
              <a:t> </a:t>
            </a:r>
            <a:r>
              <a:rPr lang="vi-VN" sz="2800" b="1" dirty="0">
                <a:solidFill>
                  <a:schemeClr val="bg1"/>
                </a:solidFill>
              </a:rPr>
              <a:t>Modulul vectorului inducție magnetică într-un punct situat la distanța </a:t>
            </a:r>
            <a:r>
              <a:rPr lang="vi-VN" sz="2800" b="1" i="1" dirty="0">
                <a:solidFill>
                  <a:schemeClr val="bg1"/>
                </a:solidFill>
              </a:rPr>
              <a:t>r</a:t>
            </a:r>
            <a:r>
              <a:rPr lang="vi-VN" sz="2800" b="1" dirty="0">
                <a:solidFill>
                  <a:schemeClr val="bg1"/>
                </a:solidFill>
              </a:rPr>
              <a:t> de conductorul parcurs de curent electric este</a:t>
            </a:r>
            <a:r>
              <a:rPr lang="ro-RO" sz="2800" b="1" dirty="0">
                <a:solidFill>
                  <a:schemeClr val="bg1"/>
                </a:solidFill>
              </a:rPr>
              <a:t>:</a:t>
            </a:r>
          </a:p>
          <a:p>
            <a:pPr algn="just"/>
            <a:r>
              <a:rPr lang="vi-VN" sz="2800" b="1" u="sng" dirty="0">
                <a:solidFill>
                  <a:schemeClr val="bg1"/>
                </a:solidFill>
              </a:rPr>
              <a:t>B=</a:t>
            </a:r>
            <a:r>
              <a:rPr lang="el-GR" sz="2800" b="1" u="sng" dirty="0">
                <a:solidFill>
                  <a:schemeClr val="bg1"/>
                </a:solidFill>
              </a:rPr>
              <a:t>μ</a:t>
            </a:r>
            <a:r>
              <a:rPr lang="vi-VN" sz="2800" b="1" u="sng" dirty="0">
                <a:solidFill>
                  <a:schemeClr val="bg1"/>
                </a:solidFill>
              </a:rPr>
              <a:t>I/2</a:t>
            </a:r>
            <a:r>
              <a:rPr lang="el-GR" sz="2800" b="1" u="sng" dirty="0">
                <a:solidFill>
                  <a:schemeClr val="bg1"/>
                </a:solidFill>
              </a:rPr>
              <a:t>π</a:t>
            </a:r>
            <a:r>
              <a:rPr lang="vi-VN" sz="2800" b="1" u="sng" dirty="0">
                <a:solidFill>
                  <a:schemeClr val="bg1"/>
                </a:solidFill>
              </a:rPr>
              <a:t>r</a:t>
            </a:r>
            <a:r>
              <a:rPr lang="vi-VN" sz="2800" b="1" dirty="0">
                <a:solidFill>
                  <a:schemeClr val="bg1"/>
                </a:solidFill>
              </a:rPr>
              <a:t> unde</a:t>
            </a:r>
            <a:r>
              <a:rPr lang="ro-RO" sz="2800" b="1" dirty="0">
                <a:solidFill>
                  <a:schemeClr val="bg1"/>
                </a:solidFill>
              </a:rPr>
              <a:t>:</a:t>
            </a:r>
            <a:endParaRPr lang="vi-VN" sz="2800" b="1" dirty="0">
              <a:solidFill>
                <a:schemeClr val="bg1"/>
              </a:solidFill>
            </a:endParaRPr>
          </a:p>
          <a:p>
            <a:pPr>
              <a:buFont typeface="Arial" pitchFamily="34" charset="0"/>
              <a:buChar char="•"/>
            </a:pPr>
            <a:r>
              <a:rPr lang="el-GR" sz="2800" b="1" dirty="0">
                <a:solidFill>
                  <a:schemeClr val="bg1"/>
                </a:solidFill>
              </a:rPr>
              <a:t>μ-</a:t>
            </a:r>
            <a:r>
              <a:rPr lang="vi-VN" sz="2800" b="1" dirty="0">
                <a:solidFill>
                  <a:schemeClr val="bg1"/>
                </a:solidFill>
              </a:rPr>
              <a:t>permeabilitate magnetică absolută;</a:t>
            </a:r>
            <a:endParaRPr lang="ro-RO" sz="2800" b="1" dirty="0">
              <a:solidFill>
                <a:schemeClr val="bg1"/>
              </a:solidFill>
            </a:endParaRPr>
          </a:p>
          <a:p>
            <a:pPr>
              <a:buFont typeface="Arial" pitchFamily="34" charset="0"/>
              <a:buChar char="•"/>
            </a:pPr>
            <a:r>
              <a:rPr lang="vi-VN" sz="2800" b="1" dirty="0">
                <a:solidFill>
                  <a:schemeClr val="bg1"/>
                </a:solidFill>
              </a:rPr>
              <a:t>I-intensitatea</a:t>
            </a:r>
            <a:r>
              <a:rPr lang="ro-RO" sz="2800" b="1" dirty="0">
                <a:solidFill>
                  <a:schemeClr val="bg1"/>
                </a:solidFill>
              </a:rPr>
              <a:t> </a:t>
            </a:r>
            <a:r>
              <a:rPr lang="vi-VN" sz="2800" b="1" dirty="0">
                <a:solidFill>
                  <a:schemeClr val="bg1"/>
                </a:solidFill>
              </a:rPr>
              <a:t>curentului care străbate conductorul;</a:t>
            </a:r>
          </a:p>
          <a:p>
            <a:pPr algn="just"/>
            <a:r>
              <a:rPr lang="vi-VN" sz="2800" b="1" dirty="0">
                <a:solidFill>
                  <a:schemeClr val="bg1"/>
                </a:solidFill>
              </a:rPr>
              <a:t>Modulul vectorului inducție magnetică a câmpului magnetic creat în centrul unei spire circulare de rază r, parcursă de curent electric este:</a:t>
            </a:r>
            <a:r>
              <a:rPr lang="vi-VN" sz="2800" b="1" u="sng" dirty="0">
                <a:solidFill>
                  <a:schemeClr val="bg1"/>
                </a:solidFill>
              </a:rPr>
              <a:t>B=</a:t>
            </a:r>
            <a:r>
              <a:rPr lang="el-GR" sz="2800" b="1" u="sng" dirty="0">
                <a:solidFill>
                  <a:schemeClr val="bg1"/>
                </a:solidFill>
              </a:rPr>
              <a:t>μ</a:t>
            </a:r>
            <a:r>
              <a:rPr lang="vi-VN" sz="2800" b="1" u="sng" dirty="0">
                <a:solidFill>
                  <a:schemeClr val="bg1"/>
                </a:solidFill>
              </a:rPr>
              <a:t>I/2r</a:t>
            </a:r>
          </a:p>
          <a:p>
            <a:pPr algn="just"/>
            <a:endParaRPr lang="ro-RO" sz="2800" b="1" dirty="0">
              <a:solidFill>
                <a:schemeClr val="bg1"/>
              </a:solidFill>
            </a:endParaRPr>
          </a:p>
          <a:p>
            <a:pPr algn="just"/>
            <a:endParaRPr lang="vi-VN" sz="2400" b="1" dirty="0">
              <a:solidFill>
                <a:schemeClr val="bg1"/>
              </a:solidFill>
              <a:effectLst>
                <a:outerShdw blurRad="38100" dist="38100" dir="2700000" algn="tl">
                  <a:srgbClr val="000000">
                    <a:alpha val="43137"/>
                  </a:srgbClr>
                </a:outerShdw>
              </a:effectLst>
            </a:endParaRPr>
          </a:p>
          <a:p>
            <a:br>
              <a:rPr lang="vi-VN" dirty="0"/>
            </a:br>
            <a:endParaRPr lang="it-IT" dirty="0"/>
          </a:p>
        </p:txBody>
      </p:sp>
      <p:pic>
        <p:nvPicPr>
          <p:cNvPr id="9" name="Immagine 8" descr="kkkkkkk.png"/>
          <p:cNvPicPr>
            <a:picLocks noChangeAspect="1"/>
          </p:cNvPicPr>
          <p:nvPr/>
        </p:nvPicPr>
        <p:blipFill>
          <a:blip r:embed="rId3"/>
          <a:stretch>
            <a:fillRect/>
          </a:stretch>
        </p:blipFill>
        <p:spPr>
          <a:xfrm>
            <a:off x="7072330" y="3643314"/>
            <a:ext cx="1643074" cy="142876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albastru-de-metil.jpg"/>
          <p:cNvPicPr>
            <a:picLocks noGrp="1" noChangeAspect="1"/>
          </p:cNvPicPr>
          <p:nvPr>
            <p:ph idx="1"/>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Rettangolo 6"/>
          <p:cNvSpPr/>
          <p:nvPr/>
        </p:nvSpPr>
        <p:spPr>
          <a:xfrm>
            <a:off x="2071670" y="285728"/>
            <a:ext cx="4413068"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o-RO" sz="5400" b="1" cap="none" spc="150" dirty="0">
                <a:ln w="11430"/>
                <a:solidFill>
                  <a:srgbClr val="F8F8F8"/>
                </a:solidFill>
                <a:effectLst>
                  <a:outerShdw blurRad="25400" algn="tl" rotWithShape="0">
                    <a:srgbClr val="000000">
                      <a:alpha val="43000"/>
                    </a:srgbClr>
                  </a:outerShdw>
                </a:effectLst>
              </a:rPr>
              <a:t>Efectul chimic</a:t>
            </a:r>
            <a:endParaRPr lang="it-IT" sz="5400" b="1" cap="none" spc="150" dirty="0">
              <a:ln w="11430"/>
              <a:solidFill>
                <a:srgbClr val="F8F8F8"/>
              </a:solidFill>
              <a:effectLst>
                <a:outerShdw blurRad="25400" algn="tl" rotWithShape="0">
                  <a:srgbClr val="000000">
                    <a:alpha val="43000"/>
                  </a:srgbClr>
                </a:outerShdw>
              </a:effectLst>
            </a:endParaRPr>
          </a:p>
        </p:txBody>
      </p:sp>
      <p:sp>
        <p:nvSpPr>
          <p:cNvPr id="8" name="CasellaDiTesto 7"/>
          <p:cNvSpPr txBox="1"/>
          <p:nvPr/>
        </p:nvSpPr>
        <p:spPr>
          <a:xfrm>
            <a:off x="285720" y="1500174"/>
            <a:ext cx="8429684" cy="4616648"/>
          </a:xfrm>
          <a:prstGeom prst="rect">
            <a:avLst/>
          </a:prstGeom>
          <a:noFill/>
        </p:spPr>
        <p:txBody>
          <a:bodyPr wrap="square" rtlCol="0">
            <a:spAutoFit/>
          </a:bodyPr>
          <a:lstStyle/>
          <a:p>
            <a:pPr algn="just"/>
            <a:r>
              <a:rPr lang="ro-RO" b="1" dirty="0">
                <a:solidFill>
                  <a:schemeClr val="bg1"/>
                </a:solidFill>
              </a:rPr>
              <a:t>     </a:t>
            </a:r>
            <a:r>
              <a:rPr lang="vi-VN" sz="2400" b="1" dirty="0">
                <a:solidFill>
                  <a:schemeClr val="bg1"/>
                </a:solidFill>
                <a:effectLst>
                  <a:outerShdw blurRad="38100" dist="38100" dir="2700000" algn="tl">
                    <a:srgbClr val="000000">
                      <a:alpha val="43137"/>
                    </a:srgbClr>
                  </a:outerShdw>
                </a:effectLst>
                <a:latin typeface="+mj-lt"/>
              </a:rPr>
              <a:t>Electroliza</a:t>
            </a:r>
            <a:r>
              <a:rPr lang="vi-VN" b="1" dirty="0">
                <a:solidFill>
                  <a:schemeClr val="bg1"/>
                </a:solidFill>
              </a:rPr>
              <a:t> este procesul de orientare și separare a ionilor unui electrolit cu ajutorul curentului electric continuu.</a:t>
            </a:r>
          </a:p>
          <a:p>
            <a:pPr algn="just"/>
            <a:r>
              <a:rPr lang="vi-VN" b="1" dirty="0">
                <a:solidFill>
                  <a:schemeClr val="bg1"/>
                </a:solidFill>
              </a:rPr>
              <a:t>Electroliza unei soluții de clorură de cupru: în electrolit datorită disocierii sunt prezenți ioni de Cu2+ și ioni de 2Cl. După mai multe minute de funcționare cu totul capătă o culoare roșiatică și se degajă un miros înțepător.Catozii cântăresc mai mult decât inițial și dacă m1, m2, m3, m4 sunt masele finale ale acestora m1&lt;m2&lt;m3&lt;m4. Ionii de Cu2+ sunt atrași de catod care le cedează electroni, sunt neutralizați și se depun pe acesta.</a:t>
            </a:r>
          </a:p>
          <a:p>
            <a:pPr algn="just"/>
            <a:r>
              <a:rPr lang="vi-VN" b="1" dirty="0">
                <a:solidFill>
                  <a:schemeClr val="bg1"/>
                </a:solidFill>
              </a:rPr>
              <a:t>Ionii de 2Cl cedează electroni anodului; atomii neutri de clor, sub formă de molecule de gaz se dizolvă parțial în apă; este caracteristic mirosul înțepător.</a:t>
            </a:r>
          </a:p>
          <a:p>
            <a:pPr algn="just"/>
            <a:r>
              <a:rPr lang="vi-VN" b="1" dirty="0">
                <a:solidFill>
                  <a:schemeClr val="bg1"/>
                </a:solidFill>
              </a:rPr>
              <a:t>Neutralizarea electrică a ionilor este însoțită de reacții chimice specifice care transformă calitativ suprafața electrozilor.</a:t>
            </a:r>
          </a:p>
          <a:p>
            <a:pPr algn="just"/>
            <a:r>
              <a:rPr lang="vi-VN" b="1" dirty="0">
                <a:solidFill>
                  <a:schemeClr val="bg1"/>
                </a:solidFill>
              </a:rPr>
              <a:t>Reacțiile chimice de la electrozi duc la fenomenul de ionizare electrolitică a acestora. Comparând m3 și m4, deducem că masa de cupru depusă pe catod, m~t. Comparând m1, m2, m3, m4, deducem că m~I</a:t>
            </a: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lbastru-de-metil.jpg"/>
          <p:cNvPicPr>
            <a:picLocks noGrp="1" noChangeAspect="1"/>
          </p:cNvPicPr>
          <p:nvPr>
            <p:ph idx="1"/>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asellaDiTesto 4"/>
          <p:cNvSpPr txBox="1"/>
          <p:nvPr/>
        </p:nvSpPr>
        <p:spPr>
          <a:xfrm>
            <a:off x="-428660" y="857232"/>
            <a:ext cx="5072098" cy="369332"/>
          </a:xfrm>
          <a:prstGeom prst="rect">
            <a:avLst/>
          </a:prstGeom>
          <a:noFill/>
        </p:spPr>
        <p:txBody>
          <a:bodyPr wrap="square" rtlCol="0">
            <a:spAutoFit/>
          </a:bodyPr>
          <a:lstStyle/>
          <a:p>
            <a:endParaRPr lang="it-IT" dirty="0"/>
          </a:p>
        </p:txBody>
      </p:sp>
      <p:sp>
        <p:nvSpPr>
          <p:cNvPr id="6" name="Titolo 1"/>
          <p:cNvSpPr>
            <a:spLocks noGrp="1"/>
          </p:cNvSpPr>
          <p:nvPr>
            <p:ph type="title"/>
          </p:nvPr>
        </p:nvSpPr>
        <p:spPr>
          <a:xfrm>
            <a:off x="142844" y="714356"/>
            <a:ext cx="8858312" cy="5929354"/>
          </a:xfrm>
        </p:spPr>
        <p:txBody>
          <a:bodyPr>
            <a:normAutofit fontScale="90000"/>
          </a:bodyPr>
          <a:lstStyle/>
          <a:p>
            <a:r>
              <a:rPr lang="ro-RO" sz="2600" b="1" dirty="0">
                <a:solidFill>
                  <a:schemeClr val="bg1"/>
                </a:solidFill>
                <a:effectLst>
                  <a:outerShdw blurRad="38100" dist="38100" dir="2700000" algn="tl">
                    <a:srgbClr val="000000">
                      <a:alpha val="43137"/>
                    </a:srgbClr>
                  </a:outerShdw>
                </a:effectLst>
              </a:rPr>
              <a:t>        </a:t>
            </a:r>
            <a:r>
              <a:rPr lang="vi-VN" sz="2600" b="1" dirty="0">
                <a:solidFill>
                  <a:schemeClr val="bg1"/>
                </a:solidFill>
                <a:effectLst>
                  <a:outerShdw blurRad="38100" dist="38100" dir="2700000" algn="tl">
                    <a:srgbClr val="000000">
                      <a:alpha val="43137"/>
                    </a:srgbClr>
                  </a:outerShdw>
                </a:effectLst>
              </a:rPr>
              <a:t>Electroliza este utilizată pentru obținerea metalelor pure (Cu, Ag, Al, Zn, Pt) în galvanoplastie, galvanostegie.</a:t>
            </a:r>
            <a:br>
              <a:rPr lang="vi-VN" sz="2600" b="1" dirty="0">
                <a:solidFill>
                  <a:schemeClr val="bg1"/>
                </a:solidFill>
                <a:effectLst>
                  <a:outerShdw blurRad="38100" dist="38100" dir="2700000" algn="tl">
                    <a:srgbClr val="000000">
                      <a:alpha val="43137"/>
                    </a:srgbClr>
                  </a:outerShdw>
                </a:effectLst>
              </a:rPr>
            </a:br>
            <a:r>
              <a:rPr lang="vi-VN" sz="2600" b="1" dirty="0">
                <a:solidFill>
                  <a:schemeClr val="bg1"/>
                </a:solidFill>
                <a:effectLst>
                  <a:outerShdw blurRad="38100" dist="38100" dir="2700000" algn="tl">
                    <a:srgbClr val="000000">
                      <a:alpha val="43137"/>
                    </a:srgbClr>
                  </a:outerShdw>
                </a:effectLst>
              </a:rPr>
              <a:t>Obținerea metalelor pure prin rafinare se realizează prin electroliza cu anod solubil unde metalul este transferat de pe anodul impur pe catodul realizat sub forma unei lame sau a unui fir foarte pur. Aluminiul pur se obține din praf de alumină (Al2O3), care se topește într-o cuvă cu pereți din grafit, acesta constituind catodul. Anodul este un electrod din grafit. În urma electrolizei ionii de Al3+ se depun p</a:t>
            </a:r>
            <a:r>
              <a:rPr lang="ro-RO" sz="2600" b="1" dirty="0">
                <a:solidFill>
                  <a:schemeClr val="bg1"/>
                </a:solidFill>
                <a:effectLst>
                  <a:outerShdw blurRad="38100" dist="38100" dir="2700000" algn="tl">
                    <a:srgbClr val="000000">
                      <a:alpha val="43137"/>
                    </a:srgbClr>
                  </a:outerShdw>
                </a:effectLst>
              </a:rPr>
              <a:t>e </a:t>
            </a:r>
            <a:r>
              <a:rPr lang="vi-VN" sz="2600" b="1" dirty="0">
                <a:solidFill>
                  <a:schemeClr val="bg1"/>
                </a:solidFill>
                <a:effectLst>
                  <a:outerShdw blurRad="38100" dist="38100" dir="2700000" algn="tl">
                    <a:srgbClr val="000000">
                      <a:alpha val="43137"/>
                    </a:srgbClr>
                  </a:outerShdw>
                </a:effectLst>
              </a:rPr>
              <a:t>pereții cuvei.</a:t>
            </a:r>
            <a:br>
              <a:rPr lang="vi-VN" sz="2600" b="1" dirty="0">
                <a:solidFill>
                  <a:schemeClr val="bg1"/>
                </a:solidFill>
                <a:effectLst>
                  <a:outerShdw blurRad="38100" dist="38100" dir="2700000" algn="tl">
                    <a:srgbClr val="000000">
                      <a:alpha val="43137"/>
                    </a:srgbClr>
                  </a:outerShdw>
                </a:effectLst>
              </a:rPr>
            </a:br>
            <a:r>
              <a:rPr lang="vi-VN" sz="2600" b="1" dirty="0">
                <a:solidFill>
                  <a:schemeClr val="bg1"/>
                </a:solidFill>
                <a:effectLst>
                  <a:outerShdw blurRad="38100" dist="38100" dir="2700000" algn="tl">
                    <a:srgbClr val="000000">
                      <a:alpha val="43137"/>
                    </a:srgbClr>
                  </a:outerShdw>
                </a:effectLst>
              </a:rPr>
              <a:t>Prin electroliză se obține și cuprul electrotehnic de mare puritate.</a:t>
            </a:r>
            <a:br>
              <a:rPr lang="vi-VN" sz="2600" b="1" dirty="0">
                <a:solidFill>
                  <a:schemeClr val="bg1"/>
                </a:solidFill>
                <a:effectLst>
                  <a:outerShdw blurRad="38100" dist="38100" dir="2700000" algn="tl">
                    <a:srgbClr val="000000">
                      <a:alpha val="43137"/>
                    </a:srgbClr>
                  </a:outerShdw>
                </a:effectLst>
              </a:rPr>
            </a:br>
            <a:r>
              <a:rPr lang="vi-VN" sz="2600" b="1" dirty="0">
                <a:solidFill>
                  <a:schemeClr val="bg1"/>
                </a:solidFill>
                <a:effectLst>
                  <a:outerShdw blurRad="38100" dist="38100" dir="2700000" algn="tl">
                    <a:srgbClr val="000000">
                      <a:alpha val="43137"/>
                    </a:srgbClr>
                  </a:outerShdw>
                </a:effectLst>
              </a:rPr>
              <a:t>Galvanoplastia constă în depunerea unor straturi metalice subțiri pe obiecte metalice în scop de protecție sau decorativ (nichelare, cromare, argintare, aurire etc.)</a:t>
            </a:r>
            <a:br>
              <a:rPr lang="vi-VN" sz="2600" b="1" dirty="0">
                <a:solidFill>
                  <a:schemeClr val="bg1"/>
                </a:solidFill>
                <a:effectLst>
                  <a:outerShdw blurRad="38100" dist="38100" dir="2700000" algn="tl">
                    <a:srgbClr val="000000">
                      <a:alpha val="43137"/>
                    </a:srgbClr>
                  </a:outerShdw>
                </a:effectLst>
              </a:rPr>
            </a:br>
            <a:r>
              <a:rPr lang="vi-VN" sz="2600" b="1" dirty="0">
                <a:solidFill>
                  <a:schemeClr val="bg1"/>
                </a:solidFill>
                <a:effectLst>
                  <a:outerShdw blurRad="38100" dist="38100" dir="2700000" algn="tl">
                    <a:srgbClr val="000000">
                      <a:alpha val="43137"/>
                    </a:srgbClr>
                  </a:outerShdw>
                </a:effectLst>
              </a:rPr>
              <a:t>Galvanostegia constă în depuneri electrolitice de metal pe mulaje din materiale plastice (sau ceară), impregnate cu un strat de grafit, pentru a le face conductoare. Mulajul este montat la catod și după depunerea metalului se îndepărtează materialul mulajului. Se obțin astfel reproduceri foarte fidele ale formei unor obiecte (sculpturi, alte opere de artă).</a:t>
            </a:r>
            <a:br>
              <a:rPr lang="vi-VN" dirty="0"/>
            </a:br>
            <a:endParaRPr lang="it-IT" dirty="0"/>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bstract-blue-79581.jpg"/>
          <p:cNvPicPr>
            <a:picLocks noGrp="1" noChangeAspect="1"/>
          </p:cNvPicPr>
          <p:nvPr>
            <p:ph idx="1"/>
          </p:nvPr>
        </p:nvPicPr>
        <p:blipFill>
          <a:blip r:embed="rId2"/>
          <a:stretch>
            <a:fillRect/>
          </a:stretch>
        </p:blipFill>
        <p:spPr>
          <a:xfrm>
            <a:off x="1"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ttangolo 5"/>
          <p:cNvSpPr/>
          <p:nvPr/>
        </p:nvSpPr>
        <p:spPr>
          <a:xfrm>
            <a:off x="1571604" y="214290"/>
            <a:ext cx="5963620"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ro-RO" sz="5400" b="1" cap="none" spc="150" dirty="0">
                <a:ln w="11430"/>
                <a:solidFill>
                  <a:srgbClr val="F8F8F8"/>
                </a:solidFill>
                <a:effectLst>
                  <a:outerShdw blurRad="25400" algn="tl" rotWithShape="0">
                    <a:srgbClr val="000000">
                      <a:alpha val="43000"/>
                    </a:srgbClr>
                  </a:outerShdw>
                </a:effectLst>
              </a:rPr>
              <a:t>Efectul fotoelectric</a:t>
            </a:r>
            <a:endParaRPr lang="it-IT" sz="5400" b="1" cap="none" spc="150" dirty="0">
              <a:ln w="11430"/>
              <a:solidFill>
                <a:srgbClr val="F8F8F8"/>
              </a:solidFill>
              <a:effectLst>
                <a:outerShdw blurRad="25400" algn="tl" rotWithShape="0">
                  <a:srgbClr val="000000">
                    <a:alpha val="43000"/>
                  </a:srgbClr>
                </a:outerShdw>
              </a:effectLst>
            </a:endParaRPr>
          </a:p>
        </p:txBody>
      </p:sp>
      <p:sp>
        <p:nvSpPr>
          <p:cNvPr id="7" name="CasellaDiTesto 6"/>
          <p:cNvSpPr txBox="1"/>
          <p:nvPr/>
        </p:nvSpPr>
        <p:spPr>
          <a:xfrm>
            <a:off x="285720" y="1142984"/>
            <a:ext cx="8429684" cy="5355312"/>
          </a:xfrm>
          <a:prstGeom prst="rect">
            <a:avLst/>
          </a:prstGeom>
          <a:noFill/>
        </p:spPr>
        <p:txBody>
          <a:bodyPr wrap="square" rtlCol="0">
            <a:spAutoFit/>
          </a:bodyPr>
          <a:lstStyle/>
          <a:p>
            <a:pPr algn="just"/>
            <a:r>
              <a:rPr lang="ro-RO" b="1" dirty="0">
                <a:solidFill>
                  <a:schemeClr val="bg1"/>
                </a:solidFill>
                <a:effectLst>
                  <a:outerShdw blurRad="38100" dist="38100" dir="2700000" algn="tl">
                    <a:srgbClr val="000000">
                      <a:alpha val="43137"/>
                    </a:srgbClr>
                  </a:outerShdw>
                </a:effectLst>
              </a:rPr>
              <a:t>     </a:t>
            </a:r>
            <a:r>
              <a:rPr lang="vi-VN" b="1" dirty="0">
                <a:solidFill>
                  <a:schemeClr val="bg1"/>
                </a:solidFill>
                <a:effectLst>
                  <a:outerShdw blurRad="38100" dist="38100" dir="2700000" algn="tl">
                    <a:srgbClr val="000000">
                      <a:alpha val="43137"/>
                    </a:srgbClr>
                  </a:outerShdw>
                </a:effectLst>
              </a:rPr>
              <a:t>Energia purtată de radiația electromagnetică este de natură discretă sub formă de cuante de energie numite fotoni.</a:t>
            </a:r>
          </a:p>
          <a:p>
            <a:pPr algn="just"/>
            <a:r>
              <a:rPr lang="vi-VN" b="1" dirty="0">
                <a:solidFill>
                  <a:schemeClr val="bg1"/>
                </a:solidFill>
                <a:effectLst>
                  <a:outerShdw blurRad="38100" dist="38100" dir="2700000" algn="tl">
                    <a:srgbClr val="000000">
                      <a:alpha val="43137"/>
                    </a:srgbClr>
                  </a:outerShdw>
                </a:effectLst>
              </a:rPr>
              <a:t>Dacă pe suprafața unei plăcuțe semiconductoare cade un flux </a:t>
            </a:r>
            <a:r>
              <a:rPr lang="el-GR" b="1" dirty="0">
                <a:solidFill>
                  <a:schemeClr val="bg1"/>
                </a:solidFill>
                <a:effectLst>
                  <a:outerShdw blurRad="38100" dist="38100" dir="2700000" algn="tl">
                    <a:srgbClr val="000000">
                      <a:alpha val="43137"/>
                    </a:srgbClr>
                  </a:outerShdw>
                </a:effectLst>
              </a:rPr>
              <a:t>Φ </a:t>
            </a:r>
            <a:r>
              <a:rPr lang="vi-VN" b="1" dirty="0">
                <a:solidFill>
                  <a:schemeClr val="bg1"/>
                </a:solidFill>
                <a:effectLst>
                  <a:outerShdw blurRad="38100" dist="38100" dir="2700000" algn="tl">
                    <a:srgbClr val="000000">
                      <a:alpha val="43137"/>
                    </a:srgbClr>
                  </a:outerShdw>
                </a:effectLst>
              </a:rPr>
              <a:t>de radiații electromagnetice, acesta se desparte în trei componente (flux transmis, absorbit și reflectat). Fluxul absorbit conduce la mărirea la nivele energetice inferioare pe nivele energetice superioare, iar la atomii din nodurile rețelei cristaline crește energia de vibrație în jurul poziției de echilibru din nodurile rețelei cristaline.</a:t>
            </a:r>
          </a:p>
          <a:p>
            <a:pPr algn="just"/>
            <a:r>
              <a:rPr lang="vi-VN" b="1" dirty="0">
                <a:solidFill>
                  <a:schemeClr val="bg1"/>
                </a:solidFill>
                <a:effectLst>
                  <a:outerShdw blurRad="38100" dist="38100" dir="2700000" algn="tl">
                    <a:srgbClr val="000000">
                      <a:alpha val="43137"/>
                    </a:srgbClr>
                  </a:outerShdw>
                </a:effectLst>
              </a:rPr>
              <a:t>Creșterea energiei de vibrație a atomilor rețelei se asociază cu apariția în rețea a unor purtători de energie de vibrație numiți fononi.</a:t>
            </a:r>
          </a:p>
          <a:p>
            <a:pPr algn="just"/>
            <a:r>
              <a:rPr lang="vi-VN" b="1" dirty="0">
                <a:solidFill>
                  <a:schemeClr val="bg1"/>
                </a:solidFill>
                <a:effectLst>
                  <a:outerShdw blurRad="38100" dist="38100" dir="2700000" algn="tl">
                    <a:srgbClr val="000000">
                      <a:alpha val="43137"/>
                    </a:srgbClr>
                  </a:outerShdw>
                </a:effectLst>
              </a:rPr>
              <a:t>Efectul fotooelectric intern are loc când energia incidentă preluată contribuie numai la ruperea electronilor de valență care devin electroni liberi.</a:t>
            </a:r>
          </a:p>
          <a:p>
            <a:pPr algn="just"/>
            <a:r>
              <a:rPr lang="vi-VN" b="1" dirty="0">
                <a:solidFill>
                  <a:schemeClr val="bg1"/>
                </a:solidFill>
                <a:effectLst>
                  <a:outerShdw blurRad="38100" dist="38100" dir="2700000" algn="tl">
                    <a:srgbClr val="000000">
                      <a:alpha val="43137"/>
                    </a:srgbClr>
                  </a:outerShdw>
                </a:effectLst>
              </a:rPr>
              <a:t>Efectul fotooelectric extern are loc când energia incidentă reținută în interior este mai mare decât energia de legătură a electronilor, în rețea se formează fononi, în exterior se emit electroni.</a:t>
            </a:r>
          </a:p>
          <a:p>
            <a:pPr algn="just"/>
            <a:r>
              <a:rPr lang="vi-VN" b="1" dirty="0">
                <a:solidFill>
                  <a:schemeClr val="bg1"/>
                </a:solidFill>
                <a:effectLst>
                  <a:outerShdw blurRad="38100" dist="38100" dir="2700000" algn="tl">
                    <a:srgbClr val="000000">
                      <a:alpha val="43137"/>
                    </a:srgbClr>
                  </a:outerShdw>
                </a:effectLst>
              </a:rPr>
              <a:t>La un semiconductor impurificat sub influența luminii apare efectul fotooelectric, iar energia radiației incidente este preluată de purtătorii de sarcină și energia cinetică a acestora crește</a:t>
            </a:r>
          </a:p>
        </p:txBody>
      </p:sp>
      <p:pic>
        <p:nvPicPr>
          <p:cNvPr id="8" name="Immagine 7" descr="240px-Photoelectric_effect.png"/>
          <p:cNvPicPr>
            <a:picLocks noChangeAspect="1"/>
          </p:cNvPicPr>
          <p:nvPr/>
        </p:nvPicPr>
        <p:blipFill>
          <a:blip r:embed="rId3"/>
          <a:stretch>
            <a:fillRect/>
          </a:stretch>
        </p:blipFill>
        <p:spPr>
          <a:xfrm>
            <a:off x="7786710" y="357166"/>
            <a:ext cx="1071570" cy="7545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escărcare (1).jpg"/>
          <p:cNvPicPr>
            <a:picLocks noGrp="1" noChangeAspect="1"/>
          </p:cNvPicPr>
          <p:nvPr>
            <p:ph idx="1"/>
          </p:nvPr>
        </p:nvPicPr>
        <p:blipFill>
          <a:blip r:embed="rId2"/>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push dir="r"/>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1091</Words>
  <Application>Microsoft Office PowerPoint</Application>
  <PresentationFormat>Expunere pe ecran (4:3)</PresentationFormat>
  <Paragraphs>57</Paragraphs>
  <Slides>9</Slides>
  <Notes>0</Notes>
  <HiddenSlides>0</HiddenSlides>
  <MMClips>0</MMClips>
  <ScaleCrop>false</ScaleCrop>
  <HeadingPairs>
    <vt:vector size="6" baseType="variant">
      <vt:variant>
        <vt:lpstr>Fonturi utilizate</vt:lpstr>
      </vt:variant>
      <vt:variant>
        <vt:i4>4</vt:i4>
      </vt:variant>
      <vt:variant>
        <vt:lpstr>Temă</vt:lpstr>
      </vt:variant>
      <vt:variant>
        <vt:i4>1</vt:i4>
      </vt:variant>
      <vt:variant>
        <vt:lpstr>Titluri diapozitive</vt:lpstr>
      </vt:variant>
      <vt:variant>
        <vt:i4>9</vt:i4>
      </vt:variant>
    </vt:vector>
  </HeadingPairs>
  <TitlesOfParts>
    <vt:vector size="14" baseType="lpstr">
      <vt:lpstr>Arial</vt:lpstr>
      <vt:lpstr>Berlin Sans FB Demi</vt:lpstr>
      <vt:lpstr>Calibri</vt:lpstr>
      <vt:lpstr>Wingdings</vt:lpstr>
      <vt:lpstr>Tema di Office</vt:lpstr>
      <vt:lpstr>Prezentare PowerPoint</vt:lpstr>
      <vt:lpstr>Prezentare PowerPoint</vt:lpstr>
      <vt:lpstr>Prezentare PowerPoint</vt:lpstr>
      <vt:lpstr>Prezentare PowerPoint</vt:lpstr>
      <vt:lpstr>Prezentare PowerPoint</vt:lpstr>
      <vt:lpstr>Prezentare PowerPoint</vt:lpstr>
      <vt:lpstr>        Electroliza este utilizată pentru obținerea metalelor pure (Cu, Ag, Al, Zn, Pt) în galvanoplastie, galvanostegie. Obținerea metalelor pure prin rafinare se realizează prin electroliza cu anod solubil unde metalul este transferat de pe anodul impur pe catodul realizat sub forma unei lame sau a unui fir foarte pur. Aluminiul pur se obține din praf de alumină (Al2O3), care se topește într-o cuvă cu pereți din grafit, acesta constituind catodul. Anodul este un electrod din grafit. În urma electrolizei ionii de Al3+ se depun pe pereții cuvei. Prin electroliză se obține și cuprul electrotehnic de mare puritate. Galvanoplastia constă în depunerea unor straturi metalice subțiri pe obiecte metalice în scop de protecție sau decorativ (nichelare, cromare, argintare, aurire etc.) Galvanostegia constă în depuneri electrolitice de metal pe mulaje din materiale plastice (sau ceară), impregnate cu un strat de grafit, pentru a le face conductoare. Mulajul este montat la catod și după depunerea metalului se îndepărtează materialul mulajului. Se obțin astfel reproduceri foarte fidele ale formei unor obiecte (sculpturi, alte opere de artă). </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valy</dc:creator>
  <cp:lastModifiedBy>Ion Minea</cp:lastModifiedBy>
  <cp:revision>18</cp:revision>
  <dcterms:created xsi:type="dcterms:W3CDTF">2020-06-03T07:24:16Z</dcterms:created>
  <dcterms:modified xsi:type="dcterms:W3CDTF">2026-06-02T09:16:33Z</dcterms:modified>
</cp:coreProperties>
</file>